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52"/>
  </p:notesMasterIdLst>
  <p:handoutMasterIdLst>
    <p:handoutMasterId r:id="rId53"/>
  </p:handoutMasterIdLst>
  <p:sldIdLst>
    <p:sldId id="257" r:id="rId2"/>
    <p:sldId id="302" r:id="rId3"/>
    <p:sldId id="258" r:id="rId4"/>
    <p:sldId id="259" r:id="rId5"/>
    <p:sldId id="260" r:id="rId6"/>
    <p:sldId id="373" r:id="rId7"/>
    <p:sldId id="262" r:id="rId8"/>
    <p:sldId id="366" r:id="rId9"/>
    <p:sldId id="367" r:id="rId10"/>
    <p:sldId id="294" r:id="rId11"/>
    <p:sldId id="306" r:id="rId12"/>
    <p:sldId id="265" r:id="rId13"/>
    <p:sldId id="332" r:id="rId14"/>
    <p:sldId id="341" r:id="rId15"/>
    <p:sldId id="342" r:id="rId16"/>
    <p:sldId id="356" r:id="rId17"/>
    <p:sldId id="357" r:id="rId18"/>
    <p:sldId id="358" r:id="rId19"/>
    <p:sldId id="359" r:id="rId20"/>
    <p:sldId id="360" r:id="rId21"/>
    <p:sldId id="337" r:id="rId22"/>
    <p:sldId id="288" r:id="rId23"/>
    <p:sldId id="338" r:id="rId24"/>
    <p:sldId id="295" r:id="rId25"/>
    <p:sldId id="304" r:id="rId26"/>
    <p:sldId id="296" r:id="rId27"/>
    <p:sldId id="298" r:id="rId28"/>
    <p:sldId id="305" r:id="rId29"/>
    <p:sldId id="377" r:id="rId30"/>
    <p:sldId id="307" r:id="rId31"/>
    <p:sldId id="344" r:id="rId32"/>
    <p:sldId id="345" r:id="rId33"/>
    <p:sldId id="300" r:id="rId34"/>
    <p:sldId id="374" r:id="rId35"/>
    <p:sldId id="368" r:id="rId36"/>
    <p:sldId id="369" r:id="rId37"/>
    <p:sldId id="361" r:id="rId38"/>
    <p:sldId id="362" r:id="rId39"/>
    <p:sldId id="370" r:id="rId40"/>
    <p:sldId id="371" r:id="rId41"/>
    <p:sldId id="372" r:id="rId42"/>
    <p:sldId id="310" r:id="rId43"/>
    <p:sldId id="340" r:id="rId44"/>
    <p:sldId id="363" r:id="rId45"/>
    <p:sldId id="313" r:id="rId46"/>
    <p:sldId id="364" r:id="rId47"/>
    <p:sldId id="299" r:id="rId48"/>
    <p:sldId id="375" r:id="rId49"/>
    <p:sldId id="365" r:id="rId50"/>
    <p:sldId id="37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71842" autoAdjust="0"/>
  </p:normalViewPr>
  <p:slideViewPr>
    <p:cSldViewPr snapToGrid="0" snapToObjects="1">
      <p:cViewPr>
        <p:scale>
          <a:sx n="45" d="100"/>
          <a:sy n="45" d="100"/>
        </p:scale>
        <p:origin x="-1880" y="-488"/>
      </p:cViewPr>
      <p:guideLst>
        <p:guide orient="horz" pos="2160"/>
        <p:guide pos="2880"/>
      </p:guideLst>
    </p:cSldViewPr>
  </p:slideViewPr>
  <p:outlineViewPr>
    <p:cViewPr>
      <p:scale>
        <a:sx n="33" d="100"/>
        <a:sy n="33" d="100"/>
      </p:scale>
      <p:origin x="0" y="7792"/>
    </p:cViewPr>
  </p:outlin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063993-652E-4C72-ADA1-7CD467E5FA3B}" type="datetimeFigureOut">
              <a:rPr lang="en-US" smtClean="0"/>
              <a:pPr/>
              <a:t>9/30/11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FE1D37-FFF7-4094-9808-950D1D4D5477}" type="slidenum">
              <a:rPr lang="en-US" smtClean="0"/>
              <a:pPr/>
              <a:t>‹#›</a:t>
            </a:fld>
            <a:endParaRPr lang="en-US"/>
          </a:p>
        </p:txBody>
      </p:sp>
    </p:spTree>
    <p:extLst>
      <p:ext uri="{BB962C8B-B14F-4D97-AF65-F5344CB8AC3E}">
        <p14:creationId xmlns:p14="http://schemas.microsoft.com/office/powerpoint/2010/main" val="70209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4DDAC-1D63-6141-A1DF-2491F022BA95}" type="datetimeFigureOut">
              <a:rPr lang="en-US" smtClean="0"/>
              <a:pPr/>
              <a:t>9/30/11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7CD6F-4246-0E43-B0F5-81A4BA1471A4}" type="slidenum">
              <a:rPr lang="en-US" smtClean="0"/>
              <a:pPr/>
              <a:t>‹#›</a:t>
            </a:fld>
            <a:endParaRPr lang="en-US"/>
          </a:p>
        </p:txBody>
      </p:sp>
    </p:spTree>
    <p:extLst>
      <p:ext uri="{BB962C8B-B14F-4D97-AF65-F5344CB8AC3E}">
        <p14:creationId xmlns:p14="http://schemas.microsoft.com/office/powerpoint/2010/main" val="32821628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C6314-FD18-5444-9B0C-F67C33153777}" type="slidenum">
              <a:rPr lang="en-US" smtClean="0"/>
              <a:pPr/>
              <a:t>1</a:t>
            </a:fld>
            <a:endParaRPr lang="en-US"/>
          </a:p>
        </p:txBody>
      </p:sp>
    </p:spTree>
    <p:extLst>
      <p:ext uri="{BB962C8B-B14F-4D97-AF65-F5344CB8AC3E}">
        <p14:creationId xmlns:p14="http://schemas.microsoft.com/office/powerpoint/2010/main" val="142009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latin typeface="Arial"/>
                <a:cs typeface="Arial"/>
              </a:rPr>
              <a:t>The TPA architecture</a:t>
            </a:r>
            <a:r>
              <a:rPr lang="en-US" sz="1400" baseline="0" dirty="0" smtClean="0">
                <a:latin typeface="Arial"/>
                <a:cs typeface="Arial"/>
              </a:rPr>
              <a:t> has its roots in the National Board for Professional Teaching Standards portfolio assessment, which in turn informed Connecticut’s BEST assessment for teachers at the end of the induction phase as well as the Performance Assessment for California Teachers. </a:t>
            </a:r>
          </a:p>
          <a:p>
            <a:pPr>
              <a:spcBef>
                <a:spcPct val="0"/>
              </a:spcBef>
            </a:pPr>
            <a:endParaRPr lang="en-US" sz="1400" baseline="0" dirty="0" smtClean="0">
              <a:latin typeface="Arial"/>
              <a:cs typeface="Arial"/>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0A858D-8814-4E9A-B746-8691EE0C681D}" type="slidenum">
              <a:rPr lang="en-US">
                <a:ea typeface="ＭＳ Ｐゴシック" pitchFamily="84" charset="-128"/>
                <a:cs typeface="ＭＳ Ｐゴシック" pitchFamily="84" charset="-128"/>
              </a:rPr>
              <a:pPr fontAlgn="base">
                <a:spcBef>
                  <a:spcPct val="0"/>
                </a:spcBef>
                <a:spcAft>
                  <a:spcPct val="0"/>
                </a:spcAft>
              </a:pPr>
              <a:t>12</a:t>
            </a:fld>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dirty="0" smtClean="0">
              <a:latin typeface="Arial"/>
              <a:cs typeface="Arial"/>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0A858D-8814-4E9A-B746-8691EE0C681D}" type="slidenum">
              <a:rPr lang="en-US">
                <a:ea typeface="ＭＳ Ｐゴシック" pitchFamily="84" charset="-128"/>
                <a:cs typeface="ＭＳ Ｐゴシック" pitchFamily="84" charset="-128"/>
              </a:rPr>
              <a:pPr fontAlgn="base">
                <a:spcBef>
                  <a:spcPct val="0"/>
                </a:spcBef>
                <a:spcAft>
                  <a:spcPct val="0"/>
                </a:spcAft>
              </a:pPr>
              <a:t>22</a:t>
            </a:fld>
            <a:endParaRPr lang="en-US">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baseline="0" dirty="0" smtClean="0">
              <a:latin typeface="Arial"/>
              <a:cs typeface="Arial"/>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0A858D-8814-4E9A-B746-8691EE0C681D}" type="slidenum">
              <a:rPr lang="en-US">
                <a:ea typeface="ＭＳ Ｐゴシック" pitchFamily="84" charset="-128"/>
                <a:cs typeface="ＭＳ Ｐゴシック" pitchFamily="84" charset="-128"/>
              </a:rPr>
              <a:pPr fontAlgn="base">
                <a:spcBef>
                  <a:spcPct val="0"/>
                </a:spcBef>
                <a:spcAft>
                  <a:spcPct val="0"/>
                </a:spcAft>
              </a:pPr>
              <a:t>24</a:t>
            </a:fld>
            <a:endParaRPr lang="en-US">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Misty Sato</a:t>
            </a:r>
            <a:endParaRPr lang="en-US" dirty="0"/>
          </a:p>
        </p:txBody>
      </p:sp>
      <p:sp>
        <p:nvSpPr>
          <p:cNvPr id="4" name="Slide Number Placeholder 3"/>
          <p:cNvSpPr>
            <a:spLocks noGrp="1"/>
          </p:cNvSpPr>
          <p:nvPr>
            <p:ph type="sldNum" sz="quarter" idx="10"/>
          </p:nvPr>
        </p:nvSpPr>
        <p:spPr/>
        <p:txBody>
          <a:bodyPr/>
          <a:lstStyle/>
          <a:p>
            <a:pPr>
              <a:defRPr/>
            </a:pPr>
            <a:fld id="{A628F12A-B3D7-4A7A-9807-66B07BD4DF5D}" type="slidenum">
              <a:rPr lang="en-US" smtClean="0"/>
              <a:pPr>
                <a:defRPr/>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D0FE84-026D-4CA5-B894-F3F54AB77B6F}" type="slidenum">
              <a:rPr lang="en-US"/>
              <a:pPr fontAlgn="base">
                <a:spcBef>
                  <a:spcPct val="0"/>
                </a:spcBef>
                <a:spcAft>
                  <a:spcPct val="0"/>
                </a:spcAft>
                <a:defRPr/>
              </a:pPr>
              <a:t>26</a:t>
            </a:fld>
            <a:endParaRPr lang="en-US"/>
          </a:p>
        </p:txBody>
      </p:sp>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A27A969-23CB-4A37-98B1-325961AF9034}" type="slidenum">
              <a:rPr lang="en-US" sz="1200">
                <a:latin typeface="Times New Roman" pitchFamily="18" charset="0"/>
                <a:sym typeface="Times New Roman" pitchFamily="18" charset="0"/>
              </a:rPr>
              <a:pPr algn="r"/>
              <a:t>26</a:t>
            </a:fld>
            <a:endParaRPr lang="en-US" sz="1200">
              <a:latin typeface="Times New Roman" pitchFamily="18" charset="0"/>
              <a:sym typeface="Times New Roman" pitchFamily="18" charset="0"/>
            </a:endParaRPr>
          </a:p>
        </p:txBody>
      </p:sp>
      <p:sp>
        <p:nvSpPr>
          <p:cNvPr id="67587"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8" eaLnBrk="1" hangingPunct="1">
              <a:spcBef>
                <a:spcPts val="450"/>
              </a:spcBef>
              <a:buClr>
                <a:srgbClr val="000000"/>
              </a:buClr>
              <a:buFontTx/>
              <a:buNone/>
            </a:pPr>
            <a:r>
              <a:rPr lang="en-US" sz="1400" baseline="0" dirty="0" smtClean="0">
                <a:solidFill>
                  <a:srgbClr val="000000"/>
                </a:solidFill>
                <a:latin typeface="Arial"/>
                <a:cs typeface="Arial"/>
                <a:sym typeface="Times New Roman" pitchFamily="18" charset="0"/>
              </a:rPr>
              <a:t>So the  TPA itself draws on multiple measures AND is designed to serve as a capstone event WITHIN a system of  other measures.  </a:t>
            </a:r>
            <a:r>
              <a:rPr lang="en-US" sz="1400" dirty="0" smtClean="0">
                <a:solidFill>
                  <a:srgbClr val="000000"/>
                </a:solidFill>
                <a:latin typeface="Arial"/>
                <a:cs typeface="Arial"/>
                <a:sym typeface="Times New Roman" pitchFamily="18" charset="0"/>
              </a:rPr>
              <a:t>The other assessments, which are described as Embedded Signature Assessments, may include a number of different kinds of assignments, and vary across programs depending on specific program goals or values.</a:t>
            </a:r>
          </a:p>
          <a:p>
            <a:pPr marL="39688" eaLnBrk="1" hangingPunct="1">
              <a:spcBef>
                <a:spcPts val="450"/>
              </a:spcBef>
              <a:buClr>
                <a:srgbClr val="000000"/>
              </a:buClr>
              <a:buFontTx/>
              <a:buNone/>
            </a:pPr>
            <a:endParaRPr lang="en-US" sz="1400" dirty="0" smtClean="0">
              <a:solidFill>
                <a:srgbClr val="000000"/>
              </a:solidFill>
              <a:latin typeface="Arial"/>
              <a:cs typeface="Arial"/>
              <a:sym typeface="Times New Roman" pitchFamily="18" charset="0"/>
            </a:endParaRPr>
          </a:p>
          <a:p>
            <a:pPr marL="39688" eaLnBrk="1" hangingPunct="1">
              <a:spcBef>
                <a:spcPts val="450"/>
              </a:spcBef>
              <a:buClr>
                <a:srgbClr val="000000"/>
              </a:buClr>
              <a:buFontTx/>
              <a:buNone/>
            </a:pPr>
            <a:r>
              <a:rPr lang="en-US" sz="1400" dirty="0" smtClean="0">
                <a:solidFill>
                  <a:srgbClr val="000000"/>
                </a:solidFill>
                <a:latin typeface="Arial"/>
                <a:cs typeface="Arial"/>
                <a:sym typeface="Times New Roman" pitchFamily="18" charset="0"/>
              </a:rPr>
              <a:t>The next slide unpacks the capstone assessment…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dirty="0" smtClean="0">
              <a:latin typeface="Arial"/>
              <a:cs typeface="Arial"/>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0A858D-8814-4E9A-B746-8691EE0C681D}" type="slidenum">
              <a:rPr lang="en-US">
                <a:ea typeface="ＭＳ Ｐゴシック" pitchFamily="84" charset="-128"/>
                <a:cs typeface="ＭＳ Ｐゴシック" pitchFamily="84" charset="-128"/>
              </a:rPr>
              <a:pPr fontAlgn="base">
                <a:spcBef>
                  <a:spcPct val="0"/>
                </a:spcBef>
                <a:spcAft>
                  <a:spcPct val="0"/>
                </a:spcAft>
              </a:pPr>
              <a:t>27</a:t>
            </a:fld>
            <a:endParaRPr lang="en-US">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C6314-FD18-5444-9B0C-F67C33153777}"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t>
            </a:r>
            <a:endParaRPr lang="en-US" dirty="0"/>
          </a:p>
        </p:txBody>
      </p:sp>
      <p:sp>
        <p:nvSpPr>
          <p:cNvPr id="4" name="Slide Number Placeholder 3"/>
          <p:cNvSpPr>
            <a:spLocks noGrp="1"/>
          </p:cNvSpPr>
          <p:nvPr>
            <p:ph type="sldNum" sz="quarter" idx="10"/>
          </p:nvPr>
        </p:nvSpPr>
        <p:spPr/>
        <p:txBody>
          <a:bodyPr/>
          <a:lstStyle/>
          <a:p>
            <a:fld id="{C964B61B-0507-C14B-9160-868D62A725C2}" type="slidenum">
              <a:rPr lang="en-US" smtClean="0"/>
              <a:t>35</a:t>
            </a:fld>
            <a:endParaRPr lang="en-US"/>
          </a:p>
        </p:txBody>
      </p:sp>
    </p:spTree>
    <p:extLst>
      <p:ext uri="{BB962C8B-B14F-4D97-AF65-F5344CB8AC3E}">
        <p14:creationId xmlns:p14="http://schemas.microsoft.com/office/powerpoint/2010/main" val="480644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r>
              <a:rPr lang="en-US" baseline="0" dirty="0" smtClean="0"/>
              <a:t> with AW intro</a:t>
            </a:r>
            <a:endParaRPr lang="en-US" dirty="0"/>
          </a:p>
        </p:txBody>
      </p:sp>
      <p:sp>
        <p:nvSpPr>
          <p:cNvPr id="4" name="Slide Number Placeholder 3"/>
          <p:cNvSpPr>
            <a:spLocks noGrp="1"/>
          </p:cNvSpPr>
          <p:nvPr>
            <p:ph type="sldNum" sz="quarter" idx="10"/>
          </p:nvPr>
        </p:nvSpPr>
        <p:spPr/>
        <p:txBody>
          <a:bodyPr/>
          <a:lstStyle/>
          <a:p>
            <a:fld id="{C964B61B-0507-C14B-9160-868D62A725C2}" type="slidenum">
              <a:rPr lang="en-US" smtClean="0"/>
              <a:t>39</a:t>
            </a:fld>
            <a:endParaRPr lang="en-US"/>
          </a:p>
        </p:txBody>
      </p:sp>
    </p:spTree>
    <p:extLst>
      <p:ext uri="{BB962C8B-B14F-4D97-AF65-F5344CB8AC3E}">
        <p14:creationId xmlns:p14="http://schemas.microsoft.com/office/powerpoint/2010/main" val="171594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64B61B-0507-C14B-9160-868D62A725C2}" type="slidenum">
              <a:rPr lang="en-US" smtClean="0"/>
              <a:t>40</a:t>
            </a:fld>
            <a:endParaRPr lang="en-US"/>
          </a:p>
        </p:txBody>
      </p:sp>
    </p:spTree>
    <p:extLst>
      <p:ext uri="{BB962C8B-B14F-4D97-AF65-F5344CB8AC3E}">
        <p14:creationId xmlns:p14="http://schemas.microsoft.com/office/powerpoint/2010/main" val="69161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a:cs typeface="Arial"/>
              </a:rPr>
              <a:t>As was clear in the morning</a:t>
            </a:r>
            <a:r>
              <a:rPr lang="en-US" sz="1400" baseline="0" dirty="0" smtClean="0">
                <a:latin typeface="Arial"/>
                <a:cs typeface="Arial"/>
              </a:rPr>
              <a:t> discussions, we live in interesting times – note range of initiatives on slide.</a:t>
            </a:r>
            <a:endParaRPr lang="en-US" sz="1400" dirty="0" smtClean="0">
              <a:latin typeface="Arial"/>
              <a:cs typeface="Arial"/>
            </a:endParaRPr>
          </a:p>
          <a:p>
            <a:endParaRPr lang="en-US" sz="1400" dirty="0" smtClean="0">
              <a:latin typeface="Arial"/>
              <a:cs typeface="Arial"/>
            </a:endParaRPr>
          </a:p>
          <a:p>
            <a:r>
              <a:rPr lang="en-US" sz="1400" dirty="0" smtClean="0">
                <a:latin typeface="Arial"/>
                <a:cs typeface="Arial"/>
              </a:rPr>
              <a:t>Teacher education institutions find ourselves sitting at the center (some would say a target)</a:t>
            </a:r>
            <a:r>
              <a:rPr lang="en-US" sz="1400" baseline="0" dirty="0" smtClean="0">
                <a:latin typeface="Arial"/>
                <a:cs typeface="Arial"/>
              </a:rPr>
              <a:t> of a national conversation about:</a:t>
            </a:r>
            <a:endParaRPr lang="en-US" sz="1400" dirty="0" smtClean="0">
              <a:latin typeface="Arial"/>
              <a:cs typeface="Arial"/>
            </a:endParaRPr>
          </a:p>
          <a:p>
            <a:endParaRPr lang="en-US" sz="1400" dirty="0" smtClean="0">
              <a:latin typeface="Arial"/>
              <a:cs typeface="Arial"/>
            </a:endParaRPr>
          </a:p>
          <a:p>
            <a:pPr>
              <a:buFont typeface="Arial"/>
              <a:buChar char="•"/>
            </a:pPr>
            <a:r>
              <a:rPr lang="en-US" sz="1400" dirty="0" smtClean="0">
                <a:latin typeface="Arial"/>
                <a:cs typeface="Arial"/>
              </a:rPr>
              <a:t> Raising and measuring student achievement</a:t>
            </a:r>
          </a:p>
          <a:p>
            <a:pPr>
              <a:buFont typeface="Arial"/>
              <a:buChar char="•"/>
            </a:pPr>
            <a:r>
              <a:rPr lang="en-US" sz="1400" dirty="0" smtClean="0">
                <a:latin typeface="Arial"/>
                <a:cs typeface="Arial"/>
              </a:rPr>
              <a:t> Evaluating Teacher “Effectiveness”</a:t>
            </a:r>
          </a:p>
          <a:p>
            <a:pPr>
              <a:buFont typeface="Arial"/>
              <a:buChar char="•"/>
            </a:pPr>
            <a:r>
              <a:rPr lang="en-US" sz="1400" dirty="0" smtClean="0">
                <a:latin typeface="Arial"/>
                <a:cs typeface="Arial"/>
              </a:rPr>
              <a:t> Improving Preparation and induction</a:t>
            </a:r>
            <a:r>
              <a:rPr lang="en-US" sz="1400" baseline="0" dirty="0" smtClean="0">
                <a:latin typeface="Arial"/>
                <a:cs typeface="Arial"/>
              </a:rPr>
              <a:t> </a:t>
            </a:r>
          </a:p>
          <a:p>
            <a:pPr>
              <a:buFont typeface="Arial"/>
              <a:buChar char="•"/>
            </a:pPr>
            <a:r>
              <a:rPr lang="en-US" sz="1400" baseline="0" dirty="0" smtClean="0">
                <a:latin typeface="Arial"/>
                <a:cs typeface="Arial"/>
              </a:rPr>
              <a:t> Evaluating teacher preparation</a:t>
            </a:r>
            <a:endParaRPr lang="en-US" sz="1400" dirty="0" smtClean="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22AC6314-FD18-5444-9B0C-F67C3315377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64B61B-0507-C14B-9160-868D62A725C2}" type="slidenum">
              <a:rPr lang="en-US" smtClean="0"/>
              <a:t>41</a:t>
            </a:fld>
            <a:endParaRPr lang="en-US"/>
          </a:p>
        </p:txBody>
      </p:sp>
    </p:spTree>
    <p:extLst>
      <p:ext uri="{BB962C8B-B14F-4D97-AF65-F5344CB8AC3E}">
        <p14:creationId xmlns:p14="http://schemas.microsoft.com/office/powerpoint/2010/main" val="262099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a:spcAft>
                <a:spcPts val="600"/>
              </a:spcAft>
              <a:buNone/>
              <a:defRPr/>
            </a:pPr>
            <a:r>
              <a:rPr lang="en-US" sz="1400" dirty="0" smtClean="0"/>
              <a:t>TPAC is working to develop and implement </a:t>
            </a:r>
            <a:r>
              <a:rPr lang="en-US" sz="1400" i="1" dirty="0" smtClean="0"/>
              <a:t>at scale </a:t>
            </a:r>
            <a:r>
              <a:rPr lang="en-US" sz="1400" dirty="0" smtClean="0"/>
              <a:t>a way of assessing teaching that</a:t>
            </a:r>
          </a:p>
          <a:p>
            <a:pPr marL="455613" lvl="0" indent="-227013" defTabSz="457200">
              <a:spcAft>
                <a:spcPts val="600"/>
              </a:spcAft>
              <a:buFont typeface="Arial"/>
              <a:buChar char="•"/>
              <a:defRPr/>
            </a:pPr>
            <a:r>
              <a:rPr lang="en-US" sz="1400" dirty="0" smtClean="0"/>
              <a:t>provides evidence of teaching effectiveness, and </a:t>
            </a:r>
          </a:p>
          <a:p>
            <a:pPr marL="455613" lvl="0" indent="-227013" defTabSz="457200">
              <a:spcAft>
                <a:spcPts val="600"/>
              </a:spcAft>
              <a:buFont typeface="Arial"/>
              <a:buChar char="•"/>
              <a:defRPr/>
            </a:pPr>
            <a:r>
              <a:rPr lang="en-US" sz="1400" dirty="0" smtClean="0"/>
              <a:t>supports teacher preparation program improvement.</a:t>
            </a:r>
          </a:p>
          <a:p>
            <a:pPr marL="0" indent="0">
              <a:buNone/>
            </a:pPr>
            <a:r>
              <a:rPr lang="en-US" sz="1400" dirty="0" smtClean="0"/>
              <a:t> </a:t>
            </a:r>
          </a:p>
          <a:p>
            <a:pPr marL="0" indent="0">
              <a:buNone/>
            </a:pPr>
            <a:r>
              <a:rPr lang="en-US" sz="1400" dirty="0" smtClean="0"/>
              <a:t>TPAC is ONE example of an assessment system that is designed to leverage the alignment of policies and support program renewal.</a:t>
            </a:r>
          </a:p>
          <a:p>
            <a:endParaRPr lang="en-US" sz="1400" dirty="0" smtClean="0">
              <a:latin typeface="Arial"/>
              <a:cs typeface="Arial"/>
            </a:endParaRPr>
          </a:p>
          <a:p>
            <a:r>
              <a:rPr lang="en-US" sz="1400" dirty="0" smtClean="0">
                <a:latin typeface="Arial"/>
                <a:cs typeface="Arial"/>
              </a:rPr>
              <a:t>Over</a:t>
            </a:r>
            <a:r>
              <a:rPr lang="en-US" sz="1400" baseline="0" dirty="0" smtClean="0">
                <a:latin typeface="Arial"/>
                <a:cs typeface="Arial"/>
              </a:rPr>
              <a:t> the next 25 minutes or so, </a:t>
            </a:r>
            <a:r>
              <a:rPr lang="en-US" sz="1400" dirty="0" smtClean="0">
                <a:latin typeface="Arial"/>
                <a:cs typeface="Arial"/>
              </a:rPr>
              <a:t>I’d like you to think about the TPAC</a:t>
            </a:r>
            <a:r>
              <a:rPr lang="en-US" sz="1400" baseline="0" dirty="0" smtClean="0">
                <a:latin typeface="Arial"/>
                <a:cs typeface="Arial"/>
              </a:rPr>
              <a:t> assessment model as a tool that works to advance teaching practice and student learning, and is coordinated within a set of other policy levers – like the Common Core, </a:t>
            </a:r>
            <a:r>
              <a:rPr lang="en-US" sz="1400" baseline="0" dirty="0" err="1" smtClean="0">
                <a:latin typeface="Arial"/>
                <a:cs typeface="Arial"/>
              </a:rPr>
              <a:t>InTASC</a:t>
            </a:r>
            <a:endParaRPr lang="en-US" sz="1400" dirty="0">
              <a:latin typeface="Arial"/>
              <a:cs typeface="Arial"/>
            </a:endParaRPr>
          </a:p>
        </p:txBody>
      </p:sp>
      <p:sp>
        <p:nvSpPr>
          <p:cNvPr id="4" name="Slide Number Placeholder 3"/>
          <p:cNvSpPr>
            <a:spLocks noGrp="1"/>
          </p:cNvSpPr>
          <p:nvPr>
            <p:ph type="sldNum" sz="quarter" idx="10"/>
          </p:nvPr>
        </p:nvSpPr>
        <p:spPr/>
        <p:txBody>
          <a:bodyPr/>
          <a:lstStyle/>
          <a:p>
            <a:fld id="{22AC6314-FD18-5444-9B0C-F67C33153777}" type="slidenum">
              <a:rPr lang="en-US" smtClean="0"/>
              <a:pPr/>
              <a:t>4</a:t>
            </a:fld>
            <a:endParaRPr lang="en-US"/>
          </a:p>
        </p:txBody>
      </p:sp>
    </p:spTree>
    <p:extLst>
      <p:ext uri="{BB962C8B-B14F-4D97-AF65-F5344CB8AC3E}">
        <p14:creationId xmlns:p14="http://schemas.microsoft.com/office/powerpoint/2010/main" val="14710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a:cs typeface="Arial"/>
              </a:rPr>
              <a:t>The anchoring question for TPAC is</a:t>
            </a:r>
          </a:p>
          <a:p>
            <a:endParaRPr lang="en-US" sz="14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95959"/>
                </a:solidFill>
              </a:rPr>
              <a:t>How can we </a:t>
            </a:r>
            <a:r>
              <a:rPr lang="en-US" sz="1400" u="sng" dirty="0" smtClean="0">
                <a:solidFill>
                  <a:srgbClr val="595959"/>
                </a:solidFill>
              </a:rPr>
              <a:t>gather</a:t>
            </a:r>
            <a:r>
              <a:rPr lang="en-US" sz="1400" dirty="0" smtClean="0">
                <a:solidFill>
                  <a:srgbClr val="595959"/>
                </a:solidFill>
              </a:rPr>
              <a:t> and </a:t>
            </a:r>
            <a:r>
              <a:rPr lang="en-US" sz="1400" u="sng" dirty="0" smtClean="0">
                <a:solidFill>
                  <a:srgbClr val="595959"/>
                </a:solidFill>
              </a:rPr>
              <a:t>use</a:t>
            </a:r>
            <a:r>
              <a:rPr lang="en-US" sz="1400" dirty="0" smtClean="0">
                <a:solidFill>
                  <a:srgbClr val="595959"/>
                </a:solidFill>
              </a:rPr>
              <a:t> evidence of the qualities of teaching performance that inspire, engage, and sustain students as learners – to improve teaching and teacher preparation?</a:t>
            </a:r>
          </a:p>
          <a:p>
            <a:endParaRPr lang="en-US" sz="1400" dirty="0" smtClean="0">
              <a:latin typeface="Arial"/>
              <a:cs typeface="Arial"/>
            </a:endParaRPr>
          </a:p>
          <a:p>
            <a:r>
              <a:rPr lang="en-US" sz="1400" baseline="0" dirty="0" smtClean="0">
                <a:latin typeface="Arial"/>
                <a:cs typeface="Arial"/>
              </a:rPr>
              <a:t>Then use this evidence to set a clear vision and shared language for teaching practice, and coach candidates’ development around these qualities.</a:t>
            </a:r>
            <a:endParaRPr lang="en-US" sz="1400" dirty="0">
              <a:latin typeface="Arial"/>
              <a:cs typeface="Arial"/>
            </a:endParaRPr>
          </a:p>
        </p:txBody>
      </p:sp>
      <p:sp>
        <p:nvSpPr>
          <p:cNvPr id="4" name="Slide Number Placeholder 3"/>
          <p:cNvSpPr>
            <a:spLocks noGrp="1"/>
          </p:cNvSpPr>
          <p:nvPr>
            <p:ph type="sldNum" sz="quarter" idx="10"/>
          </p:nvPr>
        </p:nvSpPr>
        <p:spPr/>
        <p:txBody>
          <a:bodyPr/>
          <a:lstStyle/>
          <a:p>
            <a:fld id="{22AC6314-FD18-5444-9B0C-F67C3315377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C6314-FD18-5444-9B0C-F67C33153777}" type="slidenum">
              <a:rPr lang="en-US" smtClean="0"/>
              <a:pPr/>
              <a:t>6</a:t>
            </a:fld>
            <a:endParaRPr lang="en-US"/>
          </a:p>
        </p:txBody>
      </p:sp>
    </p:spTree>
    <p:extLst>
      <p:ext uri="{BB962C8B-B14F-4D97-AF65-F5344CB8AC3E}">
        <p14:creationId xmlns:p14="http://schemas.microsoft.com/office/powerpoint/2010/main" val="148624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304800" indent="-304800">
              <a:lnSpc>
                <a:spcPct val="80000"/>
              </a:lnSpc>
            </a:pPr>
            <a:r>
              <a:rPr lang="en-US" sz="800" b="1">
                <a:ea typeface="ＭＳ Ｐゴシック" charset="-128"/>
              </a:rPr>
              <a:t>Pearson’s responsibilities for the TPA:</a:t>
            </a:r>
            <a:endParaRPr lang="en-US" sz="800">
              <a:ea typeface="ＭＳ Ｐゴシック" charset="-128"/>
            </a:endParaRPr>
          </a:p>
          <a:p>
            <a:pPr marL="762000" lvl="1" indent="-304800">
              <a:lnSpc>
                <a:spcPct val="80000"/>
              </a:lnSpc>
            </a:pPr>
            <a:r>
              <a:rPr lang="en-US" sz="800">
                <a:ea typeface="ＭＳ Ｐゴシック" charset="-128"/>
              </a:rPr>
              <a:t>Pearson has been selected as Stanford’s operational partner.</a:t>
            </a:r>
          </a:p>
          <a:p>
            <a:pPr marL="762000" lvl="1" indent="-304800">
              <a:lnSpc>
                <a:spcPct val="80000"/>
              </a:lnSpc>
            </a:pPr>
            <a:r>
              <a:rPr lang="en-US" sz="800">
                <a:ea typeface="ＭＳ Ｐゴシック" charset="-128"/>
              </a:rPr>
              <a:t>Primary responsibility is to deliver, score and report the operational TPA.</a:t>
            </a:r>
          </a:p>
          <a:p>
            <a:pPr marL="762000" lvl="1" indent="-304800">
              <a:lnSpc>
                <a:spcPct val="80000"/>
              </a:lnSpc>
            </a:pPr>
            <a:r>
              <a:rPr lang="en-US" sz="800">
                <a:ea typeface="ＭＳ Ｐゴシック" charset="-128"/>
              </a:rPr>
              <a:t>Prior to the operational TPA, Pearson will support Stanford and AACTE in the completion of activities such as the pilot test and field test.</a:t>
            </a:r>
          </a:p>
          <a:p>
            <a:pPr marL="304800" indent="-304800">
              <a:lnSpc>
                <a:spcPct val="80000"/>
              </a:lnSpc>
            </a:pPr>
            <a:endParaRPr lang="en-US" sz="80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SURE TO THANK EVERYONE</a:t>
            </a:r>
            <a:r>
              <a:rPr lang="en-US" baseline="0" dirty="0" smtClean="0"/>
              <a:t> FOR THEIR SCORING AND DATA COLLECTION EFFORTS!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latin typeface="+mn-lt"/>
                <a:ea typeface="+mn-ea"/>
                <a:cs typeface="+mn-cs"/>
              </a:rPr>
              <a:t>Q: Is Pearson involved in aspects of the development work or field-testing?</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In collaboration with Stanford, Pearson is supporting the continued TPA development work and field testing activities, including handbook publication, template design, recruitment and training of scorers, scoring and scorer compensation, benchmarking, and reporting results to participating institutions of higher education (IHEs). An electronic platform to manage TPA submissions will be provided by Pearson beginning with the 2011-12 field testing.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Please note that electronic platform providers (e.g. </a:t>
            </a:r>
            <a:r>
              <a:rPr lang="en-US" sz="1200" kern="1200" dirty="0" err="1" smtClean="0">
                <a:solidFill>
                  <a:schemeClr val="tx1"/>
                </a:solidFill>
                <a:latin typeface="+mn-lt"/>
                <a:ea typeface="+mn-ea"/>
                <a:cs typeface="+mn-cs"/>
              </a:rPr>
              <a:t>TaskStream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Livetext</a:t>
            </a:r>
            <a:r>
              <a:rPr lang="en-US" sz="1200" kern="1200" dirty="0" smtClean="0">
                <a:solidFill>
                  <a:schemeClr val="tx1"/>
                </a:solidFill>
                <a:latin typeface="+mn-lt"/>
                <a:ea typeface="+mn-ea"/>
                <a:cs typeface="+mn-cs"/>
              </a:rPr>
              <a:t>, Chalk &amp; Wire, and Tk20) are working very closely with Pearson so that candidates can construct and submit their TPA materials for scoring to the Pearson platform via the platform used at their campus. Candidates at campuses without a commercially available electronic platform, will be able to submit their materials directly to the Pearson platform.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Stanford will design and develop the teacher assessment tasks, handbooks, rubrics, and design the reliability and validity studies that are conducted to support this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D5A0D2E-6F02-4FDD-9530-CB539E9B115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Pearson will provide Stanford University with the assessment services to deliver the TPA nationally and sustainably, </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including web-based services that allow candidates to electronically register for the TPA, </a:t>
            </a:r>
          </a:p>
          <a:p>
            <a:pPr lvl="0"/>
            <a:r>
              <a:rPr lang="en-US" sz="1200" kern="1200" dirty="0" smtClean="0">
                <a:solidFill>
                  <a:schemeClr val="tx1"/>
                </a:solidFill>
                <a:latin typeface="+mn-lt"/>
                <a:ea typeface="+mn-ea"/>
                <a:cs typeface="+mn-cs"/>
              </a:rPr>
              <a:t>assemble artifacts specified by the TPA handbook, </a:t>
            </a:r>
          </a:p>
          <a:p>
            <a:pPr lvl="0"/>
            <a:r>
              <a:rPr lang="en-US" sz="1200" kern="1200" dirty="0" smtClean="0">
                <a:solidFill>
                  <a:schemeClr val="tx1"/>
                </a:solidFill>
                <a:latin typeface="+mn-lt"/>
                <a:ea typeface="+mn-ea"/>
                <a:cs typeface="+mn-cs"/>
              </a:rPr>
              <a:t>request faculty/supervisor feedback, </a:t>
            </a:r>
          </a:p>
          <a:p>
            <a:pPr lvl="0"/>
            <a:r>
              <a:rPr lang="en-US" sz="1200" kern="1200" dirty="0" smtClean="0">
                <a:solidFill>
                  <a:schemeClr val="tx1"/>
                </a:solidFill>
                <a:latin typeface="+mn-lt"/>
                <a:ea typeface="+mn-ea"/>
                <a:cs typeface="+mn-cs"/>
              </a:rPr>
              <a:t>submit final TPA responses for official TPA scoring and receive a report of their performance.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Pearson will also provide services such as the recruitment, training and certification of all scorers, </a:t>
            </a:r>
          </a:p>
          <a:p>
            <a:pPr lvl="0"/>
            <a:r>
              <a:rPr lang="en-US" sz="1200" kern="1200" dirty="0" smtClean="0">
                <a:solidFill>
                  <a:schemeClr val="tx1"/>
                </a:solidFill>
                <a:latin typeface="+mn-lt"/>
                <a:ea typeface="+mn-ea"/>
                <a:cs typeface="+mn-cs"/>
              </a:rPr>
              <a:t>scoring for all submitted TPA responses, </a:t>
            </a:r>
          </a:p>
          <a:p>
            <a:pPr lvl="0"/>
            <a:r>
              <a:rPr lang="en-US" sz="1200" kern="1200" dirty="0" smtClean="0">
                <a:solidFill>
                  <a:schemeClr val="tx1"/>
                </a:solidFill>
                <a:latin typeface="+mn-lt"/>
                <a:ea typeface="+mn-ea"/>
                <a:cs typeface="+mn-cs"/>
              </a:rPr>
              <a:t>and the generation of all official score reports to candidates and institutions of record (i.e., standard boards, state agencies, Institutions of Higher Education, including alternative preparation pathways).</a:t>
            </a:r>
          </a:p>
          <a:p>
            <a:endParaRPr lang="en-US" dirty="0"/>
          </a:p>
        </p:txBody>
      </p:sp>
      <p:sp>
        <p:nvSpPr>
          <p:cNvPr id="4" name="Slide Number Placeholder 3"/>
          <p:cNvSpPr>
            <a:spLocks noGrp="1"/>
          </p:cNvSpPr>
          <p:nvPr>
            <p:ph type="sldNum" sz="quarter" idx="10"/>
          </p:nvPr>
        </p:nvSpPr>
        <p:spPr/>
        <p:txBody>
          <a:bodyPr/>
          <a:lstStyle/>
          <a:p>
            <a:fld id="{0D5A0D2E-6F02-4FDD-9530-CB539E9B115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ADDITIONS = GEORGIA AND OKLAHOMA</a:t>
            </a:r>
            <a:endParaRPr lang="en-US" dirty="0"/>
          </a:p>
        </p:txBody>
      </p:sp>
      <p:sp>
        <p:nvSpPr>
          <p:cNvPr id="4" name="Slide Number Placeholder 3"/>
          <p:cNvSpPr>
            <a:spLocks noGrp="1"/>
          </p:cNvSpPr>
          <p:nvPr>
            <p:ph type="sldNum" sz="quarter" idx="10"/>
          </p:nvPr>
        </p:nvSpPr>
        <p:spPr/>
        <p:txBody>
          <a:bodyPr/>
          <a:lstStyle/>
          <a:p>
            <a:fld id="{3A67CD6F-4246-0E43-B0F5-81A4BA1471A4}" type="slidenum">
              <a:rPr lang="en-US" smtClean="0"/>
              <a:pPr/>
              <a:t>10</a:t>
            </a:fld>
            <a:endParaRPr lang="en-US"/>
          </a:p>
        </p:txBody>
      </p:sp>
    </p:spTree>
    <p:extLst>
      <p:ext uri="{BB962C8B-B14F-4D97-AF65-F5344CB8AC3E}">
        <p14:creationId xmlns:p14="http://schemas.microsoft.com/office/powerpoint/2010/main" val="58675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27384D3-3652-B24F-AD64-D0A18E411E32}" type="datetime1">
              <a:rPr lang="en-US" smtClean="0"/>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  2011</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FE4429F-0DED-0D42-9860-5FDF355ACCFC}" type="datetime1">
              <a:rPr lang="en-US" smtClean="0"/>
              <a:t>9/30/11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smtClean="0"/>
              <a:t>Stanford Center for Assessment, Learning and Equity  2011</a:t>
            </a:r>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0310E685-5260-C44F-A9F9-26BCBDA37B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E7A772-408E-5345-9169-F7203F69BDFA}" type="datetime1">
              <a:rPr lang="en-US" smtClean="0"/>
              <a:t>9/30/11</a:t>
            </a:fld>
            <a:endParaRPr lang="en-US"/>
          </a:p>
        </p:txBody>
      </p:sp>
      <p:sp>
        <p:nvSpPr>
          <p:cNvPr id="6" name="Footer Placeholder 5"/>
          <p:cNvSpPr>
            <a:spLocks noGrp="1"/>
          </p:cNvSpPr>
          <p:nvPr>
            <p:ph type="ftr" sz="quarter" idx="11"/>
          </p:nvPr>
        </p:nvSpPr>
        <p:spPr/>
        <p:txBody>
          <a:bodyPr/>
          <a:lstStyle/>
          <a:p>
            <a:r>
              <a:rPr lang="en-US" smtClean="0"/>
              <a:t>Stanford Center for Assessment, Learning and Equity  2011</a:t>
            </a:r>
            <a:endParaRPr lang="en-US"/>
          </a:p>
        </p:txBody>
      </p:sp>
      <p:sp>
        <p:nvSpPr>
          <p:cNvPr id="7" name="Slide Number Placeholder 6"/>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E96EC14-E924-5442-9388-EF0420EC831A}" type="datetime1">
              <a:rPr lang="en-US" smtClean="0"/>
              <a:t>9/30/11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r>
              <a:rPr lang="en-US" smtClean="0"/>
              <a:t>Stanford Center for Assessment, Learning and Equity  2011</a:t>
            </a:r>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0310E685-5260-C44F-A9F9-26BCBDA37B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437684-D061-2349-8F71-0158BCA2003B}" type="datetime1">
              <a:rPr lang="en-US" smtClean="0"/>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  2011</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EED65D9-6A15-0545-A433-D4D36A8A7DCB}" type="datetime1">
              <a:rPr lang="en-US" smtClean="0"/>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  2011</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F03ED51-0E05-5347-83A8-984BE32FCA30}" type="datetime1">
              <a:rPr lang="en-US" smtClean="0"/>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  2011</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5FF7555-C2C4-E047-B0CC-76E8F2B19B38}" type="datetime1">
              <a:rPr lang="en-US" smtClean="0"/>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  2011</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FDBF0-0217-774E-993A-0B890242248A}" type="datetime1">
              <a:rPr lang="en-US" smtClean="0"/>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  2011</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7AB07DA-77B0-2C48-A664-A037DFDE6FC8}" type="datetime1">
              <a:rPr lang="en-US" smtClean="0"/>
              <a:t>9/30/11</a:t>
            </a:fld>
            <a:endParaRPr lang="en-US"/>
          </a:p>
        </p:txBody>
      </p:sp>
      <p:sp>
        <p:nvSpPr>
          <p:cNvPr id="6" name="Footer Placeholder 5"/>
          <p:cNvSpPr>
            <a:spLocks noGrp="1"/>
          </p:cNvSpPr>
          <p:nvPr>
            <p:ph type="ftr" sz="quarter" idx="11"/>
          </p:nvPr>
        </p:nvSpPr>
        <p:spPr/>
        <p:txBody>
          <a:bodyPr/>
          <a:lstStyle/>
          <a:p>
            <a:r>
              <a:rPr lang="en-US" smtClean="0"/>
              <a:t>Stanford Center for Assessment, Learning and Equity  2011</a:t>
            </a:r>
            <a:endParaRPr lang="en-US"/>
          </a:p>
        </p:txBody>
      </p:sp>
      <p:sp>
        <p:nvSpPr>
          <p:cNvPr id="7" name="Slide Number Placeholder 6"/>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1BEF6DA-43DF-AC4D-9D26-513B632A87CC}" type="datetime1">
              <a:rPr lang="en-US" smtClean="0"/>
              <a:t>9/30/11</a:t>
            </a:fld>
            <a:endParaRPr lang="en-US"/>
          </a:p>
        </p:txBody>
      </p:sp>
      <p:sp>
        <p:nvSpPr>
          <p:cNvPr id="8" name="Footer Placeholder 7"/>
          <p:cNvSpPr>
            <a:spLocks noGrp="1"/>
          </p:cNvSpPr>
          <p:nvPr>
            <p:ph type="ftr" sz="quarter" idx="11"/>
          </p:nvPr>
        </p:nvSpPr>
        <p:spPr/>
        <p:txBody>
          <a:bodyPr/>
          <a:lstStyle/>
          <a:p>
            <a:r>
              <a:rPr lang="en-US" smtClean="0"/>
              <a:t>Stanford Center for Assessment, Learning and Equity  2011</a:t>
            </a:r>
            <a:endParaRPr lang="en-US"/>
          </a:p>
        </p:txBody>
      </p:sp>
      <p:sp>
        <p:nvSpPr>
          <p:cNvPr id="9" name="Slide Number Placeholder 8"/>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BCF198F-DEF9-724E-920D-79DEB924FF01}" type="datetime1">
              <a:rPr lang="en-US" smtClean="0"/>
              <a:t>9/30/11</a:t>
            </a:fld>
            <a:endParaRPr lang="en-US"/>
          </a:p>
        </p:txBody>
      </p:sp>
      <p:sp>
        <p:nvSpPr>
          <p:cNvPr id="4" name="Footer Placeholder 3"/>
          <p:cNvSpPr>
            <a:spLocks noGrp="1"/>
          </p:cNvSpPr>
          <p:nvPr>
            <p:ph type="ftr" sz="quarter" idx="11"/>
          </p:nvPr>
        </p:nvSpPr>
        <p:spPr/>
        <p:txBody>
          <a:bodyPr/>
          <a:lstStyle/>
          <a:p>
            <a:r>
              <a:rPr lang="en-US" smtClean="0"/>
              <a:t>Stanford Center for Assessment, Learning and Equity  2011</a:t>
            </a:r>
            <a:endParaRPr lang="en-US"/>
          </a:p>
        </p:txBody>
      </p:sp>
      <p:sp>
        <p:nvSpPr>
          <p:cNvPr id="5" name="Slide Number Placeholder 4"/>
          <p:cNvSpPr>
            <a:spLocks noGrp="1"/>
          </p:cNvSpPr>
          <p:nvPr>
            <p:ph type="sldNum" sz="quarter" idx="12"/>
          </p:nvPr>
        </p:nvSpPr>
        <p:spPr/>
        <p:txBody>
          <a:bodyPr/>
          <a:lstStyle/>
          <a:p>
            <a:fld id="{0310E685-5260-C44F-A9F9-26BCBDA37BB5}"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9D1CEFA8-5CF0-9143-94BA-A17900FA50B9}" type="datetime1">
              <a:rPr lang="en-US" smtClean="0"/>
              <a:t>9/30/11</a:t>
            </a:fld>
            <a:endParaRPr lang="en-US"/>
          </a:p>
        </p:txBody>
      </p:sp>
      <p:sp>
        <p:nvSpPr>
          <p:cNvPr id="3" name="Footer Placeholder 2"/>
          <p:cNvSpPr>
            <a:spLocks noGrp="1"/>
          </p:cNvSpPr>
          <p:nvPr>
            <p:ph type="ftr" sz="quarter" idx="11"/>
          </p:nvPr>
        </p:nvSpPr>
        <p:spPr/>
        <p:txBody>
          <a:bodyPr/>
          <a:lstStyle/>
          <a:p>
            <a:r>
              <a:rPr lang="en-US" smtClean="0"/>
              <a:t>Stanford Center for Assessment, Learning and Equity  2011</a:t>
            </a:r>
            <a:endParaRPr lang="en-US"/>
          </a:p>
        </p:txBody>
      </p:sp>
      <p:sp>
        <p:nvSpPr>
          <p:cNvPr id="4" name="Slide Number Placeholder 3"/>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4D7E838-C6CB-9D4A-9A4D-726F43E3BB00}" type="datetime1">
              <a:rPr lang="en-US" smtClean="0"/>
              <a:t>9/30/11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smtClean="0"/>
              <a:t>Stanford Center for Assessment, Learning and Equity  2011</a:t>
            </a:r>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0310E685-5260-C44F-A9F9-26BCBDA37BB5}"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C260A004-F902-344F-8A43-9AA685FEDBA6}" type="datetime1">
              <a:rPr lang="en-US" smtClean="0"/>
              <a:t>9/30/11</a:t>
            </a:fld>
            <a:endParaRPr lang="en-US"/>
          </a:p>
        </p:txBody>
      </p:sp>
      <p:sp>
        <p:nvSpPr>
          <p:cNvPr id="5" name="Footer Placeholder 4"/>
          <p:cNvSpPr>
            <a:spLocks noGrp="1"/>
          </p:cNvSpPr>
          <p:nvPr>
            <p:ph type="ftr" sz="quarter" idx="3"/>
          </p:nvPr>
        </p:nvSpPr>
        <p:spPr>
          <a:xfrm>
            <a:off x="242046" y="6356350"/>
            <a:ext cx="4553874" cy="501650"/>
          </a:xfrm>
          <a:prstGeom prst="rect">
            <a:avLst/>
          </a:prstGeom>
        </p:spPr>
        <p:txBody>
          <a:bodyPr vert="horz" lIns="91440" tIns="45720" rIns="91440" bIns="45720" rtlCol="0" anchor="ctr"/>
          <a:lstStyle>
            <a:lvl1pPr algn="l">
              <a:defRPr sz="1400">
                <a:solidFill>
                  <a:schemeClr val="bg2"/>
                </a:solidFill>
                <a:effectLst>
                  <a:outerShdw blurRad="63500" dir="2700000" algn="tl" rotWithShape="0">
                    <a:schemeClr val="tx1">
                      <a:alpha val="40000"/>
                    </a:schemeClr>
                  </a:outerShdw>
                </a:effectLst>
              </a:defRPr>
            </a:lvl1pPr>
          </a:lstStyle>
          <a:p>
            <a:r>
              <a:rPr lang="en-US" smtClean="0"/>
              <a:t>Stanford Center for Assessment, Learning and Equity  2011</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0310E685-5260-C44F-A9F9-26BCBDA37BB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8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6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43467"/>
            <a:ext cx="8466667" cy="3251199"/>
          </a:xfrm>
        </p:spPr>
        <p:txBody>
          <a:bodyPr>
            <a:normAutofit/>
          </a:bodyPr>
          <a:lstStyle/>
          <a:p>
            <a:r>
              <a:rPr lang="en-US" sz="4400" b="1" dirty="0" smtClean="0"/>
              <a:t>The Teaching Performance Assessment Consortium (TPAC)</a:t>
            </a:r>
            <a:endParaRPr lang="en-US" sz="4400" dirty="0"/>
          </a:p>
        </p:txBody>
      </p:sp>
      <p:sp>
        <p:nvSpPr>
          <p:cNvPr id="6" name="Text Placeholder 5"/>
          <p:cNvSpPr>
            <a:spLocks noGrp="1"/>
          </p:cNvSpPr>
          <p:nvPr>
            <p:ph type="body" idx="1"/>
          </p:nvPr>
        </p:nvSpPr>
        <p:spPr>
          <a:xfrm>
            <a:off x="0" y="4736604"/>
            <a:ext cx="9143999" cy="1814987"/>
          </a:xfrm>
        </p:spPr>
        <p:txBody>
          <a:bodyPr>
            <a:normAutofit/>
          </a:bodyPr>
          <a:lstStyle/>
          <a:p>
            <a:r>
              <a:rPr lang="en-US" sz="2400" dirty="0" smtClean="0"/>
              <a:t>Andrea Whittaker, Ph.D.</a:t>
            </a:r>
          </a:p>
          <a:p>
            <a:r>
              <a:rPr lang="en-US" sz="2400" dirty="0" smtClean="0"/>
              <a:t>Stanford University</a:t>
            </a:r>
          </a:p>
          <a:p>
            <a:r>
              <a:rPr lang="en-US" sz="2400" dirty="0" smtClean="0"/>
              <a:t>September 2011</a:t>
            </a:r>
            <a:endParaRPr lang="en-US" sz="2400"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States</a:t>
            </a:r>
            <a:endParaRPr lang="en-US" dirty="0"/>
          </a:p>
        </p:txBody>
      </p:sp>
      <p:pic>
        <p:nvPicPr>
          <p:cNvPr id="7" name="Content Placeholder 6" descr="Map ParticipatingStates 9 6 11.gif"/>
          <p:cNvPicPr>
            <a:picLocks noGrp="1" noChangeAspect="1"/>
          </p:cNvPicPr>
          <p:nvPr>
            <p:ph idx="1"/>
          </p:nvPr>
        </p:nvPicPr>
        <p:blipFill rotWithShape="1">
          <a:blip r:embed="rId3">
            <a:extLst>
              <a:ext uri="{28A0092B-C50C-407E-A947-70E740481C1C}">
                <a14:useLocalDpi xmlns:a14="http://schemas.microsoft.com/office/drawing/2010/main" val="0"/>
              </a:ext>
            </a:extLst>
          </a:blip>
          <a:srcRect t="8236" r="-5610" b="545"/>
          <a:stretch/>
        </p:blipFill>
        <p:spPr>
          <a:xfrm>
            <a:off x="779462" y="1659468"/>
            <a:ext cx="8008937" cy="5063066"/>
          </a:xfrm>
        </p:spPr>
      </p:pic>
    </p:spTree>
    <p:extLst>
      <p:ext uri="{BB962C8B-B14F-4D97-AF65-F5344CB8AC3E}">
        <p14:creationId xmlns:p14="http://schemas.microsoft.com/office/powerpoint/2010/main" val="20723739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tPAC</a:t>
            </a:r>
            <a:endParaRPr lang="en-US" dirty="0"/>
          </a:p>
        </p:txBody>
      </p:sp>
      <p:sp>
        <p:nvSpPr>
          <p:cNvPr id="3" name="Content Placeholder 2"/>
          <p:cNvSpPr>
            <a:spLocks noGrp="1"/>
          </p:cNvSpPr>
          <p:nvPr>
            <p:ph idx="1"/>
          </p:nvPr>
        </p:nvSpPr>
        <p:spPr/>
        <p:txBody>
          <a:bodyPr>
            <a:normAutofit/>
          </a:bodyPr>
          <a:lstStyle/>
          <a:p>
            <a:r>
              <a:rPr lang="en-US" sz="3200" dirty="0" smtClean="0"/>
              <a:t>Common Core alignment</a:t>
            </a:r>
          </a:p>
          <a:p>
            <a:r>
              <a:rPr lang="en-US" sz="3200" dirty="0" err="1" smtClean="0"/>
              <a:t>InTASC</a:t>
            </a:r>
            <a:r>
              <a:rPr lang="en-US" sz="3200" dirty="0" smtClean="0"/>
              <a:t> alignment</a:t>
            </a:r>
          </a:p>
          <a:p>
            <a:r>
              <a:rPr lang="en-US" sz="3200" dirty="0" smtClean="0"/>
              <a:t>NCATE/CAEP endorsement</a:t>
            </a:r>
          </a:p>
          <a:p>
            <a:r>
              <a:rPr lang="en-US" sz="3200" dirty="0" smtClean="0"/>
              <a:t>SPA endorsement</a:t>
            </a:r>
            <a:endParaRPr lang="en-US" sz="3200" dirty="0"/>
          </a:p>
        </p:txBody>
      </p:sp>
      <p:sp>
        <p:nvSpPr>
          <p:cNvPr id="4" name="Footer Placeholder 3"/>
          <p:cNvSpPr>
            <a:spLocks noGrp="1"/>
          </p:cNvSpPr>
          <p:nvPr>
            <p:ph type="ftr" sz="quarter" idx="11"/>
          </p:nvPr>
        </p:nvSpPr>
        <p:spPr>
          <a:xfrm>
            <a:off x="242045" y="6356350"/>
            <a:ext cx="4887617"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1287204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xfrm>
            <a:off x="914400" y="274638"/>
            <a:ext cx="7772400" cy="1198562"/>
          </a:xfrm>
        </p:spPr>
        <p:txBody>
          <a:bodyPr wrap="square" numCol="1" anchorCtr="0" compatLnSpc="1">
            <a:prstTxWarp prst="textNoShape">
              <a:avLst/>
            </a:prstTxWarp>
            <a:normAutofit/>
          </a:bodyPr>
          <a:lstStyle/>
          <a:p>
            <a:r>
              <a:rPr lang="en-US" sz="4400" dirty="0" smtClean="0"/>
              <a:t>TPAC Lineage</a:t>
            </a:r>
            <a:endParaRPr lang="en-US" sz="4400" dirty="0"/>
          </a:p>
        </p:txBody>
      </p:sp>
      <p:sp>
        <p:nvSpPr>
          <p:cNvPr id="25602" name="Rectangle 3"/>
          <p:cNvSpPr>
            <a:spLocks noGrp="1" noChangeArrowheads="1"/>
          </p:cNvSpPr>
          <p:nvPr>
            <p:ph idx="1"/>
          </p:nvPr>
        </p:nvSpPr>
        <p:spPr>
          <a:xfrm>
            <a:off x="457200" y="1752600"/>
            <a:ext cx="8229600" cy="4002088"/>
          </a:xfrm>
        </p:spPr>
        <p:txBody>
          <a:bodyPr>
            <a:normAutofit/>
          </a:bodyPr>
          <a:lstStyle/>
          <a:p>
            <a:r>
              <a:rPr lang="en-US" b="1" dirty="0" smtClean="0">
                <a:solidFill>
                  <a:srgbClr val="333333"/>
                </a:solidFill>
              </a:rPr>
              <a:t>National </a:t>
            </a:r>
            <a:r>
              <a:rPr lang="en-US" b="1" dirty="0">
                <a:solidFill>
                  <a:srgbClr val="333333"/>
                </a:solidFill>
              </a:rPr>
              <a:t>Board for Professional Teaching Standards (NBPTS) portfolio assessments – accomplished teachers</a:t>
            </a:r>
          </a:p>
          <a:p>
            <a:r>
              <a:rPr lang="en-US" b="1" dirty="0">
                <a:solidFill>
                  <a:srgbClr val="333333"/>
                </a:solidFill>
              </a:rPr>
              <a:t>Connecticut BEST </a:t>
            </a:r>
            <a:r>
              <a:rPr lang="en-US" b="1" dirty="0" smtClean="0">
                <a:solidFill>
                  <a:srgbClr val="333333"/>
                </a:solidFill>
              </a:rPr>
              <a:t>assessment system </a:t>
            </a:r>
            <a:r>
              <a:rPr lang="en-US" b="1" dirty="0">
                <a:solidFill>
                  <a:srgbClr val="333333"/>
                </a:solidFill>
              </a:rPr>
              <a:t>– teachers at end of induction</a:t>
            </a:r>
          </a:p>
          <a:p>
            <a:r>
              <a:rPr lang="en-US" b="1" dirty="0">
                <a:solidFill>
                  <a:srgbClr val="333333"/>
                </a:solidFill>
              </a:rPr>
              <a:t>Performance Assessment for California Teachers (PACT) – pre-service teachers</a:t>
            </a:r>
          </a:p>
        </p:txBody>
      </p:sp>
      <p:sp>
        <p:nvSpPr>
          <p:cNvPr id="2" name="Footer Placeholder 1"/>
          <p:cNvSpPr>
            <a:spLocks noGrp="1"/>
          </p:cNvSpPr>
          <p:nvPr>
            <p:ph type="ftr" sz="quarter" idx="11"/>
          </p:nvPr>
        </p:nvSpPr>
        <p:spPr>
          <a:xfrm>
            <a:off x="242045" y="6356350"/>
            <a:ext cx="5121543" cy="501650"/>
          </a:xfrm>
        </p:spPr>
        <p:txBody>
          <a:bodyPr/>
          <a:lstStyle/>
          <a:p>
            <a:r>
              <a:rPr lang="en-US" dirty="0" smtClean="0"/>
              <a:t>Stanford Center for Assessment, Learning and Equity  2011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K-12 Partners</a:t>
            </a:r>
            <a:endParaRPr lang="en-US" dirty="0"/>
          </a:p>
        </p:txBody>
      </p:sp>
      <p:sp>
        <p:nvSpPr>
          <p:cNvPr id="3" name="Content Placeholder 2"/>
          <p:cNvSpPr>
            <a:spLocks noGrp="1"/>
          </p:cNvSpPr>
          <p:nvPr>
            <p:ph idx="1"/>
          </p:nvPr>
        </p:nvSpPr>
        <p:spPr/>
        <p:txBody>
          <a:bodyPr/>
          <a:lstStyle/>
          <a:p>
            <a:r>
              <a:rPr lang="en-US" dirty="0" smtClean="0"/>
              <a:t>NEA and AACTE affiliate state meetings</a:t>
            </a:r>
          </a:p>
          <a:p>
            <a:r>
              <a:rPr lang="en-US" dirty="0" smtClean="0"/>
              <a:t>Roles for cooperating teachers and school site principals</a:t>
            </a:r>
          </a:p>
          <a:p>
            <a:r>
              <a:rPr lang="en-US" dirty="0" smtClean="0"/>
              <a:t>Call for collaboration with IHEs</a:t>
            </a:r>
            <a:endParaRPr lang="en-US" dirty="0"/>
          </a:p>
        </p:txBody>
      </p:sp>
      <p:sp>
        <p:nvSpPr>
          <p:cNvPr id="4" name="Footer Placeholder 3"/>
          <p:cNvSpPr>
            <a:spLocks noGrp="1"/>
          </p:cNvSpPr>
          <p:nvPr>
            <p:ph type="ftr" sz="quarter" idx="11"/>
          </p:nvPr>
        </p:nvSpPr>
        <p:spPr>
          <a:xfrm>
            <a:off x="242045" y="6356350"/>
            <a:ext cx="4954453"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255269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Policy issues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Emerging recognition of state role and responsibility for educator effectiveness – states are revisiting policies and practices               </a:t>
            </a:r>
          </a:p>
          <a:p>
            <a:pPr marL="0" indent="0">
              <a:buNone/>
            </a:pPr>
            <a:r>
              <a:rPr lang="en-US" b="1" dirty="0" smtClean="0"/>
              <a:t>      TPAC is coming at this through:</a:t>
            </a:r>
          </a:p>
          <a:p>
            <a:pPr lvl="2"/>
            <a:r>
              <a:rPr lang="en-US" dirty="0" smtClean="0"/>
              <a:t>	Program improvement and accountability</a:t>
            </a:r>
          </a:p>
          <a:p>
            <a:pPr lvl="2"/>
            <a:r>
              <a:rPr lang="en-US" dirty="0" smtClean="0"/>
              <a:t>The psychometric challenge – is the instrument usable?</a:t>
            </a:r>
          </a:p>
          <a:p>
            <a:pPr lvl="2"/>
            <a:r>
              <a:rPr lang="en-US" dirty="0" smtClean="0"/>
              <a:t>Informs policy development in critical levels of program approval (measure of effectiveness), as well as initial licensure (candidate readiness)</a:t>
            </a:r>
          </a:p>
          <a:p>
            <a:pPr marL="514350" indent="-514350">
              <a:buAutoNum type="arabicParenR"/>
            </a:pPr>
            <a:endParaRPr lang="en-US" dirty="0" smtClean="0"/>
          </a:p>
        </p:txBody>
      </p:sp>
      <p:sp>
        <p:nvSpPr>
          <p:cNvPr id="4" name="Footer Placeholder 3"/>
          <p:cNvSpPr>
            <a:spLocks noGrp="1"/>
          </p:cNvSpPr>
          <p:nvPr>
            <p:ph type="ftr" sz="quarter" idx="11"/>
          </p:nvPr>
        </p:nvSpPr>
        <p:spPr>
          <a:xfrm>
            <a:off x="242045" y="6356350"/>
            <a:ext cx="5054707"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2829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POLICY ISSUES	</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11200" b="1" dirty="0" smtClean="0"/>
              <a:t>States are realizing that valid, reliable and    predictive measures are critical to the success of any change, especially when student performance is the end objective.  </a:t>
            </a:r>
          </a:p>
          <a:p>
            <a:pPr marL="0" indent="0">
              <a:buNone/>
            </a:pPr>
            <a:r>
              <a:rPr lang="en-US" sz="9600" b="1" dirty="0" smtClean="0"/>
              <a:t>Early implementers:</a:t>
            </a:r>
          </a:p>
          <a:p>
            <a:pPr marL="0" indent="0">
              <a:buNone/>
            </a:pPr>
            <a:r>
              <a:rPr lang="en-US" sz="9600" b="1" dirty="0"/>
              <a:t>	</a:t>
            </a:r>
            <a:r>
              <a:rPr lang="en-US" sz="9600" b="1" dirty="0" smtClean="0"/>
              <a:t>Washington, Minnesota, Tennessee, Illinois,    	Wisconsin, Ohio </a:t>
            </a:r>
          </a:p>
          <a:p>
            <a:pPr marL="0" indent="0">
              <a:buNone/>
            </a:pPr>
            <a:r>
              <a:rPr lang="en-US" sz="9600" b="1" dirty="0"/>
              <a:t>	</a:t>
            </a:r>
            <a:r>
              <a:rPr lang="en-US" sz="9600" b="1" dirty="0" smtClean="0"/>
              <a:t> </a:t>
            </a:r>
          </a:p>
          <a:p>
            <a:pPr marL="0" indent="0">
              <a:buNone/>
            </a:pPr>
            <a:r>
              <a:rPr lang="en-US" b="1" dirty="0"/>
              <a:t>	</a:t>
            </a:r>
            <a:endParaRPr lang="en-US" b="1" dirty="0" smtClean="0"/>
          </a:p>
          <a:p>
            <a:pPr marL="0" indent="0">
              <a:buNone/>
            </a:pPr>
            <a:r>
              <a:rPr lang="en-US" b="1" dirty="0"/>
              <a:t>	</a:t>
            </a:r>
            <a:r>
              <a:rPr lang="en-US" b="1" dirty="0" smtClean="0"/>
              <a:t>              </a:t>
            </a:r>
          </a:p>
          <a:p>
            <a:pPr marL="0" indent="0">
              <a:buNone/>
            </a:pPr>
            <a:r>
              <a:rPr lang="en-US" b="1" dirty="0" smtClean="0"/>
              <a:t> </a:t>
            </a:r>
          </a:p>
          <a:p>
            <a:pPr marL="577850" lvl="2" indent="0">
              <a:buNone/>
            </a:pPr>
            <a:endParaRPr lang="en-US" b="1" dirty="0" smtClean="0"/>
          </a:p>
          <a:p>
            <a:pPr marL="514350" indent="-514350">
              <a:buAutoNum type="arabicPeriod" startAt="2"/>
            </a:pPr>
            <a:endParaRPr lang="en-US" b="1" dirty="0" smtClean="0"/>
          </a:p>
          <a:p>
            <a:pPr marL="577850" lvl="2" indent="0">
              <a:buNone/>
            </a:pPr>
            <a:r>
              <a:rPr lang="en-US" b="1" dirty="0"/>
              <a:t> </a:t>
            </a:r>
            <a:r>
              <a:rPr lang="en-US" b="1" dirty="0" smtClean="0"/>
              <a:t>           </a:t>
            </a:r>
          </a:p>
          <a:p>
            <a:pPr marL="0" indent="0">
              <a:buNone/>
            </a:pPr>
            <a:endParaRPr lang="en-US" dirty="0"/>
          </a:p>
        </p:txBody>
      </p:sp>
      <p:sp>
        <p:nvSpPr>
          <p:cNvPr id="4" name="Footer Placeholder 3"/>
          <p:cNvSpPr>
            <a:spLocks noGrp="1"/>
          </p:cNvSpPr>
          <p:nvPr>
            <p:ph type="ftr" sz="quarter" idx="11"/>
          </p:nvPr>
        </p:nvSpPr>
        <p:spPr>
          <a:xfrm>
            <a:off x="242046" y="6356350"/>
            <a:ext cx="5405596"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403218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Bill 1</a:t>
            </a:r>
            <a:endParaRPr lang="en-US" dirty="0"/>
          </a:p>
        </p:txBody>
      </p:sp>
      <p:sp>
        <p:nvSpPr>
          <p:cNvPr id="3" name="TextBox 2"/>
          <p:cNvSpPr txBox="1"/>
          <p:nvPr/>
        </p:nvSpPr>
        <p:spPr>
          <a:xfrm>
            <a:off x="334180" y="1686635"/>
            <a:ext cx="8809820" cy="4893647"/>
          </a:xfrm>
          <a:prstGeom prst="rect">
            <a:avLst/>
          </a:prstGeom>
          <a:noFill/>
        </p:spPr>
        <p:txBody>
          <a:bodyPr wrap="square" rtlCol="0">
            <a:spAutoFit/>
          </a:bodyPr>
          <a:lstStyle/>
          <a:p>
            <a:pPr marL="285750" indent="-285750">
              <a:buFont typeface="Wingdings" charset="2"/>
              <a:buChar char="u"/>
            </a:pPr>
            <a:r>
              <a:rPr lang="en-US" sz="2200" b="1" dirty="0" smtClean="0">
                <a:solidFill>
                  <a:srgbClr val="333333"/>
                </a:solidFill>
              </a:rPr>
              <a:t>Transfers </a:t>
            </a:r>
            <a:r>
              <a:rPr lang="en-US" sz="2200" b="1" dirty="0">
                <a:solidFill>
                  <a:srgbClr val="333333"/>
                </a:solidFill>
              </a:rPr>
              <a:t>responsibility for approving teacher preparation programs from the State Board to the Chancellor of the Board of </a:t>
            </a:r>
            <a:r>
              <a:rPr lang="en-US" sz="2200" b="1" dirty="0" smtClean="0">
                <a:solidFill>
                  <a:srgbClr val="333333"/>
                </a:solidFill>
              </a:rPr>
              <a:t>Regents</a:t>
            </a:r>
          </a:p>
          <a:p>
            <a:pPr marL="285750" indent="-285750">
              <a:buFont typeface="Wingdings" charset="2"/>
              <a:buChar char="u"/>
            </a:pPr>
            <a:endParaRPr lang="en-US" sz="2200" b="1" dirty="0" smtClean="0">
              <a:solidFill>
                <a:srgbClr val="333333"/>
              </a:solidFill>
            </a:endParaRPr>
          </a:p>
          <a:p>
            <a:endParaRPr lang="en-US" sz="2200" b="1" dirty="0">
              <a:solidFill>
                <a:srgbClr val="333333"/>
              </a:solidFill>
            </a:endParaRPr>
          </a:p>
          <a:p>
            <a:pPr marL="285750" indent="-285750">
              <a:buFont typeface="Wingdings" charset="2"/>
              <a:buChar char="u"/>
            </a:pPr>
            <a:r>
              <a:rPr lang="en-US" sz="2200" b="1" dirty="0" smtClean="0">
                <a:solidFill>
                  <a:srgbClr val="333333"/>
                </a:solidFill>
              </a:rPr>
              <a:t>Directs </a:t>
            </a:r>
            <a:r>
              <a:rPr lang="en-US" sz="2200" b="1" dirty="0">
                <a:solidFill>
                  <a:srgbClr val="333333"/>
                </a:solidFill>
              </a:rPr>
              <a:t>the Chancellor, jointly with the State Superintendent, to: (1) establish metrics and educator preparation programs for the preparation of educators and other school personnel, and (2) provide for inspection of the institutions</a:t>
            </a:r>
            <a:r>
              <a:rPr lang="en-US" sz="2200" b="1" dirty="0" smtClean="0">
                <a:solidFill>
                  <a:srgbClr val="333333"/>
                </a:solidFill>
              </a:rPr>
              <a:t>.</a:t>
            </a:r>
          </a:p>
          <a:p>
            <a:pPr marL="285750" indent="-285750">
              <a:buFont typeface="Wingdings" charset="2"/>
              <a:buChar char="u"/>
            </a:pPr>
            <a:endParaRPr lang="en-US" sz="2200" b="1" dirty="0" smtClean="0">
              <a:solidFill>
                <a:srgbClr val="333333"/>
              </a:solidFill>
            </a:endParaRPr>
          </a:p>
          <a:p>
            <a:pPr marL="285750" indent="-285750">
              <a:buFont typeface="Wingdings" charset="2"/>
              <a:buChar char="u"/>
            </a:pPr>
            <a:endParaRPr lang="en-US" sz="2200" b="1" dirty="0" smtClean="0">
              <a:solidFill>
                <a:srgbClr val="333333"/>
              </a:solidFill>
            </a:endParaRPr>
          </a:p>
          <a:p>
            <a:pPr marL="285750" indent="-285750">
              <a:buFont typeface="Wingdings" charset="2"/>
              <a:buChar char="u"/>
            </a:pPr>
            <a:r>
              <a:rPr lang="en-US" sz="2200" b="1" i="1" dirty="0" smtClean="0">
                <a:solidFill>
                  <a:srgbClr val="333333"/>
                </a:solidFill>
              </a:rPr>
              <a:t>Through HB1, Ohio </a:t>
            </a:r>
            <a:r>
              <a:rPr lang="en-US" sz="2200" b="1" i="1" dirty="0">
                <a:solidFill>
                  <a:srgbClr val="333333"/>
                </a:solidFill>
              </a:rPr>
              <a:t>is first in the nation </a:t>
            </a:r>
            <a:r>
              <a:rPr lang="en-US" sz="2200" b="1" dirty="0">
                <a:solidFill>
                  <a:srgbClr val="333333"/>
                </a:solidFill>
              </a:rPr>
              <a:t>to </a:t>
            </a:r>
            <a:r>
              <a:rPr lang="en-US" sz="2200" b="1" dirty="0" smtClean="0">
                <a:solidFill>
                  <a:srgbClr val="333333"/>
                </a:solidFill>
              </a:rPr>
              <a:t>require </a:t>
            </a:r>
            <a:r>
              <a:rPr lang="en-US" sz="2200" b="1" dirty="0">
                <a:solidFill>
                  <a:srgbClr val="333333"/>
                </a:solidFill>
              </a:rPr>
              <a:t>a four-year induction </a:t>
            </a:r>
            <a:r>
              <a:rPr lang="en-US" sz="2200" b="1" dirty="0" smtClean="0">
                <a:solidFill>
                  <a:srgbClr val="333333"/>
                </a:solidFill>
              </a:rPr>
              <a:t>program (Resident Educator) </a:t>
            </a:r>
          </a:p>
          <a:p>
            <a:pPr marL="285750" indent="-285750">
              <a:buFont typeface="Wingdings" charset="2"/>
              <a:buChar char="u"/>
            </a:pPr>
            <a:endParaRPr lang="en-US" sz="1600" dirty="0"/>
          </a:p>
          <a:p>
            <a:pPr marL="285750" indent="-285750">
              <a:buFont typeface="Wingdings" charset="2"/>
              <a:buChar char="u"/>
            </a:pPr>
            <a:endParaRPr lang="en-US" sz="1600" dirty="0"/>
          </a:p>
          <a:p>
            <a:endParaRPr lang="en-US" sz="1600" dirty="0"/>
          </a:p>
        </p:txBody>
      </p:sp>
    </p:spTree>
    <p:extLst>
      <p:ext uri="{BB962C8B-B14F-4D97-AF65-F5344CB8AC3E}">
        <p14:creationId xmlns:p14="http://schemas.microsoft.com/office/powerpoint/2010/main" val="9466756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hioPreparationMetrics.ExhibitA.pdf"/>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18480" y="0"/>
            <a:ext cx="10285022" cy="77040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81733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2"/>
          <p:cNvSpPr txBox="1">
            <a:spLocks noChangeArrowheads="1"/>
          </p:cNvSpPr>
          <p:nvPr/>
        </p:nvSpPr>
        <p:spPr bwMode="auto">
          <a:xfrm>
            <a:off x="76200" y="3276599"/>
            <a:ext cx="2362200" cy="1369209"/>
          </a:xfrm>
          <a:prstGeom prst="rect">
            <a:avLst/>
          </a:prstGeom>
          <a:solidFill>
            <a:srgbClr val="FFFFFF"/>
          </a:solidFill>
          <a:ln w="9525">
            <a:solidFill>
              <a:srgbClr val="000000"/>
            </a:solidFill>
            <a:miter lim="800000"/>
            <a:headEnd/>
            <a:tailEnd/>
          </a:ln>
        </p:spPr>
        <p:txBody>
          <a:bodyPr lIns="45720" rIns="45720"/>
          <a:lstStyle/>
          <a:p>
            <a:pPr marL="119063" indent="-119063">
              <a:spcBef>
                <a:spcPts val="600"/>
              </a:spcBef>
              <a:buSzPct val="125000"/>
              <a:buFont typeface="Arial" pitchFamily="34" charset="0"/>
              <a:buChar char="•"/>
              <a:defRPr/>
            </a:pPr>
            <a:r>
              <a:rPr lang="en-US" sz="1200" b="1" dirty="0">
                <a:solidFill>
                  <a:srgbClr val="333333"/>
                </a:solidFill>
                <a:latin typeface="+mn-lt"/>
              </a:rPr>
              <a:t>Formative assessment coupled with goal setting and coaching</a:t>
            </a:r>
          </a:p>
          <a:p>
            <a:pPr marL="119063" indent="-119063">
              <a:spcBef>
                <a:spcPts val="600"/>
              </a:spcBef>
              <a:buSzPct val="125000"/>
              <a:buFont typeface="Arial" pitchFamily="34" charset="0"/>
              <a:buChar char="•"/>
              <a:defRPr/>
            </a:pPr>
            <a:r>
              <a:rPr lang="en-US" sz="1200" b="1" dirty="0">
                <a:solidFill>
                  <a:srgbClr val="333333"/>
                </a:solidFill>
                <a:latin typeface="+mn-lt"/>
              </a:rPr>
              <a:t>Annual summative assessment based on multiple measures of educator effectiveness including student growth</a:t>
            </a:r>
          </a:p>
          <a:p>
            <a:pPr>
              <a:spcBef>
                <a:spcPts val="600"/>
              </a:spcBef>
              <a:spcAft>
                <a:spcPts val="1000"/>
              </a:spcAft>
              <a:defRPr/>
            </a:pPr>
            <a:endParaRPr lang="en-US" sz="1050" b="1" dirty="0">
              <a:latin typeface="+mn-lt"/>
            </a:endParaRPr>
          </a:p>
          <a:p>
            <a:pPr>
              <a:spcBef>
                <a:spcPts val="600"/>
              </a:spcBef>
              <a:defRPr/>
            </a:pPr>
            <a:endParaRPr lang="en-US" sz="1050" dirty="0">
              <a:latin typeface="+mn-lt"/>
            </a:endParaRPr>
          </a:p>
        </p:txBody>
      </p:sp>
      <p:sp>
        <p:nvSpPr>
          <p:cNvPr id="4100" name="Title 1"/>
          <p:cNvSpPr>
            <a:spLocks noGrp="1"/>
          </p:cNvSpPr>
          <p:nvPr>
            <p:ph type="title"/>
          </p:nvPr>
        </p:nvSpPr>
        <p:spPr>
          <a:xfrm>
            <a:off x="365125" y="58775"/>
            <a:ext cx="8778875" cy="703225"/>
          </a:xfrm>
        </p:spPr>
        <p:txBody>
          <a:bodyPr>
            <a:noAutofit/>
          </a:bodyPr>
          <a:lstStyle/>
          <a:p>
            <a:pPr algn="ctr"/>
            <a:r>
              <a:rPr lang="en-US" sz="2400" b="1" dirty="0" smtClean="0">
                <a:solidFill>
                  <a:srgbClr val="333333"/>
                </a:solidFill>
              </a:rPr>
              <a:t>Ohio Comprehensive System of Educator Accountability </a:t>
            </a:r>
          </a:p>
        </p:txBody>
      </p:sp>
      <p:sp>
        <p:nvSpPr>
          <p:cNvPr id="86023" name="Text Box 7"/>
          <p:cNvSpPr txBox="1">
            <a:spLocks noChangeArrowheads="1"/>
          </p:cNvSpPr>
          <p:nvPr/>
        </p:nvSpPr>
        <p:spPr bwMode="auto">
          <a:xfrm>
            <a:off x="2743200" y="1371600"/>
            <a:ext cx="990600" cy="615950"/>
          </a:xfrm>
          <a:prstGeom prst="rect">
            <a:avLst/>
          </a:prstGeom>
          <a:solidFill>
            <a:schemeClr val="accent3"/>
          </a:solidFill>
          <a:ln w="9525">
            <a:solidFill>
              <a:srgbClr val="000000"/>
            </a:solidFill>
            <a:miter lim="800000"/>
            <a:headEnd/>
            <a:tailEnd/>
          </a:ln>
        </p:spPr>
        <p:txBody>
          <a:bodyPr lIns="45720" rIns="45720" anchor="ctr"/>
          <a:lstStyle/>
          <a:p>
            <a:pPr algn="ctr">
              <a:spcAft>
                <a:spcPts val="1000"/>
              </a:spcAft>
              <a:defRPr/>
            </a:pPr>
            <a:r>
              <a:rPr lang="en-US" sz="1400" b="1" dirty="0">
                <a:solidFill>
                  <a:schemeClr val="bg1"/>
                </a:solidFill>
              </a:rPr>
              <a:t>Not Effective</a:t>
            </a:r>
          </a:p>
        </p:txBody>
      </p:sp>
      <p:sp>
        <p:nvSpPr>
          <p:cNvPr id="4102" name="Text Box 8"/>
          <p:cNvSpPr txBox="1">
            <a:spLocks noChangeArrowheads="1"/>
          </p:cNvSpPr>
          <p:nvPr/>
        </p:nvSpPr>
        <p:spPr bwMode="auto">
          <a:xfrm>
            <a:off x="2743200" y="1987550"/>
            <a:ext cx="990600" cy="374650"/>
          </a:xfrm>
          <a:prstGeom prst="rect">
            <a:avLst/>
          </a:prstGeom>
          <a:solidFill>
            <a:srgbClr val="00B050"/>
          </a:solidFill>
          <a:ln w="9525">
            <a:solidFill>
              <a:srgbClr val="000000"/>
            </a:solidFill>
            <a:miter lim="800000"/>
            <a:headEnd/>
            <a:tailEnd/>
          </a:ln>
        </p:spPr>
        <p:txBody>
          <a:bodyPr lIns="45720" rIns="45720" anchor="ctr"/>
          <a:lstStyle/>
          <a:p>
            <a:pPr algn="ctr">
              <a:spcAft>
                <a:spcPts val="1000"/>
              </a:spcAft>
            </a:pPr>
            <a:r>
              <a:rPr lang="en-US" sz="1400" b="1" dirty="0">
                <a:solidFill>
                  <a:schemeClr val="bg1"/>
                </a:solidFill>
              </a:rPr>
              <a:t>Effective</a:t>
            </a:r>
          </a:p>
        </p:txBody>
      </p:sp>
      <p:sp>
        <p:nvSpPr>
          <p:cNvPr id="86025" name="Text Box 9"/>
          <p:cNvSpPr txBox="1">
            <a:spLocks noChangeArrowheads="1"/>
          </p:cNvSpPr>
          <p:nvPr/>
        </p:nvSpPr>
        <p:spPr bwMode="auto">
          <a:xfrm>
            <a:off x="4114800" y="1300163"/>
            <a:ext cx="4876800" cy="365125"/>
          </a:xfrm>
          <a:prstGeom prst="rect">
            <a:avLst/>
          </a:prstGeom>
          <a:solidFill>
            <a:srgbClr val="BED9ED"/>
          </a:solidFill>
          <a:ln w="9525">
            <a:solidFill>
              <a:srgbClr val="000000"/>
            </a:solidFill>
            <a:miter lim="800000"/>
            <a:headEnd/>
            <a:tailEnd/>
          </a:ln>
        </p:spPr>
        <p:txBody>
          <a:bodyPr lIns="45720" rIns="45720" anchor="ctr"/>
          <a:lstStyle/>
          <a:p>
            <a:pPr>
              <a:spcAft>
                <a:spcPts val="1000"/>
              </a:spcAft>
              <a:defRPr/>
            </a:pPr>
            <a:r>
              <a:rPr lang="en-US" sz="1200" b="1" dirty="0">
                <a:solidFill>
                  <a:srgbClr val="333333"/>
                </a:solidFill>
              </a:rPr>
              <a:t>More coursework or enter different area of study</a:t>
            </a:r>
          </a:p>
        </p:txBody>
      </p:sp>
      <p:sp>
        <p:nvSpPr>
          <p:cNvPr id="86045" name="Text Box 29"/>
          <p:cNvSpPr txBox="1">
            <a:spLocks noChangeArrowheads="1"/>
          </p:cNvSpPr>
          <p:nvPr/>
        </p:nvSpPr>
        <p:spPr bwMode="auto">
          <a:xfrm>
            <a:off x="4114800" y="1992313"/>
            <a:ext cx="4876800" cy="365125"/>
          </a:xfrm>
          <a:prstGeom prst="rect">
            <a:avLst/>
          </a:prstGeom>
          <a:solidFill>
            <a:srgbClr val="BED9ED"/>
          </a:solidFill>
          <a:ln w="9525">
            <a:solidFill>
              <a:srgbClr val="000000"/>
            </a:solidFill>
            <a:miter lim="800000"/>
            <a:headEnd/>
            <a:tailEnd/>
          </a:ln>
        </p:spPr>
        <p:txBody>
          <a:bodyPr lIns="45720" rIns="45720" anchor="ctr"/>
          <a:lstStyle/>
          <a:p>
            <a:pPr>
              <a:spcAft>
                <a:spcPts val="1000"/>
              </a:spcAft>
              <a:defRPr/>
            </a:pPr>
            <a:r>
              <a:rPr lang="en-US" sz="1200" b="1" dirty="0">
                <a:solidFill>
                  <a:srgbClr val="333333"/>
                </a:solidFill>
              </a:rPr>
              <a:t>Recommended for resident educator license</a:t>
            </a:r>
          </a:p>
        </p:txBody>
      </p:sp>
      <p:sp>
        <p:nvSpPr>
          <p:cNvPr id="4105" name="Text Box 3"/>
          <p:cNvSpPr txBox="1">
            <a:spLocks noChangeArrowheads="1"/>
          </p:cNvSpPr>
          <p:nvPr/>
        </p:nvSpPr>
        <p:spPr bwMode="auto">
          <a:xfrm>
            <a:off x="76200" y="2971800"/>
            <a:ext cx="2362200" cy="304800"/>
          </a:xfrm>
          <a:prstGeom prst="rect">
            <a:avLst/>
          </a:prstGeom>
          <a:solidFill>
            <a:schemeClr val="folHlink"/>
          </a:solidFill>
          <a:ln w="9525" algn="ctr">
            <a:solidFill>
              <a:schemeClr val="tx1"/>
            </a:solidFill>
            <a:round/>
            <a:headEnd/>
            <a:tailEnd/>
          </a:ln>
        </p:spPr>
        <p:txBody>
          <a:bodyPr lIns="45720" tIns="49320" rIns="45720" bIns="49320" anchor="ctr"/>
          <a:lstStyle/>
          <a:p>
            <a:pPr algn="ctr" eaLnBrk="0" hangingPunct="0">
              <a:spcBef>
                <a:spcPct val="50000"/>
              </a:spcBef>
              <a:buFont typeface="Symbol" pitchFamily="18" charset="2"/>
              <a:buNone/>
            </a:pPr>
            <a:r>
              <a:rPr lang="en-US" b="1"/>
              <a:t>Teacher Residency</a:t>
            </a:r>
          </a:p>
        </p:txBody>
      </p:sp>
      <p:sp>
        <p:nvSpPr>
          <p:cNvPr id="37" name="Text Box 13"/>
          <p:cNvSpPr txBox="1">
            <a:spLocks noChangeArrowheads="1"/>
          </p:cNvSpPr>
          <p:nvPr/>
        </p:nvSpPr>
        <p:spPr bwMode="auto">
          <a:xfrm>
            <a:off x="4160838" y="2990248"/>
            <a:ext cx="792162" cy="479425"/>
          </a:xfrm>
          <a:prstGeom prst="rect">
            <a:avLst/>
          </a:prstGeom>
          <a:solidFill>
            <a:srgbClr val="00B0F0"/>
          </a:solidFill>
          <a:ln w="9525">
            <a:solidFill>
              <a:srgbClr val="000000"/>
            </a:solidFill>
            <a:miter lim="800000"/>
            <a:headEnd/>
            <a:tailEnd/>
          </a:ln>
        </p:spPr>
        <p:txBody>
          <a:bodyPr lIns="45720" rIns="45720" anchor="ctr"/>
          <a:lstStyle/>
          <a:p>
            <a:pPr algn="ctr">
              <a:spcAft>
                <a:spcPts val="1000"/>
              </a:spcAft>
              <a:defRPr/>
            </a:pPr>
            <a:r>
              <a:rPr lang="en-US" sz="1200" b="1" dirty="0">
                <a:solidFill>
                  <a:srgbClr val="333333"/>
                </a:solidFill>
                <a:latin typeface="+mn-lt"/>
              </a:rPr>
              <a:t>PAR Program</a:t>
            </a:r>
          </a:p>
        </p:txBody>
      </p:sp>
      <p:sp>
        <p:nvSpPr>
          <p:cNvPr id="44" name="Text Box 20"/>
          <p:cNvSpPr txBox="1">
            <a:spLocks noChangeArrowheads="1"/>
          </p:cNvSpPr>
          <p:nvPr/>
        </p:nvSpPr>
        <p:spPr bwMode="auto">
          <a:xfrm>
            <a:off x="6858000" y="4049713"/>
            <a:ext cx="2133600" cy="365125"/>
          </a:xfrm>
          <a:prstGeom prst="rect">
            <a:avLst/>
          </a:prstGeom>
          <a:solidFill>
            <a:srgbClr val="BED9ED"/>
          </a:solidFill>
          <a:ln w="9525">
            <a:solidFill>
              <a:srgbClr val="000000"/>
            </a:solidFill>
            <a:miter lim="800000"/>
            <a:headEnd/>
            <a:tailEnd/>
          </a:ln>
        </p:spPr>
        <p:txBody>
          <a:bodyPr lIns="45720" rIns="45720" anchor="ctr"/>
          <a:lstStyle/>
          <a:p>
            <a:pPr>
              <a:spcAft>
                <a:spcPts val="1000"/>
              </a:spcAft>
              <a:buFont typeface="Symbol" pitchFamily="18" charset="2"/>
              <a:buNone/>
              <a:defRPr/>
            </a:pPr>
            <a:r>
              <a:rPr lang="en-US" sz="1200" b="1" dirty="0">
                <a:solidFill>
                  <a:srgbClr val="333333"/>
                </a:solidFill>
              </a:rPr>
              <a:t>Recommended for Five Year Professional License</a:t>
            </a:r>
          </a:p>
        </p:txBody>
      </p:sp>
      <p:sp>
        <p:nvSpPr>
          <p:cNvPr id="4108" name="Text Box 3"/>
          <p:cNvSpPr txBox="1">
            <a:spLocks noChangeArrowheads="1"/>
          </p:cNvSpPr>
          <p:nvPr/>
        </p:nvSpPr>
        <p:spPr bwMode="auto">
          <a:xfrm>
            <a:off x="76200" y="4953000"/>
            <a:ext cx="2362200" cy="304800"/>
          </a:xfrm>
          <a:prstGeom prst="rect">
            <a:avLst/>
          </a:prstGeom>
          <a:solidFill>
            <a:schemeClr val="folHlink"/>
          </a:solidFill>
          <a:ln w="9525" algn="ctr">
            <a:solidFill>
              <a:schemeClr val="tx1"/>
            </a:solidFill>
            <a:round/>
            <a:headEnd/>
            <a:tailEnd/>
          </a:ln>
        </p:spPr>
        <p:txBody>
          <a:bodyPr lIns="45720" tIns="49320" rIns="45720" bIns="49320" anchor="ctr"/>
          <a:lstStyle/>
          <a:p>
            <a:pPr algn="ctr" eaLnBrk="0" hangingPunct="0">
              <a:spcBef>
                <a:spcPct val="50000"/>
              </a:spcBef>
              <a:buFont typeface="Symbol" pitchFamily="18" charset="2"/>
              <a:buNone/>
            </a:pPr>
            <a:r>
              <a:rPr lang="en-US" sz="1400" b="1" dirty="0"/>
              <a:t>Annual Teacher Evaluation</a:t>
            </a:r>
          </a:p>
        </p:txBody>
      </p:sp>
      <p:sp>
        <p:nvSpPr>
          <p:cNvPr id="4109" name="Text Box 3"/>
          <p:cNvSpPr txBox="1">
            <a:spLocks noChangeArrowheads="1"/>
          </p:cNvSpPr>
          <p:nvPr/>
        </p:nvSpPr>
        <p:spPr bwMode="auto">
          <a:xfrm>
            <a:off x="76200" y="1371600"/>
            <a:ext cx="2362200" cy="304800"/>
          </a:xfrm>
          <a:prstGeom prst="rect">
            <a:avLst/>
          </a:prstGeom>
          <a:solidFill>
            <a:schemeClr val="folHlink"/>
          </a:solidFill>
          <a:ln w="9525" algn="ctr">
            <a:solidFill>
              <a:schemeClr val="tx1"/>
            </a:solidFill>
            <a:round/>
            <a:headEnd/>
            <a:tailEnd/>
          </a:ln>
        </p:spPr>
        <p:txBody>
          <a:bodyPr lIns="45720" tIns="49320" rIns="45720" bIns="49320" anchor="ctr"/>
          <a:lstStyle/>
          <a:p>
            <a:pPr algn="ctr" eaLnBrk="0" hangingPunct="0">
              <a:spcBef>
                <a:spcPct val="50000"/>
              </a:spcBef>
              <a:buFont typeface="Symbol" pitchFamily="18" charset="2"/>
              <a:buNone/>
            </a:pPr>
            <a:r>
              <a:rPr lang="en-US" b="1" dirty="0"/>
              <a:t>Pre-Service</a:t>
            </a:r>
          </a:p>
        </p:txBody>
      </p:sp>
      <p:sp>
        <p:nvSpPr>
          <p:cNvPr id="60" name="Text Box 29"/>
          <p:cNvSpPr txBox="1">
            <a:spLocks noChangeArrowheads="1"/>
          </p:cNvSpPr>
          <p:nvPr/>
        </p:nvSpPr>
        <p:spPr bwMode="auto">
          <a:xfrm>
            <a:off x="76200" y="762000"/>
            <a:ext cx="2362200" cy="304800"/>
          </a:xfrm>
          <a:prstGeom prst="rect">
            <a:avLst/>
          </a:prstGeom>
          <a:solidFill>
            <a:schemeClr val="accent1"/>
          </a:solidFill>
          <a:ln w="9525">
            <a:solidFill>
              <a:srgbClr val="000000"/>
            </a:solidFill>
            <a:miter lim="800000"/>
            <a:headEnd/>
            <a:tailEnd/>
          </a:ln>
          <a:effectLst>
            <a:outerShdw blurRad="50800" dist="38100" dir="2700000" algn="tl" rotWithShape="0">
              <a:prstClr val="black">
                <a:alpha val="40000"/>
              </a:prstClr>
            </a:outerShdw>
          </a:effectLst>
        </p:spPr>
        <p:txBody>
          <a:bodyPr lIns="45720" rIns="45720" anchor="ctr"/>
          <a:lstStyle/>
          <a:p>
            <a:pPr algn="ctr">
              <a:spcAft>
                <a:spcPts val="1000"/>
              </a:spcAft>
              <a:defRPr/>
            </a:pPr>
            <a:r>
              <a:rPr lang="en-US" sz="1600" b="1" dirty="0">
                <a:solidFill>
                  <a:srgbClr val="333333"/>
                </a:solidFill>
              </a:rPr>
              <a:t>Metrics</a:t>
            </a:r>
          </a:p>
        </p:txBody>
      </p:sp>
      <p:sp>
        <p:nvSpPr>
          <p:cNvPr id="62" name="Text Box 12"/>
          <p:cNvSpPr txBox="1">
            <a:spLocks noChangeArrowheads="1"/>
          </p:cNvSpPr>
          <p:nvPr/>
        </p:nvSpPr>
        <p:spPr bwMode="auto">
          <a:xfrm>
            <a:off x="76200" y="1676400"/>
            <a:ext cx="2362200" cy="685800"/>
          </a:xfrm>
          <a:prstGeom prst="rect">
            <a:avLst/>
          </a:prstGeom>
          <a:solidFill>
            <a:srgbClr val="FFFFFF"/>
          </a:solidFill>
          <a:ln w="9525">
            <a:solidFill>
              <a:srgbClr val="000000"/>
            </a:solidFill>
            <a:miter lim="800000"/>
            <a:headEnd/>
            <a:tailEnd/>
          </a:ln>
        </p:spPr>
        <p:txBody>
          <a:bodyPr lIns="45720" rIns="45720"/>
          <a:lstStyle/>
          <a:p>
            <a:pPr marL="119063" indent="-119063">
              <a:spcBef>
                <a:spcPts val="600"/>
              </a:spcBef>
              <a:buSzPct val="125000"/>
              <a:buFont typeface="Arial" pitchFamily="34" charset="0"/>
              <a:buChar char="•"/>
              <a:defRPr/>
            </a:pPr>
            <a:r>
              <a:rPr lang="en-US" sz="1200" b="1" dirty="0">
                <a:solidFill>
                  <a:srgbClr val="333333"/>
                </a:solidFill>
                <a:latin typeface="+mn-lt"/>
              </a:rPr>
              <a:t>Content Knowledge: Praxis II</a:t>
            </a:r>
          </a:p>
          <a:p>
            <a:pPr marL="119063" indent="-119063">
              <a:spcBef>
                <a:spcPts val="600"/>
              </a:spcBef>
              <a:buSzPct val="125000"/>
              <a:buFont typeface="Arial" pitchFamily="34" charset="0"/>
              <a:buChar char="•"/>
              <a:defRPr/>
            </a:pPr>
            <a:r>
              <a:rPr lang="en-US" sz="1200" b="1" dirty="0">
                <a:solidFill>
                  <a:srgbClr val="FF0000"/>
                </a:solidFill>
                <a:latin typeface="+mn-lt"/>
              </a:rPr>
              <a:t>Performance Assessment: TPA</a:t>
            </a:r>
          </a:p>
          <a:p>
            <a:pPr>
              <a:spcBef>
                <a:spcPts val="600"/>
              </a:spcBef>
              <a:defRPr/>
            </a:pPr>
            <a:endParaRPr lang="en-US" sz="1050" b="1" dirty="0">
              <a:solidFill>
                <a:srgbClr val="333333"/>
              </a:solidFill>
              <a:latin typeface="+mn-lt"/>
            </a:endParaRPr>
          </a:p>
        </p:txBody>
      </p:sp>
      <p:sp>
        <p:nvSpPr>
          <p:cNvPr id="63" name="Text Box 12"/>
          <p:cNvSpPr txBox="1">
            <a:spLocks noChangeArrowheads="1"/>
          </p:cNvSpPr>
          <p:nvPr/>
        </p:nvSpPr>
        <p:spPr bwMode="auto">
          <a:xfrm>
            <a:off x="131444" y="5257800"/>
            <a:ext cx="2362200" cy="1522413"/>
          </a:xfrm>
          <a:prstGeom prst="rect">
            <a:avLst/>
          </a:prstGeom>
          <a:solidFill>
            <a:srgbClr val="FFFFFF"/>
          </a:solidFill>
          <a:ln w="9525">
            <a:solidFill>
              <a:srgbClr val="000000"/>
            </a:solidFill>
            <a:miter lim="800000"/>
            <a:headEnd/>
            <a:tailEnd/>
          </a:ln>
        </p:spPr>
        <p:txBody>
          <a:bodyPr lIns="45720" rIns="45720"/>
          <a:lstStyle/>
          <a:p>
            <a:pPr marL="119063" indent="-119063">
              <a:spcBef>
                <a:spcPts val="600"/>
              </a:spcBef>
              <a:buSzPct val="125000"/>
              <a:buFont typeface="Arial" pitchFamily="34" charset="0"/>
              <a:buChar char="•"/>
              <a:defRPr/>
            </a:pPr>
            <a:r>
              <a:rPr lang="en-US" sz="1200" b="1" dirty="0">
                <a:solidFill>
                  <a:srgbClr val="333333"/>
                </a:solidFill>
                <a:latin typeface="+mn-lt"/>
              </a:rPr>
              <a:t>Formative assessments </a:t>
            </a:r>
            <a:r>
              <a:rPr lang="en-US" sz="1200" dirty="0">
                <a:solidFill>
                  <a:srgbClr val="333333"/>
                </a:solidFill>
                <a:latin typeface="+mn-lt"/>
              </a:rPr>
              <a:t>that inform </a:t>
            </a:r>
            <a:r>
              <a:rPr lang="en-US" sz="1200" b="1" dirty="0">
                <a:solidFill>
                  <a:srgbClr val="333333"/>
                </a:solidFill>
                <a:latin typeface="+mn-lt"/>
              </a:rPr>
              <a:t>PD and coaching support</a:t>
            </a:r>
          </a:p>
          <a:p>
            <a:pPr marL="119063" indent="-119063">
              <a:spcBef>
                <a:spcPts val="600"/>
              </a:spcBef>
              <a:buSzPct val="125000"/>
              <a:buFont typeface="Arial" pitchFamily="34" charset="0"/>
              <a:buChar char="•"/>
              <a:defRPr/>
            </a:pPr>
            <a:r>
              <a:rPr lang="en-US" sz="1200" b="1" dirty="0">
                <a:solidFill>
                  <a:srgbClr val="333333"/>
                </a:solidFill>
                <a:latin typeface="+mn-lt"/>
              </a:rPr>
              <a:t>Annual summative assessment based on multiple measures of educator effectiveness including student growth</a:t>
            </a:r>
          </a:p>
        </p:txBody>
      </p:sp>
      <p:cxnSp>
        <p:nvCxnSpPr>
          <p:cNvPr id="4113" name="Elbow Connector 64"/>
          <p:cNvCxnSpPr>
            <a:cxnSpLocks noChangeShapeType="1"/>
            <a:stCxn id="62" idx="3"/>
            <a:endCxn id="4102" idx="1"/>
          </p:cNvCxnSpPr>
          <p:nvPr/>
        </p:nvCxnSpPr>
        <p:spPr bwMode="auto">
          <a:xfrm>
            <a:off x="2438400" y="2019300"/>
            <a:ext cx="304800" cy="155575"/>
          </a:xfrm>
          <a:prstGeom prst="bentConnector3">
            <a:avLst>
              <a:gd name="adj1" fmla="val 50000"/>
            </a:avLst>
          </a:prstGeom>
          <a:noFill/>
          <a:ln w="9525" cap="sq" algn="ctr">
            <a:solidFill>
              <a:schemeClr val="tx1"/>
            </a:solidFill>
            <a:round/>
            <a:headEnd/>
            <a:tailEnd type="triangle" w="med" len="med"/>
          </a:ln>
        </p:spPr>
      </p:cxnSp>
      <p:cxnSp>
        <p:nvCxnSpPr>
          <p:cNvPr id="4114" name="Elbow Connector 66"/>
          <p:cNvCxnSpPr>
            <a:cxnSpLocks noChangeShapeType="1"/>
            <a:stCxn id="62" idx="3"/>
            <a:endCxn id="86023" idx="1"/>
          </p:cNvCxnSpPr>
          <p:nvPr/>
        </p:nvCxnSpPr>
        <p:spPr bwMode="auto">
          <a:xfrm flipV="1">
            <a:off x="2438400" y="1679575"/>
            <a:ext cx="304800" cy="339725"/>
          </a:xfrm>
          <a:prstGeom prst="bentConnector3">
            <a:avLst>
              <a:gd name="adj1" fmla="val 50000"/>
            </a:avLst>
          </a:prstGeom>
          <a:noFill/>
          <a:ln w="9525" cap="sq" algn="ctr">
            <a:solidFill>
              <a:schemeClr val="tx1"/>
            </a:solidFill>
            <a:round/>
            <a:headEnd/>
            <a:tailEnd type="triangle" w="med" len="med"/>
          </a:ln>
        </p:spPr>
      </p:cxnSp>
      <p:sp>
        <p:nvSpPr>
          <p:cNvPr id="70" name="Text Box 7"/>
          <p:cNvSpPr txBox="1">
            <a:spLocks noChangeArrowheads="1"/>
          </p:cNvSpPr>
          <p:nvPr/>
        </p:nvSpPr>
        <p:spPr bwMode="auto">
          <a:xfrm>
            <a:off x="2743200" y="3078163"/>
            <a:ext cx="990600" cy="614362"/>
          </a:xfrm>
          <a:prstGeom prst="rect">
            <a:avLst/>
          </a:prstGeom>
          <a:solidFill>
            <a:schemeClr val="accent3"/>
          </a:solidFill>
          <a:ln w="9525">
            <a:solidFill>
              <a:srgbClr val="000000"/>
            </a:solidFill>
            <a:miter lim="800000"/>
            <a:headEnd/>
            <a:tailEnd/>
          </a:ln>
        </p:spPr>
        <p:txBody>
          <a:bodyPr lIns="45720" rIns="45720" anchor="ctr"/>
          <a:lstStyle/>
          <a:p>
            <a:pPr algn="ctr">
              <a:spcAft>
                <a:spcPts val="1000"/>
              </a:spcAft>
              <a:defRPr/>
            </a:pPr>
            <a:r>
              <a:rPr lang="en-US" sz="1400" b="1" dirty="0">
                <a:solidFill>
                  <a:schemeClr val="bg1"/>
                </a:solidFill>
              </a:rPr>
              <a:t>Not Effective</a:t>
            </a:r>
          </a:p>
        </p:txBody>
      </p:sp>
      <p:sp>
        <p:nvSpPr>
          <p:cNvPr id="4116" name="Text Box 8"/>
          <p:cNvSpPr txBox="1">
            <a:spLocks noChangeArrowheads="1"/>
          </p:cNvSpPr>
          <p:nvPr/>
        </p:nvSpPr>
        <p:spPr bwMode="auto">
          <a:xfrm>
            <a:off x="2743200" y="4044950"/>
            <a:ext cx="990600" cy="374650"/>
          </a:xfrm>
          <a:prstGeom prst="rect">
            <a:avLst/>
          </a:prstGeom>
          <a:solidFill>
            <a:srgbClr val="00B050"/>
          </a:solidFill>
          <a:ln w="9525">
            <a:solidFill>
              <a:srgbClr val="000000"/>
            </a:solidFill>
            <a:miter lim="800000"/>
            <a:headEnd/>
            <a:tailEnd/>
          </a:ln>
        </p:spPr>
        <p:txBody>
          <a:bodyPr lIns="45720" rIns="45720" anchor="ctr"/>
          <a:lstStyle/>
          <a:p>
            <a:pPr algn="ctr">
              <a:spcAft>
                <a:spcPts val="1000"/>
              </a:spcAft>
            </a:pPr>
            <a:r>
              <a:rPr lang="en-US" sz="1400" b="1" dirty="0">
                <a:solidFill>
                  <a:schemeClr val="bg1"/>
                </a:solidFill>
              </a:rPr>
              <a:t>Effective</a:t>
            </a:r>
          </a:p>
        </p:txBody>
      </p:sp>
      <p:cxnSp>
        <p:nvCxnSpPr>
          <p:cNvPr id="4117" name="Elbow Connector 71"/>
          <p:cNvCxnSpPr>
            <a:cxnSpLocks noChangeShapeType="1"/>
            <a:stCxn id="36" idx="3"/>
            <a:endCxn id="4116" idx="1"/>
          </p:cNvCxnSpPr>
          <p:nvPr/>
        </p:nvCxnSpPr>
        <p:spPr bwMode="auto">
          <a:xfrm>
            <a:off x="2438400" y="3961204"/>
            <a:ext cx="304800" cy="271071"/>
          </a:xfrm>
          <a:prstGeom prst="bentConnector3">
            <a:avLst>
              <a:gd name="adj1" fmla="val 50000"/>
            </a:avLst>
          </a:prstGeom>
          <a:noFill/>
          <a:ln w="9525" cap="sq" algn="ctr">
            <a:solidFill>
              <a:schemeClr val="tx1"/>
            </a:solidFill>
            <a:round/>
            <a:headEnd/>
            <a:tailEnd type="triangle" w="med" len="med"/>
          </a:ln>
        </p:spPr>
      </p:cxnSp>
      <p:cxnSp>
        <p:nvCxnSpPr>
          <p:cNvPr id="4118" name="Elbow Connector 72"/>
          <p:cNvCxnSpPr>
            <a:cxnSpLocks noChangeShapeType="1"/>
            <a:stCxn id="36" idx="3"/>
            <a:endCxn id="70" idx="1"/>
          </p:cNvCxnSpPr>
          <p:nvPr/>
        </p:nvCxnSpPr>
        <p:spPr bwMode="auto">
          <a:xfrm flipV="1">
            <a:off x="2438400" y="3385344"/>
            <a:ext cx="304800" cy="575860"/>
          </a:xfrm>
          <a:prstGeom prst="bentConnector3">
            <a:avLst>
              <a:gd name="adj1" fmla="val 50000"/>
            </a:avLst>
          </a:prstGeom>
          <a:noFill/>
          <a:ln w="9525" cap="sq" algn="ctr">
            <a:solidFill>
              <a:schemeClr val="tx1"/>
            </a:solidFill>
            <a:round/>
            <a:headEnd/>
            <a:tailEnd type="triangle" w="med" len="med"/>
          </a:ln>
        </p:spPr>
      </p:cxnSp>
      <p:sp>
        <p:nvSpPr>
          <p:cNvPr id="74" name="Text Box 7"/>
          <p:cNvSpPr txBox="1">
            <a:spLocks noChangeArrowheads="1"/>
          </p:cNvSpPr>
          <p:nvPr/>
        </p:nvSpPr>
        <p:spPr bwMode="auto">
          <a:xfrm>
            <a:off x="2743200" y="5105400"/>
            <a:ext cx="990600" cy="453232"/>
          </a:xfrm>
          <a:prstGeom prst="rect">
            <a:avLst/>
          </a:prstGeom>
          <a:solidFill>
            <a:schemeClr val="accent3"/>
          </a:solidFill>
          <a:ln w="9525">
            <a:solidFill>
              <a:srgbClr val="000000"/>
            </a:solidFill>
            <a:miter lim="800000"/>
            <a:headEnd/>
            <a:tailEnd/>
          </a:ln>
        </p:spPr>
        <p:txBody>
          <a:bodyPr lIns="45720" rIns="45720" anchor="ctr"/>
          <a:lstStyle/>
          <a:p>
            <a:pPr algn="ctr">
              <a:spcAft>
                <a:spcPts val="1000"/>
              </a:spcAft>
              <a:defRPr/>
            </a:pPr>
            <a:r>
              <a:rPr lang="en-US" sz="1400" b="1" dirty="0">
                <a:solidFill>
                  <a:schemeClr val="bg1"/>
                </a:solidFill>
              </a:rPr>
              <a:t>Not Effective</a:t>
            </a:r>
          </a:p>
        </p:txBody>
      </p:sp>
      <p:sp>
        <p:nvSpPr>
          <p:cNvPr id="4120" name="Text Box 8"/>
          <p:cNvSpPr txBox="1">
            <a:spLocks noChangeArrowheads="1"/>
          </p:cNvSpPr>
          <p:nvPr/>
        </p:nvSpPr>
        <p:spPr bwMode="auto">
          <a:xfrm>
            <a:off x="2743200" y="6022975"/>
            <a:ext cx="990600" cy="374650"/>
          </a:xfrm>
          <a:prstGeom prst="rect">
            <a:avLst/>
          </a:prstGeom>
          <a:solidFill>
            <a:srgbClr val="00B050"/>
          </a:solidFill>
          <a:ln w="9525">
            <a:solidFill>
              <a:srgbClr val="000000"/>
            </a:solidFill>
            <a:miter lim="800000"/>
            <a:headEnd/>
            <a:tailEnd/>
          </a:ln>
        </p:spPr>
        <p:txBody>
          <a:bodyPr lIns="45720" rIns="45720" anchor="ctr"/>
          <a:lstStyle/>
          <a:p>
            <a:pPr algn="ctr">
              <a:spcAft>
                <a:spcPts val="1000"/>
              </a:spcAft>
            </a:pPr>
            <a:r>
              <a:rPr lang="en-US" sz="1400" b="1" dirty="0">
                <a:solidFill>
                  <a:schemeClr val="bg1"/>
                </a:solidFill>
              </a:rPr>
              <a:t>Effective</a:t>
            </a:r>
          </a:p>
        </p:txBody>
      </p:sp>
      <p:cxnSp>
        <p:nvCxnSpPr>
          <p:cNvPr id="4121" name="Elbow Connector 75"/>
          <p:cNvCxnSpPr>
            <a:cxnSpLocks noChangeShapeType="1"/>
            <a:stCxn id="63" idx="3"/>
            <a:endCxn id="4120" idx="1"/>
          </p:cNvCxnSpPr>
          <p:nvPr/>
        </p:nvCxnSpPr>
        <p:spPr bwMode="auto">
          <a:xfrm>
            <a:off x="2493644" y="6019007"/>
            <a:ext cx="249556" cy="191293"/>
          </a:xfrm>
          <a:prstGeom prst="bentConnector3">
            <a:avLst>
              <a:gd name="adj1" fmla="val 50000"/>
            </a:avLst>
          </a:prstGeom>
          <a:noFill/>
          <a:ln w="9525" cap="sq" algn="ctr">
            <a:solidFill>
              <a:schemeClr val="tx1"/>
            </a:solidFill>
            <a:round/>
            <a:headEnd/>
            <a:tailEnd type="triangle" w="med" len="med"/>
          </a:ln>
        </p:spPr>
      </p:cxnSp>
      <p:cxnSp>
        <p:nvCxnSpPr>
          <p:cNvPr id="4122" name="Elbow Connector 76"/>
          <p:cNvCxnSpPr>
            <a:cxnSpLocks noChangeShapeType="1"/>
            <a:stCxn id="63" idx="3"/>
            <a:endCxn id="74" idx="1"/>
          </p:cNvCxnSpPr>
          <p:nvPr/>
        </p:nvCxnSpPr>
        <p:spPr bwMode="auto">
          <a:xfrm flipV="1">
            <a:off x="2493644" y="5332016"/>
            <a:ext cx="249556" cy="686991"/>
          </a:xfrm>
          <a:prstGeom prst="bentConnector3">
            <a:avLst>
              <a:gd name="adj1" fmla="val 50000"/>
            </a:avLst>
          </a:prstGeom>
          <a:noFill/>
          <a:ln w="9525" cap="sq" algn="ctr">
            <a:solidFill>
              <a:schemeClr val="tx1"/>
            </a:solidFill>
            <a:round/>
            <a:headEnd/>
            <a:tailEnd type="triangle" w="med" len="med"/>
          </a:ln>
        </p:spPr>
      </p:cxnSp>
      <p:sp>
        <p:nvSpPr>
          <p:cNvPr id="90" name="Text Box 29"/>
          <p:cNvSpPr txBox="1">
            <a:spLocks noChangeArrowheads="1"/>
          </p:cNvSpPr>
          <p:nvPr/>
        </p:nvSpPr>
        <p:spPr bwMode="auto">
          <a:xfrm>
            <a:off x="2590800" y="762000"/>
            <a:ext cx="1219200" cy="304800"/>
          </a:xfrm>
          <a:prstGeom prst="rect">
            <a:avLst/>
          </a:prstGeom>
          <a:solidFill>
            <a:schemeClr val="accent1"/>
          </a:solidFill>
          <a:ln w="9525">
            <a:solidFill>
              <a:srgbClr val="000000"/>
            </a:solidFill>
            <a:miter lim="800000"/>
            <a:headEnd/>
            <a:tailEnd/>
          </a:ln>
          <a:effectLst>
            <a:outerShdw blurRad="50800" dist="38100" dir="2700000" algn="tl" rotWithShape="0">
              <a:prstClr val="black">
                <a:alpha val="40000"/>
              </a:prstClr>
            </a:outerShdw>
          </a:effectLst>
        </p:spPr>
        <p:txBody>
          <a:bodyPr lIns="45720" rIns="45720" anchor="ctr"/>
          <a:lstStyle/>
          <a:p>
            <a:pPr algn="ctr">
              <a:spcAft>
                <a:spcPts val="1000"/>
              </a:spcAft>
              <a:defRPr/>
            </a:pPr>
            <a:r>
              <a:rPr lang="en-US" sz="1600" b="1" dirty="0">
                <a:solidFill>
                  <a:srgbClr val="333333"/>
                </a:solidFill>
              </a:rPr>
              <a:t>Performance</a:t>
            </a:r>
          </a:p>
        </p:txBody>
      </p:sp>
      <p:sp>
        <p:nvSpPr>
          <p:cNvPr id="91" name="Text Box 29"/>
          <p:cNvSpPr txBox="1">
            <a:spLocks noChangeArrowheads="1"/>
          </p:cNvSpPr>
          <p:nvPr/>
        </p:nvSpPr>
        <p:spPr bwMode="auto">
          <a:xfrm>
            <a:off x="3962400" y="762000"/>
            <a:ext cx="5029200" cy="304800"/>
          </a:xfrm>
          <a:prstGeom prst="rect">
            <a:avLst/>
          </a:prstGeom>
          <a:solidFill>
            <a:schemeClr val="accent1"/>
          </a:solidFill>
          <a:ln w="9525">
            <a:solidFill>
              <a:srgbClr val="000000"/>
            </a:solidFill>
            <a:miter lim="800000"/>
            <a:headEnd/>
            <a:tailEnd/>
          </a:ln>
          <a:effectLst>
            <a:outerShdw blurRad="50800" dist="38100" dir="2700000" algn="tl" rotWithShape="0">
              <a:prstClr val="black">
                <a:alpha val="40000"/>
              </a:prstClr>
            </a:outerShdw>
          </a:effectLst>
        </p:spPr>
        <p:txBody>
          <a:bodyPr lIns="45720" rIns="45720" anchor="ctr"/>
          <a:lstStyle/>
          <a:p>
            <a:pPr algn="ctr">
              <a:spcAft>
                <a:spcPts val="1000"/>
              </a:spcAft>
              <a:defRPr/>
            </a:pPr>
            <a:r>
              <a:rPr lang="en-US" b="1" dirty="0">
                <a:solidFill>
                  <a:srgbClr val="333333"/>
                </a:solidFill>
              </a:rPr>
              <a:t>Outcome</a:t>
            </a:r>
          </a:p>
        </p:txBody>
      </p:sp>
      <p:sp>
        <p:nvSpPr>
          <p:cNvPr id="97" name="Text Box 29"/>
          <p:cNvSpPr txBox="1">
            <a:spLocks noChangeArrowheads="1"/>
          </p:cNvSpPr>
          <p:nvPr/>
        </p:nvSpPr>
        <p:spPr bwMode="auto">
          <a:xfrm>
            <a:off x="4114800" y="4049713"/>
            <a:ext cx="2362200" cy="365125"/>
          </a:xfrm>
          <a:prstGeom prst="rect">
            <a:avLst/>
          </a:prstGeom>
          <a:solidFill>
            <a:srgbClr val="BED9ED"/>
          </a:solidFill>
          <a:ln w="9525">
            <a:solidFill>
              <a:srgbClr val="000000"/>
            </a:solidFill>
            <a:miter lim="800000"/>
            <a:headEnd/>
            <a:tailEnd/>
          </a:ln>
        </p:spPr>
        <p:txBody>
          <a:bodyPr lIns="45720" rIns="45720" anchor="ctr"/>
          <a:lstStyle/>
          <a:p>
            <a:pPr>
              <a:spcAft>
                <a:spcPts val="1000"/>
              </a:spcAft>
              <a:buFont typeface="Symbol" pitchFamily="18" charset="2"/>
              <a:buNone/>
              <a:defRPr/>
            </a:pPr>
            <a:r>
              <a:rPr lang="en-US" sz="1200" b="1" dirty="0">
                <a:solidFill>
                  <a:srgbClr val="333333"/>
                </a:solidFill>
              </a:rPr>
              <a:t>Continue with Residency</a:t>
            </a:r>
          </a:p>
        </p:txBody>
      </p:sp>
      <p:cxnSp>
        <p:nvCxnSpPr>
          <p:cNvPr id="4126" name="Elbow Connector 104"/>
          <p:cNvCxnSpPr>
            <a:cxnSpLocks noChangeShapeType="1"/>
            <a:stCxn id="4116" idx="3"/>
            <a:endCxn id="97" idx="1"/>
          </p:cNvCxnSpPr>
          <p:nvPr/>
        </p:nvCxnSpPr>
        <p:spPr bwMode="auto">
          <a:xfrm>
            <a:off x="3733800" y="4232275"/>
            <a:ext cx="381000" cy="1588"/>
          </a:xfrm>
          <a:prstGeom prst="bentConnector3">
            <a:avLst>
              <a:gd name="adj1" fmla="val 50000"/>
            </a:avLst>
          </a:prstGeom>
          <a:noFill/>
          <a:ln w="9525" cap="sq" algn="ctr">
            <a:solidFill>
              <a:schemeClr val="tx1"/>
            </a:solidFill>
            <a:round/>
            <a:headEnd/>
            <a:tailEnd type="triangle" w="med" len="med"/>
          </a:ln>
        </p:spPr>
      </p:cxnSp>
      <p:cxnSp>
        <p:nvCxnSpPr>
          <p:cNvPr id="4127" name="Elbow Connector 107"/>
          <p:cNvCxnSpPr>
            <a:cxnSpLocks noChangeShapeType="1"/>
            <a:stCxn id="97" idx="3"/>
            <a:endCxn id="44" idx="1"/>
          </p:cNvCxnSpPr>
          <p:nvPr/>
        </p:nvCxnSpPr>
        <p:spPr bwMode="auto">
          <a:xfrm>
            <a:off x="6477000" y="4232275"/>
            <a:ext cx="381000" cy="1588"/>
          </a:xfrm>
          <a:prstGeom prst="bentConnector3">
            <a:avLst>
              <a:gd name="adj1" fmla="val 50000"/>
            </a:avLst>
          </a:prstGeom>
          <a:noFill/>
          <a:ln w="9525" cap="sq" algn="ctr">
            <a:solidFill>
              <a:schemeClr val="tx1"/>
            </a:solidFill>
            <a:round/>
            <a:headEnd/>
            <a:tailEnd type="triangle" w="med" len="med"/>
          </a:ln>
        </p:spPr>
      </p:cxnSp>
      <p:cxnSp>
        <p:nvCxnSpPr>
          <p:cNvPr id="4128" name="Elbow Connector 110"/>
          <p:cNvCxnSpPr>
            <a:cxnSpLocks noChangeShapeType="1"/>
            <a:stCxn id="86023" idx="3"/>
            <a:endCxn id="86025" idx="1"/>
          </p:cNvCxnSpPr>
          <p:nvPr/>
        </p:nvCxnSpPr>
        <p:spPr bwMode="auto">
          <a:xfrm flipV="1">
            <a:off x="3733800" y="1482726"/>
            <a:ext cx="381000" cy="196849"/>
          </a:xfrm>
          <a:prstGeom prst="bentConnector3">
            <a:avLst>
              <a:gd name="adj1" fmla="val 50000"/>
            </a:avLst>
          </a:prstGeom>
          <a:noFill/>
          <a:ln w="9525" cap="sq" algn="ctr">
            <a:solidFill>
              <a:schemeClr val="tx1"/>
            </a:solidFill>
            <a:round/>
            <a:headEnd/>
            <a:tailEnd type="triangle" w="med" len="med"/>
          </a:ln>
        </p:spPr>
      </p:cxnSp>
      <p:cxnSp>
        <p:nvCxnSpPr>
          <p:cNvPr id="4129" name="Elbow Connector 113"/>
          <p:cNvCxnSpPr>
            <a:cxnSpLocks noChangeShapeType="1"/>
            <a:stCxn id="4102" idx="3"/>
            <a:endCxn id="86045" idx="1"/>
          </p:cNvCxnSpPr>
          <p:nvPr/>
        </p:nvCxnSpPr>
        <p:spPr bwMode="auto">
          <a:xfrm>
            <a:off x="3733800" y="2174875"/>
            <a:ext cx="381000" cy="1588"/>
          </a:xfrm>
          <a:prstGeom prst="bentConnector3">
            <a:avLst>
              <a:gd name="adj1" fmla="val 50000"/>
            </a:avLst>
          </a:prstGeom>
          <a:noFill/>
          <a:ln w="9525" cap="sq" algn="ctr">
            <a:solidFill>
              <a:schemeClr val="tx1"/>
            </a:solidFill>
            <a:round/>
            <a:headEnd/>
            <a:tailEnd type="triangle" w="med" len="med"/>
          </a:ln>
        </p:spPr>
      </p:cxnSp>
      <p:sp>
        <p:nvSpPr>
          <p:cNvPr id="122" name="Text Box 7"/>
          <p:cNvSpPr txBox="1">
            <a:spLocks noChangeArrowheads="1"/>
          </p:cNvSpPr>
          <p:nvPr/>
        </p:nvSpPr>
        <p:spPr bwMode="auto">
          <a:xfrm>
            <a:off x="5410200" y="2771775"/>
            <a:ext cx="838200" cy="339725"/>
          </a:xfrm>
          <a:prstGeom prst="rect">
            <a:avLst/>
          </a:prstGeom>
          <a:solidFill>
            <a:schemeClr val="accent3"/>
          </a:solidFill>
          <a:ln w="9525">
            <a:solidFill>
              <a:srgbClr val="000000"/>
            </a:solidFill>
            <a:miter lim="800000"/>
            <a:headEnd/>
            <a:tailEnd/>
          </a:ln>
        </p:spPr>
        <p:txBody>
          <a:bodyPr lIns="45720" rIns="45720" anchor="ctr"/>
          <a:lstStyle/>
          <a:p>
            <a:pPr algn="ctr">
              <a:spcAft>
                <a:spcPts val="1000"/>
              </a:spcAft>
              <a:defRPr/>
            </a:pPr>
            <a:r>
              <a:rPr lang="en-US" sz="1000" b="1" dirty="0">
                <a:solidFill>
                  <a:schemeClr val="bg1"/>
                </a:solidFill>
              </a:rPr>
              <a:t>Not Effective</a:t>
            </a:r>
          </a:p>
        </p:txBody>
      </p:sp>
      <p:sp>
        <p:nvSpPr>
          <p:cNvPr id="4131" name="Text Box 8"/>
          <p:cNvSpPr txBox="1">
            <a:spLocks noChangeArrowheads="1"/>
          </p:cNvSpPr>
          <p:nvPr/>
        </p:nvSpPr>
        <p:spPr bwMode="auto">
          <a:xfrm>
            <a:off x="5410200" y="3352800"/>
            <a:ext cx="838200" cy="339725"/>
          </a:xfrm>
          <a:prstGeom prst="rect">
            <a:avLst/>
          </a:prstGeom>
          <a:solidFill>
            <a:srgbClr val="00B050"/>
          </a:solidFill>
          <a:ln w="9525">
            <a:solidFill>
              <a:srgbClr val="000000"/>
            </a:solidFill>
            <a:miter lim="800000"/>
            <a:headEnd/>
            <a:tailEnd/>
          </a:ln>
        </p:spPr>
        <p:txBody>
          <a:bodyPr lIns="45720" rIns="45720" anchor="ctr"/>
          <a:lstStyle/>
          <a:p>
            <a:pPr algn="ctr">
              <a:spcAft>
                <a:spcPts val="1000"/>
              </a:spcAft>
            </a:pPr>
            <a:r>
              <a:rPr lang="en-US" sz="1000" b="1">
                <a:solidFill>
                  <a:schemeClr val="bg1"/>
                </a:solidFill>
              </a:rPr>
              <a:t>Effective</a:t>
            </a:r>
          </a:p>
        </p:txBody>
      </p:sp>
      <p:cxnSp>
        <p:nvCxnSpPr>
          <p:cNvPr id="4132" name="Elbow Connector 123"/>
          <p:cNvCxnSpPr>
            <a:cxnSpLocks noChangeShapeType="1"/>
            <a:stCxn id="37" idx="3"/>
            <a:endCxn id="4131" idx="1"/>
          </p:cNvCxnSpPr>
          <p:nvPr/>
        </p:nvCxnSpPr>
        <p:spPr bwMode="auto">
          <a:xfrm>
            <a:off x="4953000" y="3229961"/>
            <a:ext cx="457200" cy="292702"/>
          </a:xfrm>
          <a:prstGeom prst="bentConnector3">
            <a:avLst>
              <a:gd name="adj1" fmla="val 50000"/>
            </a:avLst>
          </a:prstGeom>
          <a:noFill/>
          <a:ln w="9525" cap="sq" algn="ctr">
            <a:solidFill>
              <a:schemeClr val="tx1"/>
            </a:solidFill>
            <a:round/>
            <a:headEnd/>
            <a:tailEnd type="triangle" w="med" len="med"/>
          </a:ln>
        </p:spPr>
      </p:cxnSp>
      <p:cxnSp>
        <p:nvCxnSpPr>
          <p:cNvPr id="4133" name="Elbow Connector 124"/>
          <p:cNvCxnSpPr>
            <a:cxnSpLocks noChangeShapeType="1"/>
            <a:stCxn id="37" idx="3"/>
            <a:endCxn id="122" idx="1"/>
          </p:cNvCxnSpPr>
          <p:nvPr/>
        </p:nvCxnSpPr>
        <p:spPr bwMode="auto">
          <a:xfrm flipV="1">
            <a:off x="4953000" y="2941638"/>
            <a:ext cx="457200" cy="288323"/>
          </a:xfrm>
          <a:prstGeom prst="bentConnector3">
            <a:avLst>
              <a:gd name="adj1" fmla="val 50000"/>
            </a:avLst>
          </a:prstGeom>
          <a:noFill/>
          <a:ln w="9525" cap="sq" algn="ctr">
            <a:solidFill>
              <a:schemeClr val="tx1"/>
            </a:solidFill>
            <a:round/>
            <a:headEnd/>
            <a:tailEnd type="triangle" w="med" len="med"/>
          </a:ln>
        </p:spPr>
      </p:cxnSp>
      <p:cxnSp>
        <p:nvCxnSpPr>
          <p:cNvPr id="4134" name="Elbow Connector 127"/>
          <p:cNvCxnSpPr>
            <a:cxnSpLocks noChangeShapeType="1"/>
            <a:stCxn id="70" idx="3"/>
            <a:endCxn id="37" idx="1"/>
          </p:cNvCxnSpPr>
          <p:nvPr/>
        </p:nvCxnSpPr>
        <p:spPr bwMode="auto">
          <a:xfrm flipV="1">
            <a:off x="3733800" y="3229961"/>
            <a:ext cx="427038" cy="155383"/>
          </a:xfrm>
          <a:prstGeom prst="bentConnector3">
            <a:avLst>
              <a:gd name="adj1" fmla="val 50000"/>
            </a:avLst>
          </a:prstGeom>
          <a:noFill/>
          <a:ln w="9525" cap="sq" algn="ctr">
            <a:solidFill>
              <a:schemeClr val="tx1"/>
            </a:solidFill>
            <a:round/>
            <a:headEnd/>
            <a:tailEnd type="triangle" w="med" len="med"/>
          </a:ln>
        </p:spPr>
      </p:cxnSp>
      <p:sp>
        <p:nvSpPr>
          <p:cNvPr id="169" name="Text Box 20"/>
          <p:cNvSpPr txBox="1">
            <a:spLocks noChangeArrowheads="1"/>
          </p:cNvSpPr>
          <p:nvPr/>
        </p:nvSpPr>
        <p:spPr bwMode="auto">
          <a:xfrm>
            <a:off x="6858000" y="2759075"/>
            <a:ext cx="2133600" cy="365125"/>
          </a:xfrm>
          <a:prstGeom prst="rect">
            <a:avLst/>
          </a:prstGeom>
          <a:solidFill>
            <a:srgbClr val="BED9ED"/>
          </a:solidFill>
          <a:ln w="9525">
            <a:solidFill>
              <a:srgbClr val="000000"/>
            </a:solidFill>
            <a:miter lim="800000"/>
            <a:headEnd/>
            <a:tailEnd/>
          </a:ln>
        </p:spPr>
        <p:txBody>
          <a:bodyPr lIns="45720" rIns="45720" anchor="ctr"/>
          <a:lstStyle/>
          <a:p>
            <a:pPr>
              <a:spcAft>
                <a:spcPts val="1000"/>
              </a:spcAft>
              <a:buFont typeface="Symbol" pitchFamily="18" charset="2"/>
              <a:buNone/>
              <a:defRPr/>
            </a:pPr>
            <a:r>
              <a:rPr lang="en-US" sz="1200" b="1" dirty="0">
                <a:solidFill>
                  <a:srgbClr val="333333"/>
                </a:solidFill>
              </a:rPr>
              <a:t>Employment terminated</a:t>
            </a:r>
          </a:p>
        </p:txBody>
      </p:sp>
      <p:cxnSp>
        <p:nvCxnSpPr>
          <p:cNvPr id="4136" name="Elbow Connector 169"/>
          <p:cNvCxnSpPr>
            <a:cxnSpLocks noChangeShapeType="1"/>
            <a:stCxn id="122" idx="3"/>
            <a:endCxn id="169" idx="1"/>
          </p:cNvCxnSpPr>
          <p:nvPr/>
        </p:nvCxnSpPr>
        <p:spPr bwMode="auto">
          <a:xfrm>
            <a:off x="6248400" y="2941638"/>
            <a:ext cx="609600" cy="1587"/>
          </a:xfrm>
          <a:prstGeom prst="bentConnector3">
            <a:avLst>
              <a:gd name="adj1" fmla="val 50000"/>
            </a:avLst>
          </a:prstGeom>
          <a:noFill/>
          <a:ln w="9525" cap="sq" algn="ctr">
            <a:solidFill>
              <a:schemeClr val="tx1"/>
            </a:solidFill>
            <a:round/>
            <a:headEnd/>
            <a:tailEnd type="triangle" w="med" len="med"/>
          </a:ln>
        </p:spPr>
      </p:cxnSp>
      <p:cxnSp>
        <p:nvCxnSpPr>
          <p:cNvPr id="4137" name="Elbow Connector 174"/>
          <p:cNvCxnSpPr>
            <a:cxnSpLocks noChangeShapeType="1"/>
            <a:stCxn id="4131" idx="2"/>
            <a:endCxn id="97" idx="0"/>
          </p:cNvCxnSpPr>
          <p:nvPr/>
        </p:nvCxnSpPr>
        <p:spPr bwMode="auto">
          <a:xfrm rot="5400000">
            <a:off x="5384006" y="3604419"/>
            <a:ext cx="357188" cy="533400"/>
          </a:xfrm>
          <a:prstGeom prst="bentConnector3">
            <a:avLst>
              <a:gd name="adj1" fmla="val 50000"/>
            </a:avLst>
          </a:prstGeom>
          <a:noFill/>
          <a:ln w="9525" cap="sq" algn="ctr">
            <a:solidFill>
              <a:schemeClr val="tx1"/>
            </a:solidFill>
            <a:round/>
            <a:headEnd/>
            <a:tailEnd type="triangle" w="med" len="med"/>
          </a:ln>
        </p:spPr>
      </p:cxnSp>
      <p:sp>
        <p:nvSpPr>
          <p:cNvPr id="188" name="Text Box 29"/>
          <p:cNvSpPr txBox="1">
            <a:spLocks noChangeArrowheads="1"/>
          </p:cNvSpPr>
          <p:nvPr/>
        </p:nvSpPr>
        <p:spPr bwMode="auto">
          <a:xfrm>
            <a:off x="6858000" y="5943600"/>
            <a:ext cx="2133600" cy="533400"/>
          </a:xfrm>
          <a:prstGeom prst="rect">
            <a:avLst/>
          </a:prstGeom>
          <a:solidFill>
            <a:srgbClr val="BED9ED"/>
          </a:solidFill>
          <a:ln w="9525">
            <a:solidFill>
              <a:srgbClr val="000000"/>
            </a:solidFill>
            <a:miter lim="800000"/>
            <a:headEnd/>
            <a:tailEnd/>
          </a:ln>
        </p:spPr>
        <p:txBody>
          <a:bodyPr lIns="45720" rIns="45720" anchor="ctr"/>
          <a:lstStyle/>
          <a:p>
            <a:pPr>
              <a:spcAft>
                <a:spcPts val="1000"/>
              </a:spcAft>
              <a:buFont typeface="Symbol" pitchFamily="18" charset="2"/>
              <a:buNone/>
              <a:defRPr/>
            </a:pPr>
            <a:r>
              <a:rPr lang="en-US" sz="1200" b="1" dirty="0">
                <a:solidFill>
                  <a:srgbClr val="333333"/>
                </a:solidFill>
              </a:rPr>
              <a:t>Informs decisions: retention, dismissal, tenure, promotion, compensation</a:t>
            </a:r>
          </a:p>
        </p:txBody>
      </p:sp>
      <p:cxnSp>
        <p:nvCxnSpPr>
          <p:cNvPr id="4139" name="Elbow Connector 188"/>
          <p:cNvCxnSpPr>
            <a:cxnSpLocks noChangeShapeType="1"/>
            <a:stCxn id="4120" idx="3"/>
            <a:endCxn id="210" idx="1"/>
          </p:cNvCxnSpPr>
          <p:nvPr/>
        </p:nvCxnSpPr>
        <p:spPr bwMode="auto">
          <a:xfrm>
            <a:off x="3733800" y="6210300"/>
            <a:ext cx="381000" cy="1588"/>
          </a:xfrm>
          <a:prstGeom prst="bentConnector3">
            <a:avLst>
              <a:gd name="adj1" fmla="val 50000"/>
            </a:avLst>
          </a:prstGeom>
          <a:noFill/>
          <a:ln w="9525" cap="sq" algn="ctr">
            <a:solidFill>
              <a:schemeClr val="tx1"/>
            </a:solidFill>
            <a:round/>
            <a:headEnd/>
            <a:tailEnd type="triangle" w="med" len="med"/>
          </a:ln>
        </p:spPr>
      </p:cxnSp>
      <p:sp>
        <p:nvSpPr>
          <p:cNvPr id="210" name="Text Box 29"/>
          <p:cNvSpPr txBox="1">
            <a:spLocks noChangeArrowheads="1"/>
          </p:cNvSpPr>
          <p:nvPr/>
        </p:nvSpPr>
        <p:spPr bwMode="auto">
          <a:xfrm>
            <a:off x="4114800" y="6027738"/>
            <a:ext cx="2362200" cy="365125"/>
          </a:xfrm>
          <a:prstGeom prst="rect">
            <a:avLst/>
          </a:prstGeom>
          <a:solidFill>
            <a:srgbClr val="BED9ED"/>
          </a:solidFill>
          <a:ln w="9525">
            <a:solidFill>
              <a:srgbClr val="000000"/>
            </a:solidFill>
            <a:miter lim="800000"/>
            <a:headEnd/>
            <a:tailEnd/>
          </a:ln>
        </p:spPr>
        <p:txBody>
          <a:bodyPr lIns="45720" rIns="45720" anchor="ctr"/>
          <a:lstStyle/>
          <a:p>
            <a:pPr>
              <a:spcAft>
                <a:spcPts val="1000"/>
              </a:spcAft>
              <a:buFont typeface="Symbol" pitchFamily="18" charset="2"/>
              <a:buNone/>
              <a:defRPr/>
            </a:pPr>
            <a:r>
              <a:rPr lang="en-US" sz="1200" b="1" dirty="0">
                <a:solidFill>
                  <a:srgbClr val="333333"/>
                </a:solidFill>
              </a:rPr>
              <a:t>Continue as Teacher</a:t>
            </a:r>
          </a:p>
        </p:txBody>
      </p:sp>
      <p:cxnSp>
        <p:nvCxnSpPr>
          <p:cNvPr id="4141" name="Elbow Connector 210"/>
          <p:cNvCxnSpPr>
            <a:cxnSpLocks noChangeShapeType="1"/>
            <a:stCxn id="210" idx="3"/>
            <a:endCxn id="188" idx="1"/>
          </p:cNvCxnSpPr>
          <p:nvPr/>
        </p:nvCxnSpPr>
        <p:spPr bwMode="auto">
          <a:xfrm>
            <a:off x="6477000" y="6210300"/>
            <a:ext cx="381000" cy="1588"/>
          </a:xfrm>
          <a:prstGeom prst="bentConnector3">
            <a:avLst>
              <a:gd name="adj1" fmla="val 50000"/>
            </a:avLst>
          </a:prstGeom>
          <a:noFill/>
          <a:ln w="9525" cap="sq" algn="ctr">
            <a:solidFill>
              <a:schemeClr val="tx1"/>
            </a:solidFill>
            <a:round/>
            <a:headEnd/>
            <a:tailEnd type="triangle" w="med" len="med"/>
          </a:ln>
        </p:spPr>
      </p:cxnSp>
      <p:sp>
        <p:nvSpPr>
          <p:cNvPr id="214" name="Text Box 13"/>
          <p:cNvSpPr txBox="1">
            <a:spLocks noChangeArrowheads="1"/>
          </p:cNvSpPr>
          <p:nvPr/>
        </p:nvSpPr>
        <p:spPr bwMode="auto">
          <a:xfrm>
            <a:off x="4160838" y="5106988"/>
            <a:ext cx="792162" cy="450850"/>
          </a:xfrm>
          <a:prstGeom prst="rect">
            <a:avLst/>
          </a:prstGeom>
          <a:solidFill>
            <a:srgbClr val="00B0F0"/>
          </a:solidFill>
          <a:ln w="9525">
            <a:solidFill>
              <a:srgbClr val="000000"/>
            </a:solidFill>
            <a:miter lim="800000"/>
            <a:headEnd/>
            <a:tailEnd/>
          </a:ln>
        </p:spPr>
        <p:txBody>
          <a:bodyPr lIns="45720" rIns="45720" anchor="ctr"/>
          <a:lstStyle/>
          <a:p>
            <a:pPr algn="ctr">
              <a:spcAft>
                <a:spcPts val="1000"/>
              </a:spcAft>
              <a:defRPr/>
            </a:pPr>
            <a:r>
              <a:rPr lang="en-US" sz="1200" b="1" dirty="0">
                <a:solidFill>
                  <a:srgbClr val="333333"/>
                </a:solidFill>
                <a:latin typeface="+mn-lt"/>
              </a:rPr>
              <a:t>PAR Program</a:t>
            </a:r>
          </a:p>
        </p:txBody>
      </p:sp>
      <p:sp>
        <p:nvSpPr>
          <p:cNvPr id="215" name="Text Box 7"/>
          <p:cNvSpPr txBox="1">
            <a:spLocks noChangeArrowheads="1"/>
          </p:cNvSpPr>
          <p:nvPr/>
        </p:nvSpPr>
        <p:spPr bwMode="auto">
          <a:xfrm>
            <a:off x="5410200" y="4837113"/>
            <a:ext cx="838200" cy="339725"/>
          </a:xfrm>
          <a:prstGeom prst="rect">
            <a:avLst/>
          </a:prstGeom>
          <a:solidFill>
            <a:schemeClr val="accent3"/>
          </a:solidFill>
          <a:ln w="9525">
            <a:solidFill>
              <a:srgbClr val="000000"/>
            </a:solidFill>
            <a:miter lim="800000"/>
            <a:headEnd/>
            <a:tailEnd/>
          </a:ln>
        </p:spPr>
        <p:txBody>
          <a:bodyPr lIns="45720" rIns="45720" anchor="ctr"/>
          <a:lstStyle/>
          <a:p>
            <a:pPr algn="ctr">
              <a:spcAft>
                <a:spcPts val="1000"/>
              </a:spcAft>
              <a:defRPr/>
            </a:pPr>
            <a:r>
              <a:rPr lang="en-US" sz="1000" b="1" dirty="0">
                <a:solidFill>
                  <a:schemeClr val="bg1"/>
                </a:solidFill>
              </a:rPr>
              <a:t>Not Effective</a:t>
            </a:r>
          </a:p>
        </p:txBody>
      </p:sp>
      <p:sp>
        <p:nvSpPr>
          <p:cNvPr id="4144" name="Text Box 8"/>
          <p:cNvSpPr txBox="1">
            <a:spLocks noChangeArrowheads="1"/>
          </p:cNvSpPr>
          <p:nvPr/>
        </p:nvSpPr>
        <p:spPr bwMode="auto">
          <a:xfrm>
            <a:off x="5410200" y="5389563"/>
            <a:ext cx="838200" cy="338137"/>
          </a:xfrm>
          <a:prstGeom prst="rect">
            <a:avLst/>
          </a:prstGeom>
          <a:solidFill>
            <a:srgbClr val="00B050"/>
          </a:solidFill>
          <a:ln w="9525">
            <a:solidFill>
              <a:srgbClr val="000000"/>
            </a:solidFill>
            <a:miter lim="800000"/>
            <a:headEnd/>
            <a:tailEnd/>
          </a:ln>
        </p:spPr>
        <p:txBody>
          <a:bodyPr lIns="45720" rIns="45720" anchor="ctr"/>
          <a:lstStyle/>
          <a:p>
            <a:pPr algn="ctr">
              <a:spcAft>
                <a:spcPts val="1000"/>
              </a:spcAft>
            </a:pPr>
            <a:r>
              <a:rPr lang="en-US" sz="1000" b="1">
                <a:solidFill>
                  <a:schemeClr val="bg1"/>
                </a:solidFill>
              </a:rPr>
              <a:t>Effective</a:t>
            </a:r>
          </a:p>
        </p:txBody>
      </p:sp>
      <p:cxnSp>
        <p:nvCxnSpPr>
          <p:cNvPr id="4145" name="Elbow Connector 216"/>
          <p:cNvCxnSpPr>
            <a:cxnSpLocks noChangeShapeType="1"/>
            <a:stCxn id="214" idx="3"/>
            <a:endCxn id="4144" idx="1"/>
          </p:cNvCxnSpPr>
          <p:nvPr/>
        </p:nvCxnSpPr>
        <p:spPr bwMode="auto">
          <a:xfrm>
            <a:off x="4953000" y="5332413"/>
            <a:ext cx="457200" cy="226219"/>
          </a:xfrm>
          <a:prstGeom prst="bentConnector3">
            <a:avLst>
              <a:gd name="adj1" fmla="val 50000"/>
            </a:avLst>
          </a:prstGeom>
          <a:noFill/>
          <a:ln w="9525" cap="sq" algn="ctr">
            <a:solidFill>
              <a:schemeClr val="tx1"/>
            </a:solidFill>
            <a:round/>
            <a:headEnd/>
            <a:tailEnd type="triangle" w="med" len="med"/>
          </a:ln>
        </p:spPr>
      </p:cxnSp>
      <p:cxnSp>
        <p:nvCxnSpPr>
          <p:cNvPr id="4146" name="Elbow Connector 217"/>
          <p:cNvCxnSpPr>
            <a:cxnSpLocks noChangeShapeType="1"/>
            <a:stCxn id="214" idx="3"/>
            <a:endCxn id="215" idx="1"/>
          </p:cNvCxnSpPr>
          <p:nvPr/>
        </p:nvCxnSpPr>
        <p:spPr bwMode="auto">
          <a:xfrm flipV="1">
            <a:off x="4953000" y="5006976"/>
            <a:ext cx="457200" cy="325437"/>
          </a:xfrm>
          <a:prstGeom prst="bentConnector3">
            <a:avLst>
              <a:gd name="adj1" fmla="val 50000"/>
            </a:avLst>
          </a:prstGeom>
          <a:noFill/>
          <a:ln w="9525" cap="sq" algn="ctr">
            <a:solidFill>
              <a:schemeClr val="tx1"/>
            </a:solidFill>
            <a:round/>
            <a:headEnd/>
            <a:tailEnd type="triangle" w="med" len="med"/>
          </a:ln>
        </p:spPr>
      </p:cxnSp>
      <p:cxnSp>
        <p:nvCxnSpPr>
          <p:cNvPr id="4147" name="Elbow Connector 218"/>
          <p:cNvCxnSpPr>
            <a:cxnSpLocks noChangeShapeType="1"/>
            <a:stCxn id="74" idx="3"/>
            <a:endCxn id="214" idx="1"/>
          </p:cNvCxnSpPr>
          <p:nvPr/>
        </p:nvCxnSpPr>
        <p:spPr bwMode="auto">
          <a:xfrm>
            <a:off x="3733800" y="5332016"/>
            <a:ext cx="427038" cy="397"/>
          </a:xfrm>
          <a:prstGeom prst="bentConnector3">
            <a:avLst>
              <a:gd name="adj1" fmla="val 50000"/>
            </a:avLst>
          </a:prstGeom>
          <a:noFill/>
          <a:ln w="9525" cap="sq" algn="ctr">
            <a:solidFill>
              <a:schemeClr val="tx1"/>
            </a:solidFill>
            <a:round/>
            <a:headEnd/>
            <a:tailEnd type="triangle" w="med" len="med"/>
          </a:ln>
        </p:spPr>
      </p:cxnSp>
      <p:sp>
        <p:nvSpPr>
          <p:cNvPr id="220" name="Text Box 20"/>
          <p:cNvSpPr txBox="1">
            <a:spLocks noChangeArrowheads="1"/>
          </p:cNvSpPr>
          <p:nvPr/>
        </p:nvSpPr>
        <p:spPr bwMode="auto">
          <a:xfrm>
            <a:off x="6858000" y="4824413"/>
            <a:ext cx="2133600" cy="365125"/>
          </a:xfrm>
          <a:prstGeom prst="rect">
            <a:avLst/>
          </a:prstGeom>
          <a:solidFill>
            <a:srgbClr val="BED9ED"/>
          </a:solidFill>
          <a:ln w="9525">
            <a:solidFill>
              <a:srgbClr val="000000"/>
            </a:solidFill>
            <a:miter lim="800000"/>
            <a:headEnd/>
            <a:tailEnd/>
          </a:ln>
        </p:spPr>
        <p:txBody>
          <a:bodyPr lIns="45720" rIns="45720" anchor="ctr"/>
          <a:lstStyle/>
          <a:p>
            <a:pPr>
              <a:spcAft>
                <a:spcPts val="1000"/>
              </a:spcAft>
              <a:buFont typeface="Symbol" pitchFamily="18" charset="2"/>
              <a:buNone/>
              <a:defRPr/>
            </a:pPr>
            <a:r>
              <a:rPr lang="en-US" sz="1200" b="1" dirty="0">
                <a:solidFill>
                  <a:srgbClr val="333333"/>
                </a:solidFill>
              </a:rPr>
              <a:t>Employment terminated</a:t>
            </a:r>
          </a:p>
        </p:txBody>
      </p:sp>
      <p:cxnSp>
        <p:nvCxnSpPr>
          <p:cNvPr id="4149" name="Elbow Connector 220"/>
          <p:cNvCxnSpPr>
            <a:cxnSpLocks noChangeShapeType="1"/>
            <a:stCxn id="215" idx="3"/>
            <a:endCxn id="220" idx="1"/>
          </p:cNvCxnSpPr>
          <p:nvPr/>
        </p:nvCxnSpPr>
        <p:spPr bwMode="auto">
          <a:xfrm>
            <a:off x="6248400" y="5006975"/>
            <a:ext cx="609600" cy="1588"/>
          </a:xfrm>
          <a:prstGeom prst="bentConnector3">
            <a:avLst>
              <a:gd name="adj1" fmla="val 50000"/>
            </a:avLst>
          </a:prstGeom>
          <a:noFill/>
          <a:ln w="9525" cap="sq" algn="ctr">
            <a:solidFill>
              <a:schemeClr val="tx1"/>
            </a:solidFill>
            <a:round/>
            <a:headEnd/>
            <a:tailEnd type="triangle" w="med" len="med"/>
          </a:ln>
        </p:spPr>
      </p:cxnSp>
      <p:cxnSp>
        <p:nvCxnSpPr>
          <p:cNvPr id="4150" name="Elbow Connector 174"/>
          <p:cNvCxnSpPr>
            <a:cxnSpLocks noChangeShapeType="1"/>
            <a:stCxn id="4144" idx="2"/>
            <a:endCxn id="210" idx="0"/>
          </p:cNvCxnSpPr>
          <p:nvPr/>
        </p:nvCxnSpPr>
        <p:spPr bwMode="auto">
          <a:xfrm rot="5400000">
            <a:off x="5412581" y="5611019"/>
            <a:ext cx="300038" cy="533400"/>
          </a:xfrm>
          <a:prstGeom prst="bentConnector3">
            <a:avLst>
              <a:gd name="adj1" fmla="val 50000"/>
            </a:avLst>
          </a:prstGeom>
          <a:noFill/>
          <a:ln w="9525" cap="sq" algn="ctr">
            <a:solidFill>
              <a:schemeClr val="tx1"/>
            </a:solidFill>
            <a:round/>
            <a:headEnd/>
            <a:tailEnd type="triangle" w="med" len="med"/>
          </a:ln>
        </p:spPr>
      </p:cxnSp>
      <p:cxnSp>
        <p:nvCxnSpPr>
          <p:cNvPr id="4151" name="Elbow Connector 80"/>
          <p:cNvCxnSpPr>
            <a:cxnSpLocks noChangeShapeType="1"/>
            <a:stCxn id="86045" idx="2"/>
            <a:endCxn id="4105" idx="0"/>
          </p:cNvCxnSpPr>
          <p:nvPr/>
        </p:nvCxnSpPr>
        <p:spPr bwMode="auto">
          <a:xfrm rot="5400000">
            <a:off x="3598069" y="16669"/>
            <a:ext cx="614362" cy="5295900"/>
          </a:xfrm>
          <a:prstGeom prst="bentConnector3">
            <a:avLst>
              <a:gd name="adj1" fmla="val 50000"/>
            </a:avLst>
          </a:prstGeom>
          <a:noFill/>
          <a:ln w="9525" cap="sq" algn="ctr">
            <a:solidFill>
              <a:schemeClr val="tx1"/>
            </a:solidFill>
            <a:prstDash val="dash"/>
            <a:round/>
            <a:headEnd/>
            <a:tailEnd type="triangle" w="med" len="med"/>
          </a:ln>
        </p:spPr>
      </p:cxnSp>
      <p:cxnSp>
        <p:nvCxnSpPr>
          <p:cNvPr id="4152" name="Elbow Connector 82"/>
          <p:cNvCxnSpPr>
            <a:cxnSpLocks noChangeShapeType="1"/>
            <a:stCxn id="44" idx="2"/>
            <a:endCxn id="4108" idx="0"/>
          </p:cNvCxnSpPr>
          <p:nvPr/>
        </p:nvCxnSpPr>
        <p:spPr bwMode="auto">
          <a:xfrm rot="5400000">
            <a:off x="4321969" y="1350169"/>
            <a:ext cx="538162" cy="6667500"/>
          </a:xfrm>
          <a:prstGeom prst="bentConnector3">
            <a:avLst>
              <a:gd name="adj1" fmla="val 50000"/>
            </a:avLst>
          </a:prstGeom>
          <a:noFill/>
          <a:ln w="9525" cap="sq" algn="ctr">
            <a:solidFill>
              <a:schemeClr val="tx1"/>
            </a:solidFill>
            <a:prstDash val="dash"/>
            <a:round/>
            <a:headEnd/>
            <a:tailEnd type="triangle" w="med" len="med"/>
          </a:ln>
        </p:spPr>
      </p:cxnSp>
    </p:spTree>
    <p:extLst>
      <p:ext uri="{BB962C8B-B14F-4D97-AF65-F5344CB8AC3E}">
        <p14:creationId xmlns:p14="http://schemas.microsoft.com/office/powerpoint/2010/main" val="42043090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alignment</a:t>
            </a:r>
            <a:endParaRPr lang="en-US" dirty="0"/>
          </a:p>
        </p:txBody>
      </p:sp>
      <p:sp>
        <p:nvSpPr>
          <p:cNvPr id="3" name="Content Placeholder 2"/>
          <p:cNvSpPr>
            <a:spLocks noGrp="1"/>
          </p:cNvSpPr>
          <p:nvPr>
            <p:ph idx="1"/>
          </p:nvPr>
        </p:nvSpPr>
        <p:spPr/>
        <p:txBody>
          <a:bodyPr/>
          <a:lstStyle/>
          <a:p>
            <a:r>
              <a:rPr lang="en-US" dirty="0" smtClean="0"/>
              <a:t>TPA has also been aligned to the Ohio Teacher Standards.</a:t>
            </a:r>
          </a:p>
          <a:p>
            <a:r>
              <a:rPr lang="en-US" dirty="0" smtClean="0"/>
              <a:t>Karen Herrington is working to align TPA with the alignment instrument with state/national standards Ohio IHEs compiled in 2005-06</a:t>
            </a:r>
            <a:endParaRPr lang="en-US" dirty="0"/>
          </a:p>
        </p:txBody>
      </p:sp>
    </p:spTree>
    <p:extLst>
      <p:ext uri="{BB962C8B-B14F-4D97-AF65-F5344CB8AC3E}">
        <p14:creationId xmlns:p14="http://schemas.microsoft.com/office/powerpoint/2010/main" val="41987974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and Goals</a:t>
            </a:r>
            <a:endParaRPr lang="en-US" dirty="0"/>
          </a:p>
        </p:txBody>
      </p:sp>
      <p:sp>
        <p:nvSpPr>
          <p:cNvPr id="3" name="Content Placeholder 2"/>
          <p:cNvSpPr>
            <a:spLocks noGrp="1"/>
          </p:cNvSpPr>
          <p:nvPr>
            <p:ph idx="1"/>
          </p:nvPr>
        </p:nvSpPr>
        <p:spPr>
          <a:xfrm>
            <a:off x="305780" y="1913466"/>
            <a:ext cx="8585363" cy="4694671"/>
          </a:xfrm>
        </p:spPr>
        <p:txBody>
          <a:bodyPr>
            <a:normAutofit/>
          </a:bodyPr>
          <a:lstStyle/>
          <a:p>
            <a:r>
              <a:rPr lang="en-US" b="1" dirty="0" smtClean="0">
                <a:solidFill>
                  <a:srgbClr val="333333"/>
                </a:solidFill>
              </a:rPr>
              <a:t>Update on National Project</a:t>
            </a:r>
          </a:p>
          <a:p>
            <a:endParaRPr lang="en-US" b="1" dirty="0">
              <a:solidFill>
                <a:srgbClr val="333333"/>
              </a:solidFill>
            </a:endParaRPr>
          </a:p>
          <a:p>
            <a:r>
              <a:rPr lang="en-US" b="1" dirty="0" smtClean="0">
                <a:solidFill>
                  <a:srgbClr val="333333"/>
                </a:solidFill>
              </a:rPr>
              <a:t>Ohio policies and timeline</a:t>
            </a:r>
          </a:p>
        </p:txBody>
      </p:sp>
      <p:sp>
        <p:nvSpPr>
          <p:cNvPr id="4" name="Footer Placeholder 3"/>
          <p:cNvSpPr>
            <a:spLocks noGrp="1"/>
          </p:cNvSpPr>
          <p:nvPr>
            <p:ph type="ftr" sz="quarter" idx="11"/>
          </p:nvPr>
        </p:nvSpPr>
        <p:spPr>
          <a:xfrm>
            <a:off x="242046" y="6356350"/>
            <a:ext cx="5305342"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10044062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Ohio’s </a:t>
            </a:r>
            <a:r>
              <a:rPr lang="en-US" dirty="0" err="1" smtClean="0"/>
              <a:t>LIneage</a:t>
            </a:r>
            <a:endParaRPr lang="en-US" dirty="0"/>
          </a:p>
        </p:txBody>
      </p:sp>
      <p:sp>
        <p:nvSpPr>
          <p:cNvPr id="3" name="Content Placeholder 2"/>
          <p:cNvSpPr>
            <a:spLocks noGrp="1"/>
          </p:cNvSpPr>
          <p:nvPr>
            <p:ph idx="1"/>
          </p:nvPr>
        </p:nvSpPr>
        <p:spPr/>
        <p:txBody>
          <a:bodyPr/>
          <a:lstStyle/>
          <a:p>
            <a:r>
              <a:rPr lang="en-US" dirty="0" smtClean="0">
                <a:solidFill>
                  <a:srgbClr val="333333"/>
                </a:solidFill>
              </a:rPr>
              <a:t>Praxis III Assessment in Entry Year Teaching</a:t>
            </a:r>
          </a:p>
          <a:p>
            <a:pPr lvl="1"/>
            <a:r>
              <a:rPr lang="en-US" dirty="0" smtClean="0">
                <a:solidFill>
                  <a:srgbClr val="333333"/>
                </a:solidFill>
              </a:rPr>
              <a:t>Focus of Planning, Environment, Teaching for Learning and Professionalism </a:t>
            </a:r>
          </a:p>
          <a:p>
            <a:r>
              <a:rPr lang="en-US" dirty="0" err="1" smtClean="0">
                <a:solidFill>
                  <a:srgbClr val="333333"/>
                </a:solidFill>
              </a:rPr>
              <a:t>Pathwise</a:t>
            </a:r>
            <a:r>
              <a:rPr lang="en-US" dirty="0" smtClean="0">
                <a:solidFill>
                  <a:srgbClr val="333333"/>
                </a:solidFill>
              </a:rPr>
              <a:t> Training for Mentors assisting entry year teachers and incorporation </a:t>
            </a:r>
          </a:p>
          <a:p>
            <a:r>
              <a:rPr lang="en-US" dirty="0" smtClean="0">
                <a:solidFill>
                  <a:srgbClr val="333333"/>
                </a:solidFill>
              </a:rPr>
              <a:t>Transition of PIII to Resident Educator Program</a:t>
            </a:r>
          </a:p>
          <a:p>
            <a:pPr marL="0" indent="0">
              <a:buNone/>
            </a:pPr>
            <a:endParaRPr lang="en-US" dirty="0"/>
          </a:p>
        </p:txBody>
      </p:sp>
    </p:spTree>
    <p:extLst>
      <p:ext uri="{BB962C8B-B14F-4D97-AF65-F5344CB8AC3E}">
        <p14:creationId xmlns:p14="http://schemas.microsoft.com/office/powerpoint/2010/main" val="34184642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TPA Architecture</a:t>
            </a:r>
            <a:endParaRPr lang="en-US" dirty="0"/>
          </a:p>
        </p:txBody>
      </p:sp>
      <p:pic>
        <p:nvPicPr>
          <p:cNvPr id="5" name="Content Placeholder 4" descr="parthnon.jpg"/>
          <p:cNvPicPr>
            <a:picLocks noGrp="1" noChangeAspect="1"/>
          </p:cNvPicPr>
          <p:nvPr>
            <p:ph idx="1"/>
          </p:nvPr>
        </p:nvPicPr>
        <p:blipFill>
          <a:blip r:embed="rId2">
            <a:extLst>
              <a:ext uri="{28A0092B-C50C-407E-A947-70E740481C1C}">
                <a14:useLocalDpi xmlns:a14="http://schemas.microsoft.com/office/drawing/2010/main" val="0"/>
              </a:ext>
            </a:extLst>
          </a:blip>
          <a:srcRect t="21556" b="21556"/>
          <a:stretch>
            <a:fillRect/>
          </a:stretch>
        </p:blipFill>
        <p:spPr>
          <a:xfrm>
            <a:off x="501270" y="1570885"/>
            <a:ext cx="8267887" cy="4952089"/>
          </a:xfrm>
        </p:spPr>
      </p:pic>
      <p:sp>
        <p:nvSpPr>
          <p:cNvPr id="4" name="Footer Placeholder 3"/>
          <p:cNvSpPr>
            <a:spLocks noGrp="1"/>
          </p:cNvSpPr>
          <p:nvPr>
            <p:ph type="ftr" sz="quarter" idx="11"/>
          </p:nvPr>
        </p:nvSpPr>
        <p:spPr>
          <a:xfrm>
            <a:off x="242046" y="6356350"/>
            <a:ext cx="5238506"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113010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xfrm>
            <a:off x="914400" y="274638"/>
            <a:ext cx="7772400" cy="1198562"/>
          </a:xfrm>
        </p:spPr>
        <p:txBody>
          <a:bodyPr wrap="square" numCol="1" anchorCtr="0" compatLnSpc="1">
            <a:prstTxWarp prst="textNoShape">
              <a:avLst/>
            </a:prstTxWarp>
            <a:normAutofit fontScale="90000"/>
          </a:bodyPr>
          <a:lstStyle/>
          <a:p>
            <a:r>
              <a:rPr lang="en-US" sz="4400" b="1" dirty="0">
                <a:solidFill>
                  <a:srgbClr val="FFFFFF"/>
                </a:solidFill>
                <a:effectLst>
                  <a:outerShdw blurRad="38100" dist="38100" dir="2700000" algn="tl">
                    <a:srgbClr val="000000">
                      <a:alpha val="43137"/>
                    </a:srgbClr>
                  </a:outerShdw>
                </a:effectLst>
              </a:rPr>
              <a:t>Design Principles for</a:t>
            </a:r>
            <a:br>
              <a:rPr lang="en-US" sz="4400" b="1" dirty="0">
                <a:solidFill>
                  <a:srgbClr val="FFFFFF"/>
                </a:solidFill>
                <a:effectLst>
                  <a:outerShdw blurRad="38100" dist="38100" dir="2700000" algn="tl">
                    <a:srgbClr val="000000">
                      <a:alpha val="43137"/>
                    </a:srgbClr>
                  </a:outerShdw>
                </a:effectLst>
              </a:rPr>
            </a:br>
            <a:r>
              <a:rPr lang="en-US" sz="4400" b="1" dirty="0">
                <a:solidFill>
                  <a:srgbClr val="FFFFFF"/>
                </a:solidFill>
                <a:effectLst>
                  <a:outerShdw blurRad="38100" dist="38100" dir="2700000" algn="tl">
                    <a:srgbClr val="000000">
                      <a:alpha val="43137"/>
                    </a:srgbClr>
                  </a:outerShdw>
                </a:effectLst>
              </a:rPr>
              <a:t> </a:t>
            </a:r>
            <a:r>
              <a:rPr lang="en-US" sz="4400" b="1" i="1" dirty="0">
                <a:solidFill>
                  <a:srgbClr val="FFFFFF"/>
                </a:solidFill>
                <a:effectLst>
                  <a:outerShdw blurRad="38100" dist="38100" dir="2700000" algn="tl">
                    <a:srgbClr val="000000">
                      <a:alpha val="43137"/>
                    </a:srgbClr>
                  </a:outerShdw>
                </a:effectLst>
              </a:rPr>
              <a:t>Educative</a:t>
            </a:r>
            <a:r>
              <a:rPr lang="en-US" sz="4400" b="1" dirty="0">
                <a:solidFill>
                  <a:srgbClr val="FFFFFF"/>
                </a:solidFill>
                <a:effectLst>
                  <a:outerShdw blurRad="38100" dist="38100" dir="2700000" algn="tl">
                    <a:srgbClr val="000000">
                      <a:alpha val="43137"/>
                    </a:srgbClr>
                  </a:outerShdw>
                </a:effectLst>
              </a:rPr>
              <a:t> Assessment </a:t>
            </a:r>
            <a:endParaRPr lang="en-US" sz="4400" dirty="0">
              <a:solidFill>
                <a:srgbClr val="FFFFFF"/>
              </a:solidFill>
            </a:endParaRPr>
          </a:p>
        </p:txBody>
      </p:sp>
      <p:sp>
        <p:nvSpPr>
          <p:cNvPr id="2" name="Content Placeholder 1"/>
          <p:cNvSpPr>
            <a:spLocks noGrp="1"/>
          </p:cNvSpPr>
          <p:nvPr>
            <p:ph idx="1"/>
          </p:nvPr>
        </p:nvSpPr>
        <p:spPr>
          <a:xfrm>
            <a:off x="423388" y="1828800"/>
            <a:ext cx="8263412" cy="4782292"/>
          </a:xfrm>
        </p:spPr>
        <p:txBody>
          <a:bodyPr>
            <a:normAutofit/>
          </a:bodyPr>
          <a:lstStyle/>
          <a:p>
            <a:pPr marL="649288" indent="-609600">
              <a:lnSpc>
                <a:spcPct val="90000"/>
              </a:lnSpc>
              <a:spcBef>
                <a:spcPct val="0"/>
              </a:spcBef>
              <a:buClr>
                <a:srgbClr val="800000"/>
              </a:buClr>
              <a:buFont typeface="Wingdings" pitchFamily="2" charset="2"/>
              <a:buChar char="q"/>
              <a:defRPr/>
            </a:pPr>
            <a:r>
              <a:rPr lang="en-US" b="1" dirty="0"/>
              <a:t>Discipline specific and embedded in curriculum</a:t>
            </a:r>
          </a:p>
          <a:p>
            <a:pPr marL="649288" indent="-609600">
              <a:lnSpc>
                <a:spcPct val="90000"/>
              </a:lnSpc>
              <a:buClr>
                <a:srgbClr val="800000"/>
              </a:buClr>
              <a:buFont typeface="Wingdings" pitchFamily="2" charset="2"/>
              <a:buChar char="q"/>
              <a:defRPr/>
            </a:pPr>
            <a:r>
              <a:rPr lang="en-US" b="1" dirty="0"/>
              <a:t>Student Centered: Examines teaching practice in relationship to student learning</a:t>
            </a:r>
          </a:p>
          <a:p>
            <a:pPr marL="649288" indent="-609600">
              <a:lnSpc>
                <a:spcPct val="90000"/>
              </a:lnSpc>
              <a:buClr>
                <a:srgbClr val="800000"/>
              </a:buClr>
              <a:buFont typeface="Wingdings" pitchFamily="2" charset="2"/>
              <a:buChar char="q"/>
              <a:defRPr/>
            </a:pPr>
            <a:r>
              <a:rPr lang="en-US" b="1" dirty="0"/>
              <a:t>Analytic: Provides feedback and support along targeted dimensions.</a:t>
            </a:r>
          </a:p>
          <a:p>
            <a:pPr marL="649288" indent="-609600">
              <a:lnSpc>
                <a:spcPct val="90000"/>
              </a:lnSpc>
              <a:buClr>
                <a:srgbClr val="800000"/>
              </a:buClr>
              <a:buFont typeface="Wingdings" pitchFamily="2" charset="2"/>
              <a:buChar char="q"/>
              <a:defRPr/>
            </a:pPr>
            <a:r>
              <a:rPr lang="en-US" b="1" dirty="0"/>
              <a:t>Integrative: maintains the complexity of teaching</a:t>
            </a:r>
          </a:p>
          <a:p>
            <a:pPr marL="649288" indent="-609600">
              <a:lnSpc>
                <a:spcPct val="90000"/>
              </a:lnSpc>
              <a:buClr>
                <a:srgbClr val="800000"/>
              </a:buClr>
              <a:buFont typeface="Wingdings" pitchFamily="2" charset="2"/>
              <a:buChar char="q"/>
              <a:defRPr/>
            </a:pPr>
            <a:r>
              <a:rPr lang="en-US" b="1" dirty="0">
                <a:sym typeface="Helvetica Neue" pitchFamily="84" charset="0"/>
              </a:rPr>
              <a:t>Affords complex view of teaching based on multiple measures</a:t>
            </a:r>
            <a:endParaRPr lang="en-US" b="1" dirty="0"/>
          </a:p>
        </p:txBody>
      </p:sp>
      <p:sp>
        <p:nvSpPr>
          <p:cNvPr id="3" name="Footer Placeholder 2"/>
          <p:cNvSpPr>
            <a:spLocks noGrp="1"/>
          </p:cNvSpPr>
          <p:nvPr>
            <p:ph type="ftr" sz="quarter" idx="11"/>
          </p:nvPr>
        </p:nvSpPr>
        <p:spPr>
          <a:xfrm>
            <a:off x="242046" y="6356350"/>
            <a:ext cx="5037998"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436760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TPA Architecture</a:t>
            </a:r>
            <a:endParaRPr lang="en-US" dirty="0"/>
          </a:p>
        </p:txBody>
      </p:sp>
      <p:sp>
        <p:nvSpPr>
          <p:cNvPr id="3" name="Content Placeholder 2"/>
          <p:cNvSpPr>
            <a:spLocks noGrp="1"/>
          </p:cNvSpPr>
          <p:nvPr>
            <p:ph idx="1"/>
          </p:nvPr>
        </p:nvSpPr>
        <p:spPr/>
        <p:txBody>
          <a:bodyPr/>
          <a:lstStyle/>
          <a:p>
            <a:r>
              <a:rPr lang="en-US" dirty="0" smtClean="0"/>
              <a:t>A summative assessment of teaching practice</a:t>
            </a:r>
          </a:p>
          <a:p>
            <a:r>
              <a:rPr lang="en-US" dirty="0" smtClean="0"/>
              <a:t>Collection of artifacts and commentaries</a:t>
            </a:r>
          </a:p>
          <a:p>
            <a:r>
              <a:rPr lang="en-US" dirty="0" smtClean="0"/>
              <a:t>“Learning Segment” of 3-5 days</a:t>
            </a:r>
          </a:p>
        </p:txBody>
      </p:sp>
      <p:sp>
        <p:nvSpPr>
          <p:cNvPr id="4" name="Footer Placeholder 3"/>
          <p:cNvSpPr>
            <a:spLocks noGrp="1"/>
          </p:cNvSpPr>
          <p:nvPr>
            <p:ph type="ftr" sz="quarter" idx="11"/>
          </p:nvPr>
        </p:nvSpPr>
        <p:spPr>
          <a:xfrm>
            <a:off x="242045" y="6356350"/>
            <a:ext cx="5054707"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163300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xfrm>
            <a:off x="237067" y="274638"/>
            <a:ext cx="8786283" cy="1198562"/>
          </a:xfrm>
        </p:spPr>
        <p:txBody>
          <a:bodyPr wrap="square" numCol="1" anchorCtr="0" compatLnSpc="1">
            <a:prstTxWarp prst="textNoShape">
              <a:avLst/>
            </a:prstTxWarp>
            <a:normAutofit fontScale="90000"/>
          </a:bodyPr>
          <a:lstStyle/>
          <a:p>
            <a:pPr>
              <a:spcBef>
                <a:spcPts val="0"/>
              </a:spcBef>
              <a:defRPr/>
            </a:pPr>
            <a:r>
              <a:rPr lang="en-US" sz="4400" b="1" dirty="0">
                <a:solidFill>
                  <a:srgbClr val="FFFFFF"/>
                </a:solidFill>
              </a:rPr>
              <a:t>TPAC Artifacts of Practice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9118514"/>
              </p:ext>
            </p:extLst>
          </p:nvPr>
        </p:nvGraphicFramePr>
        <p:xfrm>
          <a:off x="237067" y="1574799"/>
          <a:ext cx="8786283" cy="5161576"/>
        </p:xfrm>
        <a:graphic>
          <a:graphicData uri="http://schemas.openxmlformats.org/drawingml/2006/table">
            <a:tbl>
              <a:tblPr firstRow="1" bandRow="1">
                <a:tableStyleId>{5C22544A-7EE6-4342-B048-85BDC9FD1C3A}</a:tableStyleId>
              </a:tblPr>
              <a:tblGrid>
                <a:gridCol w="2928761"/>
                <a:gridCol w="2928761"/>
                <a:gridCol w="2928761"/>
              </a:tblGrid>
              <a:tr h="6829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000" b="1" kern="1200" dirty="0" smtClean="0">
                          <a:solidFill>
                            <a:srgbClr val="FFFFFF"/>
                          </a:solidFill>
                          <a:effectLst>
                            <a:outerShdw blurRad="50800" dist="38100" algn="tr" rotWithShape="0">
                              <a:prstClr val="black">
                                <a:alpha val="40000"/>
                              </a:prstClr>
                            </a:outerShdw>
                          </a:effectLst>
                        </a:rPr>
                        <a:t>Planning</a:t>
                      </a:r>
                      <a:endParaRPr lang="en-US" sz="3000" b="1" dirty="0" smtClean="0">
                        <a:solidFill>
                          <a:srgbClr val="FFFFFF"/>
                        </a:solidFill>
                      </a:endParaRPr>
                    </a:p>
                  </a:txBody>
                  <a:tcPr>
                    <a:solidFill>
                      <a:srgbClr val="8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000" b="1" kern="1200" dirty="0" smtClean="0">
                          <a:solidFill>
                            <a:srgbClr val="FFFFFF"/>
                          </a:solidFill>
                          <a:effectLst>
                            <a:outerShdw blurRad="50800" dist="38100" algn="tr" rotWithShape="0">
                              <a:prstClr val="black">
                                <a:alpha val="40000"/>
                              </a:prstClr>
                            </a:outerShdw>
                          </a:effectLst>
                        </a:rPr>
                        <a:t>Instruction</a:t>
                      </a:r>
                      <a:endParaRPr lang="en-US" sz="3000" b="1" dirty="0" smtClean="0">
                        <a:solidFill>
                          <a:srgbClr val="FFFFFF"/>
                        </a:solidFill>
                      </a:endParaRPr>
                    </a:p>
                  </a:txBody>
                  <a:tcPr>
                    <a:solidFill>
                      <a:srgbClr val="8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000" b="1" kern="1200" dirty="0" smtClean="0">
                          <a:solidFill>
                            <a:srgbClr val="FFFFFF"/>
                          </a:solidFill>
                          <a:effectLst>
                            <a:outerShdw blurRad="50800" dist="38100" algn="tr" rotWithShape="0">
                              <a:prstClr val="black">
                                <a:alpha val="40000"/>
                              </a:prstClr>
                            </a:outerShdw>
                          </a:effectLst>
                        </a:rPr>
                        <a:t>Assessment</a:t>
                      </a:r>
                      <a:endParaRPr lang="en-US" sz="3000" b="1" dirty="0" smtClean="0">
                        <a:solidFill>
                          <a:srgbClr val="FFFFFF"/>
                        </a:solidFill>
                      </a:endParaRPr>
                    </a:p>
                  </a:txBody>
                  <a:tcPr>
                    <a:solidFill>
                      <a:srgbClr val="800000"/>
                    </a:solidFill>
                  </a:tcPr>
                </a:tc>
              </a:tr>
              <a:tr h="2850444">
                <a:tc>
                  <a:txBody>
                    <a:bodyPr/>
                    <a:lstStyle/>
                    <a:p>
                      <a:pPr marL="396875" lvl="0" indent="-225425" fontAlgn="base">
                        <a:lnSpc>
                          <a:spcPts val="2800"/>
                        </a:lnSpc>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Instructional and social context</a:t>
                      </a:r>
                      <a:endParaRPr kumimoji="0" lang="en-US" sz="2000" kern="1200" dirty="0" smtClean="0">
                        <a:solidFill>
                          <a:srgbClr val="333333"/>
                        </a:solidFill>
                      </a:endParaRPr>
                    </a:p>
                    <a:p>
                      <a:pPr marL="396875" lvl="0" indent="-225425" fontAlgn="base">
                        <a:lnSpc>
                          <a:spcPts val="2800"/>
                        </a:lnSpc>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Lesson plans</a:t>
                      </a:r>
                      <a:endParaRPr kumimoji="0" lang="en-US" sz="2000" kern="1200" dirty="0" smtClean="0">
                        <a:solidFill>
                          <a:srgbClr val="333333"/>
                        </a:solidFill>
                      </a:endParaRPr>
                    </a:p>
                    <a:p>
                      <a:pPr marL="396875" lvl="0" indent="-225425" fontAlgn="base">
                        <a:lnSpc>
                          <a:spcPts val="2800"/>
                        </a:lnSpc>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Handouts, overheads, student work</a:t>
                      </a:r>
                      <a:endParaRPr kumimoji="0" lang="en-US" sz="2000" kern="1200" dirty="0" smtClean="0">
                        <a:solidFill>
                          <a:srgbClr val="333333"/>
                        </a:solidFill>
                      </a:endParaRPr>
                    </a:p>
                    <a:p>
                      <a:pPr marL="396875" indent="-225425">
                        <a:lnSpc>
                          <a:spcPts val="2800"/>
                        </a:lnSpc>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Planning Commentary</a:t>
                      </a:r>
                      <a:r>
                        <a:rPr lang="en-US" sz="2000" dirty="0" smtClean="0">
                          <a:solidFill>
                            <a:srgbClr val="333333"/>
                          </a:solidFill>
                        </a:rPr>
                        <a:t> </a:t>
                      </a:r>
                    </a:p>
                    <a:p>
                      <a:endParaRPr lang="en-US" sz="2000" dirty="0"/>
                    </a:p>
                  </a:txBody>
                  <a:tcPr/>
                </a:tc>
                <a:tc>
                  <a:txBody>
                    <a:bodyPr/>
                    <a:lstStyle/>
                    <a:p>
                      <a:pPr marL="396875" lvl="0" indent="-225425" fontAlgn="base">
                        <a:lnSpc>
                          <a:spcPts val="2800"/>
                        </a:lnSpc>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Video Clips</a:t>
                      </a:r>
                    </a:p>
                    <a:p>
                      <a:pPr marL="396875" lvl="0" indent="-225425" fontAlgn="base">
                        <a:lnSpc>
                          <a:spcPts val="2800"/>
                        </a:lnSpc>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Instruction Commentary</a:t>
                      </a:r>
                      <a:endParaRPr lang="en-US" sz="2000" dirty="0">
                        <a:solidFill>
                          <a:srgbClr val="333333"/>
                        </a:solidFill>
                      </a:endParaRPr>
                    </a:p>
                  </a:txBody>
                  <a:tcPr/>
                </a:tc>
                <a:tc>
                  <a:txBody>
                    <a:bodyPr/>
                    <a:lstStyle/>
                    <a:p>
                      <a:pPr marL="463550" lvl="0" indent="-225425" fontAlgn="base">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Analysis</a:t>
                      </a:r>
                      <a:r>
                        <a:rPr kumimoji="0" lang="en-US" sz="2000" kern="1200" baseline="0" dirty="0" smtClean="0">
                          <a:solidFill>
                            <a:srgbClr val="333333"/>
                          </a:solidFill>
                          <a:effectLst>
                            <a:outerShdw blurRad="50800" dist="38100" algn="tr" rotWithShape="0">
                              <a:prstClr val="black">
                                <a:alpha val="40000"/>
                              </a:prstClr>
                            </a:outerShdw>
                          </a:effectLst>
                        </a:rPr>
                        <a:t> of Whole Class Assessment</a:t>
                      </a:r>
                      <a:endParaRPr kumimoji="0" lang="en-US" sz="2000" kern="1200" dirty="0" smtClean="0">
                        <a:solidFill>
                          <a:srgbClr val="333333"/>
                        </a:solidFill>
                        <a:effectLst>
                          <a:outerShdw blurRad="50800" dist="38100" algn="tr" rotWithShape="0">
                            <a:prstClr val="black">
                              <a:alpha val="40000"/>
                            </a:prstClr>
                          </a:outerShdw>
                        </a:effectLst>
                      </a:endParaRPr>
                    </a:p>
                    <a:p>
                      <a:pPr marL="463550" lvl="0" indent="-225425" fontAlgn="base">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Analysis of learning and Feedback</a:t>
                      </a:r>
                      <a:r>
                        <a:rPr kumimoji="0" lang="en-US" sz="2000" kern="1200" baseline="0" dirty="0" smtClean="0">
                          <a:solidFill>
                            <a:srgbClr val="333333"/>
                          </a:solidFill>
                          <a:effectLst>
                            <a:outerShdw blurRad="50800" dist="38100" algn="tr" rotWithShape="0">
                              <a:prstClr val="black">
                                <a:alpha val="40000"/>
                              </a:prstClr>
                            </a:outerShdw>
                          </a:effectLst>
                        </a:rPr>
                        <a:t> to two</a:t>
                      </a:r>
                      <a:r>
                        <a:rPr kumimoji="0" lang="en-US" sz="2000" kern="1200" dirty="0" smtClean="0">
                          <a:solidFill>
                            <a:srgbClr val="333333"/>
                          </a:solidFill>
                          <a:effectLst>
                            <a:outerShdw blurRad="50800" dist="38100" algn="tr" rotWithShape="0">
                              <a:prstClr val="black">
                                <a:alpha val="40000"/>
                              </a:prstClr>
                            </a:outerShdw>
                          </a:effectLst>
                        </a:rPr>
                        <a:t> students</a:t>
                      </a:r>
                    </a:p>
                    <a:p>
                      <a:pPr marL="463550" lvl="0" indent="-225425" fontAlgn="base">
                        <a:buFont typeface="Arial"/>
                        <a:buChar char="•"/>
                      </a:pPr>
                      <a:r>
                        <a:rPr kumimoji="0" lang="en-US" sz="2000" kern="1200" dirty="0" smtClean="0">
                          <a:solidFill>
                            <a:srgbClr val="333333"/>
                          </a:solidFill>
                          <a:effectLst>
                            <a:outerShdw blurRad="50800" dist="38100" algn="tr" rotWithShape="0">
                              <a:prstClr val="black">
                                <a:alpha val="40000"/>
                              </a:prstClr>
                            </a:outerShdw>
                          </a:effectLst>
                        </a:rPr>
                        <a:t>Instructional next steps</a:t>
                      </a:r>
                      <a:r>
                        <a:rPr kumimoji="0" lang="en-US" sz="2000" kern="1200" baseline="0" dirty="0" smtClean="0">
                          <a:solidFill>
                            <a:srgbClr val="333333"/>
                          </a:solidFill>
                          <a:effectLst>
                            <a:outerShdw blurRad="50800" dist="38100" algn="tr" rotWithShape="0">
                              <a:prstClr val="black">
                                <a:alpha val="40000"/>
                              </a:prstClr>
                            </a:outerShdw>
                          </a:effectLst>
                        </a:rPr>
                        <a:t> </a:t>
                      </a:r>
                    </a:p>
                    <a:p>
                      <a:pPr marL="463550" lvl="0" indent="-225425" fontAlgn="base">
                        <a:buFont typeface="Arial"/>
                        <a:buChar char="•"/>
                      </a:pPr>
                      <a:r>
                        <a:rPr kumimoji="0" lang="en-US" sz="2000" kern="1200" baseline="0" dirty="0" smtClean="0">
                          <a:solidFill>
                            <a:srgbClr val="333333"/>
                          </a:solidFill>
                          <a:effectLst>
                            <a:outerShdw blurRad="50800" dist="38100" algn="tr" rotWithShape="0">
                              <a:prstClr val="black">
                                <a:alpha val="40000"/>
                              </a:prstClr>
                            </a:outerShdw>
                          </a:effectLst>
                        </a:rPr>
                        <a:t>Assessment </a:t>
                      </a:r>
                      <a:r>
                        <a:rPr kumimoji="0" lang="en-US" sz="2000" kern="1200" dirty="0" smtClean="0">
                          <a:solidFill>
                            <a:srgbClr val="333333"/>
                          </a:solidFill>
                          <a:effectLst>
                            <a:outerShdw blurRad="50800" dist="38100" algn="tr" rotWithShape="0">
                              <a:prstClr val="black">
                                <a:alpha val="40000"/>
                              </a:prstClr>
                            </a:outerShdw>
                          </a:effectLst>
                        </a:rPr>
                        <a:t>Commentary</a:t>
                      </a:r>
                      <a:endParaRPr lang="en-US" sz="2000" dirty="0" smtClean="0">
                        <a:solidFill>
                          <a:srgbClr val="333333"/>
                        </a:solidFill>
                      </a:endParaRPr>
                    </a:p>
                  </a:txBody>
                  <a:tcPr/>
                </a:tc>
              </a:tr>
              <a:tr h="1593157">
                <a:tc gridSpan="3">
                  <a:txBody>
                    <a:bodyPr/>
                    <a:lstStyle/>
                    <a:p>
                      <a:pPr algn="ctr" fontAlgn="base">
                        <a:lnSpc>
                          <a:spcPts val="3000"/>
                        </a:lnSpc>
                      </a:pPr>
                      <a:r>
                        <a:rPr kumimoji="0" lang="en-US" sz="2200" kern="1200" dirty="0" smtClean="0">
                          <a:solidFill>
                            <a:srgbClr val="333333"/>
                          </a:solidFill>
                          <a:effectLst>
                            <a:outerShdw blurRad="50800" dist="38100" algn="tr" rotWithShape="0">
                              <a:prstClr val="black">
                                <a:alpha val="40000"/>
                              </a:prstClr>
                            </a:outerShdw>
                          </a:effectLst>
                        </a:rPr>
                        <a:t>Daily Reflection</a:t>
                      </a:r>
                      <a:r>
                        <a:rPr kumimoji="0" lang="en-US" sz="2200" kern="1200" baseline="0" dirty="0" smtClean="0">
                          <a:solidFill>
                            <a:srgbClr val="333333"/>
                          </a:solidFill>
                          <a:effectLst>
                            <a:outerShdw blurRad="50800" dist="38100" algn="tr" rotWithShape="0">
                              <a:prstClr val="black">
                                <a:alpha val="40000"/>
                              </a:prstClr>
                            </a:outerShdw>
                          </a:effectLst>
                        </a:rPr>
                        <a:t> Notes</a:t>
                      </a:r>
                      <a:endParaRPr lang="en-US" sz="2200" dirty="0" smtClean="0">
                        <a:solidFill>
                          <a:srgbClr val="333333"/>
                        </a:solidFill>
                      </a:endParaRPr>
                    </a:p>
                    <a:p>
                      <a:pPr algn="ctr" fontAlgn="base">
                        <a:lnSpc>
                          <a:spcPts val="3000"/>
                        </a:lnSpc>
                      </a:pPr>
                      <a:r>
                        <a:rPr kumimoji="0" lang="en-US" sz="2200" kern="1200" dirty="0" smtClean="0">
                          <a:solidFill>
                            <a:srgbClr val="333333"/>
                          </a:solidFill>
                          <a:effectLst>
                            <a:outerShdw blurRad="50800" dist="38100" algn="tr" rotWithShape="0">
                              <a:prstClr val="black">
                                <a:alpha val="40000"/>
                              </a:prstClr>
                            </a:outerShdw>
                          </a:effectLst>
                        </a:rPr>
                        <a:t>Analysis</a:t>
                      </a:r>
                      <a:r>
                        <a:rPr kumimoji="0" lang="en-US" sz="2200" kern="1200" baseline="0" dirty="0" smtClean="0">
                          <a:solidFill>
                            <a:srgbClr val="333333"/>
                          </a:solidFill>
                          <a:effectLst>
                            <a:outerShdw blurRad="50800" dist="38100" algn="tr" rotWithShape="0">
                              <a:prstClr val="black">
                                <a:alpha val="40000"/>
                              </a:prstClr>
                            </a:outerShdw>
                          </a:effectLst>
                        </a:rPr>
                        <a:t> of Teaching Effectiveness </a:t>
                      </a:r>
                      <a:r>
                        <a:rPr kumimoji="0" lang="en-US" sz="2200" kern="1200" dirty="0" smtClean="0">
                          <a:solidFill>
                            <a:srgbClr val="333333"/>
                          </a:solidFill>
                          <a:effectLst>
                            <a:outerShdw blurRad="50800" dist="38100" algn="tr" rotWithShape="0">
                              <a:prstClr val="black">
                                <a:alpha val="40000"/>
                              </a:prstClr>
                            </a:outerShdw>
                          </a:effectLst>
                        </a:rPr>
                        <a:t>Commentary</a:t>
                      </a:r>
                      <a:endParaRPr lang="en-US" sz="2200" dirty="0" smtClean="0">
                        <a:solidFill>
                          <a:srgbClr val="333333"/>
                        </a:solidFill>
                      </a:endParaRPr>
                    </a:p>
                    <a:p>
                      <a:pPr algn="ctr" fontAlgn="base">
                        <a:lnSpc>
                          <a:spcPts val="3000"/>
                        </a:lnSpc>
                      </a:pPr>
                      <a:r>
                        <a:rPr kumimoji="0" lang="en-US" sz="2200" kern="1200" dirty="0" smtClean="0">
                          <a:solidFill>
                            <a:srgbClr val="333333"/>
                          </a:solidFill>
                          <a:effectLst>
                            <a:outerShdw blurRad="50800" dist="38100" algn="tr" rotWithShape="0">
                              <a:prstClr val="black">
                                <a:alpha val="40000"/>
                              </a:prstClr>
                            </a:outerShdw>
                          </a:effectLst>
                        </a:rPr>
                        <a:t>Evidence of Academic Language Development</a:t>
                      </a:r>
                      <a:endParaRPr lang="en-US" sz="2200" dirty="0" smtClean="0">
                        <a:solidFill>
                          <a:srgbClr val="333333"/>
                        </a:solidFill>
                      </a:endParaRPr>
                    </a:p>
                    <a:p>
                      <a:endParaRPr lang="en-US" sz="2200"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Footer Placeholder 4"/>
          <p:cNvSpPr>
            <a:spLocks noGrp="1"/>
          </p:cNvSpPr>
          <p:nvPr>
            <p:ph type="ftr" sz="quarter" idx="11"/>
          </p:nvPr>
        </p:nvSpPr>
        <p:spPr>
          <a:xfrm>
            <a:off x="242045" y="6356350"/>
            <a:ext cx="5088125"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367431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09600" y="1599122"/>
            <a:ext cx="8382000" cy="5049328"/>
          </a:xfrm>
        </p:spPr>
        <p:txBody>
          <a:bodyPr>
            <a:normAutofit/>
          </a:bodyPr>
          <a:lstStyle/>
          <a:p>
            <a:pPr eaLnBrk="1" hangingPunct="1">
              <a:lnSpc>
                <a:spcPct val="90000"/>
              </a:lnSpc>
            </a:pPr>
            <a:r>
              <a:rPr lang="en-US" b="1" dirty="0">
                <a:solidFill>
                  <a:srgbClr val="333333"/>
                </a:solidFill>
                <a:ea typeface="ＭＳ Ｐゴシック" pitchFamily="34" charset="-128"/>
              </a:rPr>
              <a:t>What</a:t>
            </a:r>
            <a:r>
              <a:rPr lang="en-US" b="1" dirty="0" smtClean="0">
                <a:solidFill>
                  <a:srgbClr val="333333"/>
                </a:solidFill>
                <a:ea typeface="ＭＳ Ｐゴシック" pitchFamily="34" charset="-128"/>
              </a:rPr>
              <a:t>? </a:t>
            </a:r>
            <a:r>
              <a:rPr lang="en-US" dirty="0" smtClean="0">
                <a:ea typeface="ＭＳ Ｐゴシック" pitchFamily="34" charset="-128"/>
              </a:rPr>
              <a:t>– candidate describes plans or provides descriptions or evidence of what candidate or students did</a:t>
            </a:r>
          </a:p>
          <a:p>
            <a:pPr eaLnBrk="1" hangingPunct="1">
              <a:lnSpc>
                <a:spcPct val="90000"/>
              </a:lnSpc>
            </a:pPr>
            <a:r>
              <a:rPr lang="en-US" b="1" dirty="0">
                <a:solidFill>
                  <a:srgbClr val="333333"/>
                </a:solidFill>
                <a:ea typeface="ＭＳ Ｐゴシック" pitchFamily="34" charset="-128"/>
              </a:rPr>
              <a:t>So what? </a:t>
            </a:r>
            <a:r>
              <a:rPr lang="en-US" dirty="0" smtClean="0">
                <a:ea typeface="ＭＳ Ｐゴシック" pitchFamily="34" charset="-128"/>
              </a:rPr>
              <a:t>– rationale for plans in terms of knowledge of students &amp; research/theory, explanation of what happened in terms of student learning or how teaching affected student learning</a:t>
            </a:r>
          </a:p>
          <a:p>
            <a:pPr eaLnBrk="1" hangingPunct="1">
              <a:lnSpc>
                <a:spcPct val="90000"/>
              </a:lnSpc>
            </a:pPr>
            <a:r>
              <a:rPr lang="en-US" b="1" dirty="0" smtClean="0">
                <a:solidFill>
                  <a:srgbClr val="333333"/>
                </a:solidFill>
                <a:ea typeface="ＭＳ Ｐゴシック" pitchFamily="34" charset="-128"/>
              </a:rPr>
              <a:t>Now what? </a:t>
            </a:r>
            <a:r>
              <a:rPr lang="en-US" dirty="0" smtClean="0">
                <a:ea typeface="ＭＳ Ｐゴシック" pitchFamily="34" charset="-128"/>
              </a:rPr>
              <a:t>– what candidate would do differently if could do over, next instructional steps based on assessment, feedback to students</a:t>
            </a:r>
          </a:p>
        </p:txBody>
      </p:sp>
      <p:sp>
        <p:nvSpPr>
          <p:cNvPr id="23554" name="Rectangle 2"/>
          <p:cNvSpPr>
            <a:spLocks noGrp="1" noChangeArrowheads="1"/>
          </p:cNvSpPr>
          <p:nvPr>
            <p:ph type="title"/>
          </p:nvPr>
        </p:nvSpPr>
        <p:spPr>
          <a:xfrm>
            <a:off x="76200" y="0"/>
            <a:ext cx="9067800" cy="1173163"/>
          </a:xfrm>
        </p:spPr>
        <p:txBody>
          <a:bodyPr>
            <a:noAutofit/>
          </a:bodyPr>
          <a:lstStyle/>
          <a:p>
            <a:pPr eaLnBrk="1" hangingPunct="1"/>
            <a:r>
              <a:rPr lang="en-US" sz="3800" dirty="0" smtClean="0">
                <a:ea typeface="ＭＳ Ｐゴシック" pitchFamily="34" charset="-128"/>
              </a:rPr>
              <a:t>Conceptual Framework of Assessment</a:t>
            </a:r>
          </a:p>
        </p:txBody>
      </p:sp>
      <p:sp>
        <p:nvSpPr>
          <p:cNvPr id="4" name="Footer Placeholder 4"/>
          <p:cNvSpPr>
            <a:spLocks noGrp="1"/>
          </p:cNvSpPr>
          <p:nvPr>
            <p:ph type="ftr" sz="quarter" idx="11"/>
          </p:nvPr>
        </p:nvSpPr>
        <p:spPr bwMode="auto">
          <a:xfrm>
            <a:off x="4310923" y="6400520"/>
            <a:ext cx="4680678" cy="457480"/>
          </a:xfrm>
          <a:noFill/>
          <a:ln>
            <a:miter lim="800000"/>
            <a:headEnd/>
            <a:tailEnd/>
          </a:ln>
        </p:spPr>
        <p:txBody>
          <a:bodyPr wrap="square" lIns="91440" tIns="45720" rIns="91440" bIns="45720" numCol="1" anchor="t" compatLnSpc="1">
            <a:prstTxWarp prst="textNoShape">
              <a:avLst/>
            </a:prstTxWarp>
          </a:bodyPr>
          <a:lstStyle/>
          <a:p>
            <a:r>
              <a:rPr lang="en-US" dirty="0" smtClean="0">
                <a:ea typeface="ＭＳ Ｐゴシック" pitchFamily="34" charset="-128"/>
              </a:rPr>
              <a:t>Stanford Center for Assessment, Learning and Equity  2011</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08" name="AutoShape 44"/>
          <p:cNvSpPr>
            <a:spLocks/>
          </p:cNvSpPr>
          <p:nvPr/>
        </p:nvSpPr>
        <p:spPr bwMode="auto">
          <a:xfrm>
            <a:off x="1282700" y="3543300"/>
            <a:ext cx="4779433" cy="1524000"/>
          </a:xfrm>
          <a:prstGeom prst="rightArrow">
            <a:avLst>
              <a:gd name="adj1" fmla="val 48333"/>
              <a:gd name="adj2" fmla="val 35848"/>
            </a:avLst>
          </a:prstGeom>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gradFill>
          <a:ln w="12700">
            <a:noFill/>
            <a:miter lim="800000"/>
            <a:headEnd/>
            <a:tailEnd/>
          </a:ln>
        </p:spPr>
        <p:txBody>
          <a:bodyPr lIns="0" tIns="0" rIns="0" bIns="0"/>
          <a:lstStyle/>
          <a:p>
            <a:endParaRPr lang="en-US" sz="2400">
              <a:solidFill>
                <a:srgbClr val="FFFFFF"/>
              </a:solidFill>
              <a:latin typeface="Times New Roman" pitchFamily="18" charset="0"/>
              <a:sym typeface="Times New Roman" pitchFamily="18" charset="0"/>
            </a:endParaRPr>
          </a:p>
        </p:txBody>
      </p:sp>
      <p:sp>
        <p:nvSpPr>
          <p:cNvPr id="11310" name="Rectangle 46"/>
          <p:cNvSpPr>
            <a:spLocks noGrp="1" noChangeArrowheads="1"/>
          </p:cNvSpPr>
          <p:nvPr>
            <p:ph type="title" idx="4294967295"/>
          </p:nvPr>
        </p:nvSpPr>
        <p:spPr>
          <a:xfrm>
            <a:off x="0" y="508000"/>
            <a:ext cx="8902700" cy="1033463"/>
          </a:xfrm>
        </p:spPr>
        <p:txBody>
          <a:bodyPr lIns="50800" tIns="50800" rIns="132080" bIns="50800">
            <a:normAutofit fontScale="90000"/>
          </a:bodyPr>
          <a:lstStyle/>
          <a:p>
            <a:pPr marL="39688">
              <a:defRPr/>
            </a:pPr>
            <a:r>
              <a:rPr lang="en-US" b="1" dirty="0" smtClean="0">
                <a:solidFill>
                  <a:srgbClr val="333333"/>
                </a:solidFill>
                <a:effectLst>
                  <a:outerShdw blurRad="38100" dist="38100" dir="2700000" algn="tl">
                    <a:srgbClr val="C0C0C0"/>
                  </a:outerShdw>
                </a:effectLst>
              </a:rPr>
              <a:t>Multiple </a:t>
            </a:r>
            <a:r>
              <a:rPr lang="en-US" b="1" dirty="0">
                <a:solidFill>
                  <a:srgbClr val="333333"/>
                </a:solidFill>
                <a:effectLst>
                  <a:outerShdw blurRad="38100" dist="38100" dir="2700000" algn="tl">
                    <a:srgbClr val="C0C0C0"/>
                  </a:outerShdw>
                </a:effectLst>
              </a:rPr>
              <a:t>Measures</a:t>
            </a:r>
            <a:r>
              <a:rPr lang="en-US" b="1" dirty="0" smtClean="0">
                <a:solidFill>
                  <a:srgbClr val="333333"/>
                </a:solidFill>
                <a:effectLst>
                  <a:outerShdw blurRad="38100" dist="38100" dir="2700000" algn="tl">
                    <a:srgbClr val="C0C0C0"/>
                  </a:outerShdw>
                </a:effectLst>
              </a:rPr>
              <a:t> Assessment </a:t>
            </a:r>
            <a:r>
              <a:rPr lang="en-US" b="1" dirty="0">
                <a:solidFill>
                  <a:srgbClr val="333333"/>
                </a:solidFill>
                <a:effectLst>
                  <a:outerShdw blurRad="38100" dist="38100" dir="2700000" algn="tl">
                    <a:srgbClr val="C0C0C0"/>
                  </a:outerShdw>
                </a:effectLst>
              </a:rPr>
              <a:t>System</a:t>
            </a:r>
          </a:p>
        </p:txBody>
      </p:sp>
      <p:sp>
        <p:nvSpPr>
          <p:cNvPr id="11311" name="Rectangle 47"/>
          <p:cNvSpPr>
            <a:spLocks/>
          </p:cNvSpPr>
          <p:nvPr/>
        </p:nvSpPr>
        <p:spPr bwMode="auto">
          <a:xfrm>
            <a:off x="371475" y="2051050"/>
            <a:ext cx="5524500" cy="9588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40639" bIns="0" anchor="ctr"/>
          <a:lstStyle/>
          <a:p>
            <a:pPr marL="39688" algn="ctr" fontAlgn="auto">
              <a:spcBef>
                <a:spcPts val="0"/>
              </a:spcBef>
              <a:spcAft>
                <a:spcPts val="0"/>
              </a:spcAft>
              <a:defRPr/>
            </a:pPr>
            <a:r>
              <a:rPr lang="en-US" sz="2000" b="1" dirty="0">
                <a:effectLst>
                  <a:outerShdw blurRad="38100" dist="38100" dir="2700000" algn="tl">
                    <a:srgbClr val="000000">
                      <a:alpha val="43137"/>
                    </a:srgbClr>
                  </a:outerShdw>
                </a:effectLst>
                <a:latin typeface="+mj-lt"/>
                <a:sym typeface="Helvetica Neue"/>
              </a:rPr>
              <a:t>Embedded Signature Assessments</a:t>
            </a:r>
            <a:r>
              <a:rPr lang="en-US" sz="2000" b="1" dirty="0" smtClean="0">
                <a:effectLst>
                  <a:outerShdw blurRad="38100" dist="38100" dir="2700000" algn="tl">
                    <a:srgbClr val="000000">
                      <a:alpha val="43137"/>
                    </a:srgbClr>
                  </a:outerShdw>
                </a:effectLst>
                <a:latin typeface="+mj-lt"/>
                <a:sym typeface="Helvetica Neue"/>
              </a:rPr>
              <a:t> </a:t>
            </a:r>
            <a:endParaRPr lang="en-US" sz="2000" b="1" dirty="0">
              <a:effectLst>
                <a:outerShdw blurRad="38100" dist="38100" dir="2700000" algn="tl">
                  <a:srgbClr val="000000">
                    <a:alpha val="43137"/>
                  </a:srgbClr>
                </a:outerShdw>
              </a:effectLst>
              <a:latin typeface="+mj-lt"/>
              <a:sym typeface="Helvetica Neue"/>
            </a:endParaRPr>
          </a:p>
        </p:txBody>
      </p:sp>
      <p:sp>
        <p:nvSpPr>
          <p:cNvPr id="11312" name="Rectangle 48"/>
          <p:cNvSpPr>
            <a:spLocks/>
          </p:cNvSpPr>
          <p:nvPr/>
        </p:nvSpPr>
        <p:spPr bwMode="auto">
          <a:xfrm>
            <a:off x="368300" y="5198533"/>
            <a:ext cx="5527675" cy="115781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40639" bIns="0" anchor="ctr"/>
          <a:lstStyle/>
          <a:p>
            <a:pPr marL="39688" algn="ctr" fontAlgn="auto">
              <a:spcBef>
                <a:spcPts val="0"/>
              </a:spcBef>
              <a:spcAft>
                <a:spcPts val="0"/>
              </a:spcAft>
              <a:defRPr/>
            </a:pPr>
            <a:r>
              <a:rPr lang="en-US" b="1" dirty="0">
                <a:solidFill>
                  <a:srgbClr val="FFFFFF"/>
                </a:solidFill>
                <a:effectLst>
                  <a:outerShdw blurRad="38100" dist="38100" dir="2700000" algn="tl">
                    <a:srgbClr val="000000"/>
                  </a:outerShdw>
                </a:effectLst>
                <a:latin typeface="+mj-lt"/>
                <a:sym typeface="Helvetica Neue" pitchFamily="-128" charset="0"/>
              </a:rPr>
              <a:t>Observation/Supervisory Evaluation &amp; Feedback</a:t>
            </a:r>
          </a:p>
        </p:txBody>
      </p:sp>
      <p:sp>
        <p:nvSpPr>
          <p:cNvPr id="11313" name="Rectangle 49"/>
          <p:cNvSpPr>
            <a:spLocks/>
          </p:cNvSpPr>
          <p:nvPr/>
        </p:nvSpPr>
        <p:spPr bwMode="auto">
          <a:xfrm>
            <a:off x="381000" y="3416300"/>
            <a:ext cx="1079500" cy="1574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nchor="ctr"/>
          <a:lstStyle/>
          <a:p>
            <a:pPr marL="39688" fontAlgn="auto">
              <a:spcBef>
                <a:spcPts val="0"/>
              </a:spcBef>
              <a:spcAft>
                <a:spcPts val="0"/>
              </a:spcAft>
              <a:defRPr/>
            </a:pPr>
            <a:endParaRPr lang="en-US" b="1" dirty="0">
              <a:solidFill>
                <a:srgbClr val="7BCAFF"/>
              </a:solidFill>
              <a:effectLst>
                <a:outerShdw blurRad="38100" dist="38100" dir="2700000" algn="tl">
                  <a:srgbClr val="000000"/>
                </a:outerShdw>
              </a:effectLst>
              <a:latin typeface="Helvetica Neue" pitchFamily="-128" charset="0"/>
              <a:sym typeface="Helvetica Neue" pitchFamily="-128" charset="0"/>
            </a:endParaRPr>
          </a:p>
          <a:p>
            <a:pPr marL="39688" fontAlgn="auto">
              <a:spcBef>
                <a:spcPts val="0"/>
              </a:spcBef>
              <a:spcAft>
                <a:spcPts val="0"/>
              </a:spcAft>
              <a:defRPr/>
            </a:pPr>
            <a:r>
              <a:rPr lang="en-US" b="1" dirty="0">
                <a:solidFill>
                  <a:schemeClr val="tx2">
                    <a:lumMod val="75000"/>
                  </a:schemeClr>
                </a:solidFill>
                <a:effectLst>
                  <a:outerShdw blurRad="38100" dist="38100" dir="2700000" algn="tl">
                    <a:srgbClr val="000000"/>
                  </a:outerShdw>
                </a:effectLst>
                <a:latin typeface="+mj-lt"/>
                <a:sym typeface="Helvetica Neue" pitchFamily="-128" charset="0"/>
              </a:rPr>
              <a:t>Child Case Studies</a:t>
            </a:r>
          </a:p>
          <a:p>
            <a:pPr marL="39688" fontAlgn="auto">
              <a:spcBef>
                <a:spcPts val="0"/>
              </a:spcBef>
              <a:spcAft>
                <a:spcPts val="0"/>
              </a:spcAft>
              <a:defRPr/>
            </a:pPr>
            <a:endParaRPr lang="en-US" b="1" dirty="0">
              <a:solidFill>
                <a:schemeClr val="tx2">
                  <a:lumMod val="75000"/>
                </a:schemeClr>
              </a:solidFill>
              <a:effectLst>
                <a:outerShdw blurRad="38100" dist="38100" dir="2700000" algn="tl">
                  <a:srgbClr val="000000"/>
                </a:outerShdw>
              </a:effectLst>
              <a:latin typeface="+mj-lt"/>
              <a:sym typeface="Helvetica Neue" pitchFamily="-128" charset="0"/>
            </a:endParaRPr>
          </a:p>
        </p:txBody>
      </p:sp>
      <p:sp>
        <p:nvSpPr>
          <p:cNvPr id="11314" name="Rectangle 50"/>
          <p:cNvSpPr>
            <a:spLocks/>
          </p:cNvSpPr>
          <p:nvPr/>
        </p:nvSpPr>
        <p:spPr bwMode="auto">
          <a:xfrm>
            <a:off x="1667933" y="3416300"/>
            <a:ext cx="1524000" cy="1574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nchor="ctr"/>
          <a:lstStyle/>
          <a:p>
            <a:pPr marL="39688" fontAlgn="auto">
              <a:spcBef>
                <a:spcPts val="0"/>
              </a:spcBef>
              <a:spcAft>
                <a:spcPts val="0"/>
              </a:spcAft>
              <a:defRPr/>
            </a:pPr>
            <a:endParaRPr lang="en-US" b="1" dirty="0">
              <a:solidFill>
                <a:srgbClr val="7BCAFF"/>
              </a:solidFill>
              <a:effectLst>
                <a:outerShdw blurRad="38100" dist="38100" dir="2700000" algn="tl">
                  <a:srgbClr val="000000"/>
                </a:outerShdw>
              </a:effectLst>
              <a:latin typeface="Helvetica Neue" pitchFamily="-128" charset="0"/>
              <a:sym typeface="Helvetica Neue" pitchFamily="-128" charset="0"/>
            </a:endParaRPr>
          </a:p>
          <a:p>
            <a:pPr marL="39688" fontAlgn="auto">
              <a:spcBef>
                <a:spcPts val="0"/>
              </a:spcBef>
              <a:spcAft>
                <a:spcPts val="0"/>
              </a:spcAft>
              <a:defRPr/>
            </a:pPr>
            <a:r>
              <a:rPr lang="en-US" b="1" dirty="0">
                <a:solidFill>
                  <a:schemeClr val="tx2">
                    <a:lumMod val="75000"/>
                  </a:schemeClr>
                </a:solidFill>
                <a:effectLst>
                  <a:outerShdw blurRad="38100" dist="38100" dir="2700000" algn="tl">
                    <a:srgbClr val="000000"/>
                  </a:outerShdw>
                </a:effectLst>
                <a:latin typeface="+mj-lt"/>
                <a:sym typeface="Helvetica Neue" pitchFamily="-128" charset="0"/>
              </a:rPr>
              <a:t>Analyses of Student Learning</a:t>
            </a:r>
          </a:p>
          <a:p>
            <a:pPr marL="39688" fontAlgn="auto">
              <a:spcBef>
                <a:spcPts val="0"/>
              </a:spcBef>
              <a:spcAft>
                <a:spcPts val="0"/>
              </a:spcAft>
              <a:defRPr/>
            </a:pPr>
            <a:endParaRPr lang="en-US" b="1" dirty="0">
              <a:solidFill>
                <a:schemeClr val="tx2">
                  <a:lumMod val="75000"/>
                </a:schemeClr>
              </a:solidFill>
              <a:effectLst>
                <a:outerShdw blurRad="38100" dist="38100" dir="2700000" algn="tl">
                  <a:srgbClr val="000000"/>
                </a:outerShdw>
              </a:effectLst>
              <a:latin typeface="Helvetica Neue" pitchFamily="-128" charset="0"/>
              <a:sym typeface="Helvetica Neue" pitchFamily="-128" charset="0"/>
            </a:endParaRPr>
          </a:p>
        </p:txBody>
      </p:sp>
      <p:sp>
        <p:nvSpPr>
          <p:cNvPr id="11315" name="Rectangle 51"/>
          <p:cNvSpPr>
            <a:spLocks/>
          </p:cNvSpPr>
          <p:nvPr/>
        </p:nvSpPr>
        <p:spPr bwMode="auto">
          <a:xfrm>
            <a:off x="3348566" y="3416300"/>
            <a:ext cx="2022475" cy="1574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nchor="ctr"/>
          <a:lstStyle/>
          <a:p>
            <a:pPr marL="39688" fontAlgn="auto">
              <a:spcBef>
                <a:spcPts val="0"/>
              </a:spcBef>
              <a:spcAft>
                <a:spcPts val="0"/>
              </a:spcAft>
              <a:defRPr/>
            </a:pPr>
            <a:endParaRPr lang="en-US" b="1" dirty="0">
              <a:solidFill>
                <a:srgbClr val="7BCAFF"/>
              </a:solidFill>
              <a:effectLst>
                <a:outerShdw blurRad="38100" dist="38100" dir="2700000" algn="tl">
                  <a:srgbClr val="000000"/>
                </a:outerShdw>
              </a:effectLst>
              <a:latin typeface="Helvetica Neue"/>
              <a:sym typeface="Helvetica Neue"/>
            </a:endParaRPr>
          </a:p>
          <a:p>
            <a:pPr marL="39688" fontAlgn="auto">
              <a:spcBef>
                <a:spcPts val="0"/>
              </a:spcBef>
              <a:spcAft>
                <a:spcPts val="0"/>
              </a:spcAft>
              <a:defRPr/>
            </a:pPr>
            <a:r>
              <a:rPr lang="en-US" b="1" dirty="0" smtClean="0">
                <a:solidFill>
                  <a:schemeClr val="tx2">
                    <a:lumMod val="75000"/>
                  </a:schemeClr>
                </a:solidFill>
                <a:effectLst>
                  <a:outerShdw blurRad="38100" dist="38100" dir="2700000" algn="tl">
                    <a:srgbClr val="000000"/>
                  </a:outerShdw>
                </a:effectLst>
                <a:latin typeface="+mj-lt"/>
                <a:sym typeface="Helvetica Neue"/>
              </a:rPr>
              <a:t>Curriculum/</a:t>
            </a:r>
            <a:r>
              <a:rPr lang="en-US" b="1" dirty="0">
                <a:solidFill>
                  <a:schemeClr val="tx2">
                    <a:lumMod val="75000"/>
                  </a:schemeClr>
                </a:solidFill>
                <a:effectLst>
                  <a:outerShdw blurRad="38100" dist="38100" dir="2700000" algn="tl">
                    <a:srgbClr val="000000"/>
                  </a:outerShdw>
                </a:effectLst>
                <a:latin typeface="+mj-lt"/>
                <a:sym typeface="Helvetica Neue"/>
              </a:rPr>
              <a:t>Teaching Analyses</a:t>
            </a:r>
          </a:p>
          <a:p>
            <a:pPr marL="39688" fontAlgn="auto">
              <a:spcBef>
                <a:spcPts val="0"/>
              </a:spcBef>
              <a:spcAft>
                <a:spcPts val="0"/>
              </a:spcAft>
              <a:defRPr/>
            </a:pPr>
            <a:endParaRPr lang="en-US" b="1" dirty="0">
              <a:solidFill>
                <a:schemeClr val="tx2">
                  <a:lumMod val="75000"/>
                </a:schemeClr>
              </a:solidFill>
              <a:effectLst>
                <a:outerShdw blurRad="38100" dist="38100" dir="2700000" algn="tl">
                  <a:srgbClr val="000000"/>
                </a:outerShdw>
              </a:effectLst>
              <a:latin typeface="Helvetica Neue"/>
              <a:sym typeface="Helvetica Neue"/>
            </a:endParaRPr>
          </a:p>
        </p:txBody>
      </p:sp>
      <p:sp>
        <p:nvSpPr>
          <p:cNvPr id="11316" name="Rectangle 52"/>
          <p:cNvSpPr>
            <a:spLocks/>
          </p:cNvSpPr>
          <p:nvPr/>
        </p:nvSpPr>
        <p:spPr bwMode="auto">
          <a:xfrm>
            <a:off x="6451600" y="2038350"/>
            <a:ext cx="2463800" cy="6985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40639" bIns="0" anchor="ctr"/>
          <a:lstStyle/>
          <a:p>
            <a:pPr marL="39688" algn="ctr" fontAlgn="auto">
              <a:spcBef>
                <a:spcPts val="0"/>
              </a:spcBef>
              <a:spcAft>
                <a:spcPts val="0"/>
              </a:spcAft>
              <a:defRPr/>
            </a:pPr>
            <a:r>
              <a:rPr lang="en-US" sz="2000" b="1" dirty="0" smtClean="0">
                <a:solidFill>
                  <a:schemeClr val="tx1"/>
                </a:solidFill>
                <a:effectLst>
                  <a:outerShdw blurRad="38100" dist="38100" dir="2700000" algn="tl">
                    <a:srgbClr val="000000"/>
                  </a:outerShdw>
                </a:effectLst>
                <a:latin typeface="+mj-lt"/>
                <a:sym typeface="Helvetica Neue" pitchFamily="-128" charset="0"/>
              </a:rPr>
              <a:t>TPAC Capstone </a:t>
            </a:r>
          </a:p>
          <a:p>
            <a:pPr marL="39688" algn="ctr" fontAlgn="auto">
              <a:spcBef>
                <a:spcPts val="0"/>
              </a:spcBef>
              <a:spcAft>
                <a:spcPts val="0"/>
              </a:spcAft>
              <a:defRPr/>
            </a:pPr>
            <a:r>
              <a:rPr lang="en-US" sz="2000" b="1" dirty="0" smtClean="0">
                <a:solidFill>
                  <a:schemeClr val="tx1"/>
                </a:solidFill>
                <a:effectLst>
                  <a:outerShdw blurRad="38100" dist="38100" dir="2700000" algn="tl">
                    <a:srgbClr val="000000"/>
                  </a:outerShdw>
                </a:effectLst>
                <a:latin typeface="+mj-lt"/>
                <a:sym typeface="Helvetica Neue" pitchFamily="-128" charset="0"/>
              </a:rPr>
              <a:t>Assessment</a:t>
            </a:r>
            <a:endParaRPr lang="en-US" sz="2000" b="1" dirty="0">
              <a:solidFill>
                <a:schemeClr val="tx1"/>
              </a:solidFill>
              <a:effectLst>
                <a:outerShdw blurRad="38100" dist="38100" dir="2700000" algn="tl">
                  <a:srgbClr val="000000"/>
                </a:outerShdw>
              </a:effectLst>
              <a:latin typeface="+mj-lt"/>
              <a:sym typeface="Helvetica Neue" pitchFamily="-128" charset="0"/>
            </a:endParaRPr>
          </a:p>
        </p:txBody>
      </p:sp>
      <p:sp>
        <p:nvSpPr>
          <p:cNvPr id="11317" name="Rectangle 53"/>
          <p:cNvSpPr>
            <a:spLocks/>
          </p:cNvSpPr>
          <p:nvPr/>
        </p:nvSpPr>
        <p:spPr bwMode="auto">
          <a:xfrm>
            <a:off x="6197600" y="2861733"/>
            <a:ext cx="2946400" cy="328506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182880" tIns="91440" rIns="40639" bIns="0"/>
          <a:lstStyle/>
          <a:p>
            <a:pPr marL="39688" fontAlgn="auto">
              <a:spcBef>
                <a:spcPts val="0"/>
              </a:spcBef>
              <a:spcAft>
                <a:spcPts val="0"/>
              </a:spcAft>
              <a:buClr>
                <a:schemeClr val="accent3">
                  <a:lumMod val="60000"/>
                  <a:lumOff val="40000"/>
                </a:schemeClr>
              </a:buClr>
              <a:defRPr/>
            </a:pP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Integration of:</a:t>
            </a: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 Planning </a:t>
            </a: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 Instruction</a:t>
            </a:r>
            <a:endParaRPr lang="en-US" sz="2000" b="1" dirty="0">
              <a:solidFill>
                <a:schemeClr val="tx2">
                  <a:lumMod val="75000"/>
                </a:schemeClr>
              </a:solidFill>
              <a:effectLst>
                <a:outerShdw blurRad="38100" dist="38100" dir="2700000" algn="tl">
                  <a:srgbClr val="000000"/>
                </a:outerShdw>
              </a:effectLst>
              <a:latin typeface="+mj-lt"/>
              <a:sym typeface="Helvetica Neue" pitchFamily="-128" charset="0"/>
            </a:endParaRP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a:solidFill>
                  <a:schemeClr val="tx2">
                    <a:lumMod val="75000"/>
                  </a:schemeClr>
                </a:solidFill>
                <a:effectLst>
                  <a:outerShdw blurRad="38100" dist="38100" dir="2700000" algn="tl">
                    <a:srgbClr val="000000"/>
                  </a:outerShdw>
                </a:effectLst>
                <a:latin typeface="+mj-lt"/>
                <a:sym typeface="Helvetica Neue" pitchFamily="-128" charset="0"/>
              </a:rPr>
              <a:t> </a:t>
            </a: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Assessment</a:t>
            </a: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a:solidFill>
                  <a:schemeClr val="tx2">
                    <a:lumMod val="75000"/>
                  </a:schemeClr>
                </a:solidFill>
                <a:effectLst>
                  <a:outerShdw blurRad="38100" dist="38100" dir="2700000" algn="tl">
                    <a:srgbClr val="000000"/>
                  </a:outerShdw>
                </a:effectLst>
                <a:latin typeface="+mj-lt"/>
                <a:sym typeface="Helvetica Neue" pitchFamily="-128" charset="0"/>
              </a:rPr>
              <a:t> </a:t>
            </a: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Analysis of Teaching</a:t>
            </a:r>
          </a:p>
          <a:p>
            <a:pPr marL="39688" fontAlgn="auto">
              <a:spcBef>
                <a:spcPts val="1000"/>
              </a:spcBef>
              <a:spcAft>
                <a:spcPts val="0"/>
              </a:spcAft>
              <a:buClr>
                <a:schemeClr val="accent3">
                  <a:lumMod val="60000"/>
                  <a:lumOff val="40000"/>
                </a:schemeClr>
              </a:buClr>
              <a:buSzPct val="80000"/>
              <a:defRPr/>
            </a:pPr>
            <a:r>
              <a:rPr lang="en-US" sz="1600" b="1" i="1" dirty="0" smtClean="0">
                <a:solidFill>
                  <a:schemeClr val="tx2">
                    <a:lumMod val="75000"/>
                  </a:schemeClr>
                </a:solidFill>
                <a:effectLst>
                  <a:outerShdw blurRad="38100" dist="38100" dir="2700000" algn="tl">
                    <a:srgbClr val="000000"/>
                  </a:outerShdw>
                </a:effectLst>
                <a:latin typeface="+mj-lt"/>
                <a:sym typeface="Helvetica Neue" pitchFamily="-128" charset="0"/>
              </a:rPr>
              <a:t>with attention to Academic </a:t>
            </a:r>
            <a:r>
              <a:rPr lang="en-US" sz="1600" b="1" i="1" dirty="0">
                <a:solidFill>
                  <a:schemeClr val="tx2">
                    <a:lumMod val="75000"/>
                  </a:schemeClr>
                </a:solidFill>
                <a:effectLst>
                  <a:outerShdw blurRad="38100" dist="38100" dir="2700000" algn="tl">
                    <a:srgbClr val="000000"/>
                  </a:outerShdw>
                </a:effectLst>
                <a:latin typeface="+mj-lt"/>
                <a:sym typeface="Helvetica Neue" pitchFamily="-128" charset="0"/>
              </a:rPr>
              <a:t>Language</a:t>
            </a:r>
          </a:p>
          <a:p>
            <a:pPr marL="39688" fontAlgn="auto">
              <a:spcBef>
                <a:spcPts val="2300"/>
              </a:spcBef>
              <a:spcAft>
                <a:spcPts val="0"/>
              </a:spcAft>
              <a:buClr>
                <a:schemeClr val="accent3">
                  <a:lumMod val="60000"/>
                  <a:lumOff val="40000"/>
                </a:schemeClr>
              </a:buClr>
              <a:buSzPct val="80000"/>
              <a:buFont typeface="Wingdings" pitchFamily="2" charset="2"/>
              <a:buChar char="q"/>
              <a:defRPr/>
            </a:pPr>
            <a:endParaRPr lang="en-US" dirty="0">
              <a:solidFill>
                <a:schemeClr val="tx2">
                  <a:lumMod val="75000"/>
                </a:schemeClr>
              </a:solidFill>
              <a:effectLst>
                <a:outerShdw blurRad="38100" dist="38100" dir="2700000" algn="tl">
                  <a:srgbClr val="000000"/>
                </a:outerShdw>
              </a:effectLst>
              <a:latin typeface="+mj-lt"/>
              <a:sym typeface="Helvetica Neue" pitchFamily="-128" charset="0"/>
            </a:endParaRPr>
          </a:p>
        </p:txBody>
      </p:sp>
      <p:sp>
        <p:nvSpPr>
          <p:cNvPr id="11" name="Footer Placeholder 10"/>
          <p:cNvSpPr>
            <a:spLocks noGrp="1"/>
          </p:cNvSpPr>
          <p:nvPr>
            <p:ph type="ftr" sz="quarter" idx="11"/>
          </p:nvPr>
        </p:nvSpPr>
        <p:spPr>
          <a:xfrm>
            <a:off x="242045" y="6356350"/>
            <a:ext cx="5128995"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2594502519"/>
      </p:ext>
    </p:extLst>
  </p:cSld>
  <p:clrMapOvr>
    <a:masterClrMapping/>
  </p:clrMapOvr>
  <p:transition xmlns:p14="http://schemas.microsoft.com/office/powerpoint/2010/main" spd="med" advClick="0">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310"/>
                                        </p:tgtEl>
                                        <p:attrNameLst>
                                          <p:attrName>style.visibility</p:attrName>
                                        </p:attrNameLst>
                                      </p:cBhvr>
                                      <p:to>
                                        <p:strVal val="visible"/>
                                      </p:to>
                                    </p:set>
                                    <p:animEffect transition="in" filter="wipe(left)">
                                      <p:cBhvr>
                                        <p:cTn id="7" dur="500"/>
                                        <p:tgtEl>
                                          <p:spTgt spid="11310"/>
                                        </p:tgtEl>
                                      </p:cBhvr>
                                    </p:animEffect>
                                  </p:childTnLst>
                                </p:cTn>
                              </p:par>
                              <p:par>
                                <p:cTn id="8" presetID="0" presetClass="entr" presetSubtype="101690584" fill="hold" grpId="0" nodeType="withEffect">
                                  <p:stCondLst>
                                    <p:cond delay="0"/>
                                  </p:stCondLst>
                                  <p:childTnLst>
                                    <p:set>
                                      <p:cBhvr>
                                        <p:cTn id="9" dur="1" fill="hold">
                                          <p:stCondLst>
                                            <p:cond delay="499"/>
                                          </p:stCondLst>
                                        </p:cTn>
                                        <p:tgtEl>
                                          <p:spTgt spid="11311"/>
                                        </p:tgtEl>
                                        <p:attrNameLst>
                                          <p:attrName>style.visibility</p:attrName>
                                        </p:attrNameLst>
                                      </p:cBhvr>
                                      <p:to>
                                        <p:strVal val="visible"/>
                                      </p:to>
                                    </p:set>
                                  </p:childTnLst>
                                </p:cTn>
                              </p:par>
                            </p:childTnLst>
                          </p:cTn>
                        </p:par>
                        <p:par>
                          <p:cTn id="10" fill="hold">
                            <p:stCondLst>
                              <p:cond delay="500"/>
                            </p:stCondLst>
                            <p:childTnLst>
                              <p:par>
                                <p:cTn id="11" presetID="7" presetClass="entr" presetSubtype="8" fill="hold" nodeType="afterEffect">
                                  <p:stCondLst>
                                    <p:cond delay="0"/>
                                  </p:stCondLst>
                                  <p:childTnLst>
                                    <p:set>
                                      <p:cBhvr>
                                        <p:cTn id="12" dur="1" fill="hold">
                                          <p:stCondLst>
                                            <p:cond delay="0"/>
                                          </p:stCondLst>
                                        </p:cTn>
                                        <p:tgtEl>
                                          <p:spTgt spid="11308"/>
                                        </p:tgtEl>
                                        <p:attrNameLst>
                                          <p:attrName>style.visibility</p:attrName>
                                        </p:attrNameLst>
                                      </p:cBhvr>
                                      <p:to>
                                        <p:strVal val="visible"/>
                                      </p:to>
                                    </p:set>
                                    <p:anim calcmode="lin" valueType="num">
                                      <p:cBhvr additive="base">
                                        <p:cTn id="13" dur="500" fill="hold"/>
                                        <p:tgtEl>
                                          <p:spTgt spid="11308"/>
                                        </p:tgtEl>
                                        <p:attrNameLst>
                                          <p:attrName>ppt_x</p:attrName>
                                        </p:attrNameLst>
                                      </p:cBhvr>
                                      <p:tavLst>
                                        <p:tav tm="0">
                                          <p:val>
                                            <p:strVal val="0-#ppt_w/2"/>
                                          </p:val>
                                        </p:tav>
                                        <p:tav tm="100000">
                                          <p:val>
                                            <p:strVal val="#ppt_x"/>
                                          </p:val>
                                        </p:tav>
                                      </p:tavLst>
                                    </p:anim>
                                    <p:anim calcmode="lin" valueType="num">
                                      <p:cBhvr additive="base">
                                        <p:cTn id="14" dur="500" fill="hold"/>
                                        <p:tgtEl>
                                          <p:spTgt spid="11308"/>
                                        </p:tgtEl>
                                        <p:attrNameLst>
                                          <p:attrName>ppt_y</p:attrName>
                                        </p:attrNameLst>
                                      </p:cBhvr>
                                      <p:tavLst>
                                        <p:tav tm="0">
                                          <p:val>
                                            <p:strVal val="#ppt_y"/>
                                          </p:val>
                                        </p:tav>
                                        <p:tav tm="100000">
                                          <p:val>
                                            <p:strVal val="#ppt_y"/>
                                          </p:val>
                                        </p:tav>
                                      </p:tavLst>
                                    </p:anim>
                                  </p:childTnLst>
                                </p:cTn>
                              </p:par>
                              <p:par>
                                <p:cTn id="15" presetID="23" presetClass="entr" presetSubtype="16" fill="hold" grpId="0" nodeType="withEffect">
                                  <p:stCondLst>
                                    <p:cond delay="500"/>
                                  </p:stCondLst>
                                  <p:childTnLst>
                                    <p:set>
                                      <p:cBhvr>
                                        <p:cTn id="16" dur="1" fill="hold">
                                          <p:stCondLst>
                                            <p:cond delay="0"/>
                                          </p:stCondLst>
                                        </p:cTn>
                                        <p:tgtEl>
                                          <p:spTgt spid="11313"/>
                                        </p:tgtEl>
                                        <p:attrNameLst>
                                          <p:attrName>style.visibility</p:attrName>
                                        </p:attrNameLst>
                                      </p:cBhvr>
                                      <p:to>
                                        <p:strVal val="visible"/>
                                      </p:to>
                                    </p:set>
                                    <p:anim calcmode="lin" valueType="num">
                                      <p:cBhvr>
                                        <p:cTn id="17" dur="500" fill="hold"/>
                                        <p:tgtEl>
                                          <p:spTgt spid="11313"/>
                                        </p:tgtEl>
                                        <p:attrNameLst>
                                          <p:attrName>ppt_w</p:attrName>
                                        </p:attrNameLst>
                                      </p:cBhvr>
                                      <p:tavLst>
                                        <p:tav tm="0">
                                          <p:val>
                                            <p:fltVal val="0"/>
                                          </p:val>
                                        </p:tav>
                                        <p:tav tm="100000">
                                          <p:val>
                                            <p:strVal val="#ppt_w"/>
                                          </p:val>
                                        </p:tav>
                                      </p:tavLst>
                                    </p:anim>
                                    <p:anim calcmode="lin" valueType="num">
                                      <p:cBhvr>
                                        <p:cTn id="18" dur="500" fill="hold"/>
                                        <p:tgtEl>
                                          <p:spTgt spid="11313"/>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400"/>
                                  </p:stCondLst>
                                  <p:childTnLst>
                                    <p:set>
                                      <p:cBhvr>
                                        <p:cTn id="20" dur="1" fill="hold">
                                          <p:stCondLst>
                                            <p:cond delay="0"/>
                                          </p:stCondLst>
                                        </p:cTn>
                                        <p:tgtEl>
                                          <p:spTgt spid="11314"/>
                                        </p:tgtEl>
                                        <p:attrNameLst>
                                          <p:attrName>style.visibility</p:attrName>
                                        </p:attrNameLst>
                                      </p:cBhvr>
                                      <p:to>
                                        <p:strVal val="visible"/>
                                      </p:to>
                                    </p:set>
                                    <p:anim calcmode="lin" valueType="num">
                                      <p:cBhvr>
                                        <p:cTn id="21" dur="500" fill="hold"/>
                                        <p:tgtEl>
                                          <p:spTgt spid="11314"/>
                                        </p:tgtEl>
                                        <p:attrNameLst>
                                          <p:attrName>ppt_w</p:attrName>
                                        </p:attrNameLst>
                                      </p:cBhvr>
                                      <p:tavLst>
                                        <p:tav tm="0">
                                          <p:val>
                                            <p:fltVal val="0"/>
                                          </p:val>
                                        </p:tav>
                                        <p:tav tm="100000">
                                          <p:val>
                                            <p:strVal val="#ppt_w"/>
                                          </p:val>
                                        </p:tav>
                                      </p:tavLst>
                                    </p:anim>
                                    <p:anim calcmode="lin" valueType="num">
                                      <p:cBhvr>
                                        <p:cTn id="22" dur="500" fill="hold"/>
                                        <p:tgtEl>
                                          <p:spTgt spid="11314"/>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400"/>
                                  </p:stCondLst>
                                  <p:childTnLst>
                                    <p:set>
                                      <p:cBhvr>
                                        <p:cTn id="24" dur="1" fill="hold">
                                          <p:stCondLst>
                                            <p:cond delay="0"/>
                                          </p:stCondLst>
                                        </p:cTn>
                                        <p:tgtEl>
                                          <p:spTgt spid="11315"/>
                                        </p:tgtEl>
                                        <p:attrNameLst>
                                          <p:attrName>style.visibility</p:attrName>
                                        </p:attrNameLst>
                                      </p:cBhvr>
                                      <p:to>
                                        <p:strVal val="visible"/>
                                      </p:to>
                                    </p:set>
                                    <p:anim calcmode="lin" valueType="num">
                                      <p:cBhvr>
                                        <p:cTn id="25" dur="500" fill="hold"/>
                                        <p:tgtEl>
                                          <p:spTgt spid="11315"/>
                                        </p:tgtEl>
                                        <p:attrNameLst>
                                          <p:attrName>ppt_w</p:attrName>
                                        </p:attrNameLst>
                                      </p:cBhvr>
                                      <p:tavLst>
                                        <p:tav tm="0">
                                          <p:val>
                                            <p:fltVal val="0"/>
                                          </p:val>
                                        </p:tav>
                                        <p:tav tm="100000">
                                          <p:val>
                                            <p:strVal val="#ppt_w"/>
                                          </p:val>
                                        </p:tav>
                                      </p:tavLst>
                                    </p:anim>
                                    <p:anim calcmode="lin" valueType="num">
                                      <p:cBhvr>
                                        <p:cTn id="26" dur="500" fill="hold"/>
                                        <p:tgtEl>
                                          <p:spTgt spid="11315"/>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0" presetClass="entr" presetSubtype="102779300" fill="hold" grpId="0" nodeType="afterEffect">
                                  <p:stCondLst>
                                    <p:cond delay="0"/>
                                  </p:stCondLst>
                                  <p:childTnLst>
                                    <p:set>
                                      <p:cBhvr>
                                        <p:cTn id="29" dur="1" fill="hold">
                                          <p:stCondLst>
                                            <p:cond delay="499"/>
                                          </p:stCondLst>
                                        </p:cTn>
                                        <p:tgtEl>
                                          <p:spTgt spid="11312"/>
                                        </p:tgtEl>
                                        <p:attrNameLst>
                                          <p:attrName>style.visibility</p:attrName>
                                        </p:attrNameLst>
                                      </p:cBhvr>
                                      <p:to>
                                        <p:strVal val="visible"/>
                                      </p:to>
                                    </p:set>
                                  </p:childTnLst>
                                </p:cTn>
                              </p:par>
                            </p:childTnLst>
                          </p:cTn>
                        </p:par>
                        <p:par>
                          <p:cTn id="30" fill="hold">
                            <p:stCondLst>
                              <p:cond delay="2000"/>
                            </p:stCondLst>
                            <p:childTnLst>
                              <p:par>
                                <p:cTn id="31" presetID="0" presetClass="entr" presetSubtype="102792492" fill="hold" nodeType="afterEffect">
                                  <p:stCondLst>
                                    <p:cond delay="0"/>
                                  </p:stCondLst>
                                  <p:childTnLst>
                                    <p:set>
                                      <p:cBhvr>
                                        <p:cTn id="32" dur="1" fill="hold">
                                          <p:stCondLst>
                                            <p:cond delay="999"/>
                                          </p:stCondLst>
                                        </p:cTn>
                                        <p:tgtEl>
                                          <p:spTgt spid="11316"/>
                                        </p:tgtEl>
                                        <p:attrNameLst>
                                          <p:attrName>style.visibility</p:attrName>
                                        </p:attrNameLst>
                                      </p:cBhvr>
                                      <p:to>
                                        <p:strVal val="visible"/>
                                      </p:to>
                                    </p:set>
                                  </p:childTnLst>
                                </p:cTn>
                              </p:par>
                            </p:childTnLst>
                          </p:cTn>
                        </p:par>
                        <p:par>
                          <p:cTn id="33" fill="hold">
                            <p:stCondLst>
                              <p:cond delay="3000"/>
                            </p:stCondLst>
                            <p:childTnLst>
                              <p:par>
                                <p:cTn id="34" presetID="0" presetClass="entr" presetSubtype="102796324" fill="hold" grpId="0" nodeType="afterEffect">
                                  <p:stCondLst>
                                    <p:cond delay="0"/>
                                  </p:stCondLst>
                                  <p:childTnLst>
                                    <p:set>
                                      <p:cBhvr>
                                        <p:cTn id="35" dur="1" fill="hold">
                                          <p:stCondLst>
                                            <p:cond delay="499"/>
                                          </p:stCondLst>
                                        </p:cTn>
                                        <p:tgtEl>
                                          <p:spTgt spid="1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1" grpId="0" animBg="1" autoUpdateAnimBg="0"/>
      <p:bldP spid="11312" grpId="0" animBg="1" autoUpdateAnimBg="0"/>
      <p:bldP spid="11313" grpId="0" animBg="1" autoUpdateAnimBg="0"/>
      <p:bldP spid="11314" grpId="0" animBg="1" autoUpdateAnimBg="0"/>
      <p:bldP spid="11315" grpId="0" animBg="1" autoUpdateAnimBg="0"/>
      <p:bldP spid="1131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463" y="62753"/>
            <a:ext cx="7583488" cy="1283167"/>
          </a:xfrm>
        </p:spPr>
        <p:txBody>
          <a:bodyPr/>
          <a:lstStyle/>
          <a:p>
            <a:r>
              <a:rPr lang="en-US" dirty="0"/>
              <a:t>Targeted Competencies</a:t>
            </a:r>
          </a:p>
        </p:txBody>
      </p:sp>
      <p:sp>
        <p:nvSpPr>
          <p:cNvPr id="6" name="Rectangle 4"/>
          <p:cNvSpPr txBox="1">
            <a:spLocks noChangeArrowheads="1"/>
          </p:cNvSpPr>
          <p:nvPr/>
        </p:nvSpPr>
        <p:spPr>
          <a:xfrm>
            <a:off x="143700" y="1571698"/>
            <a:ext cx="4089400" cy="5122592"/>
          </a:xfrm>
          <a:prstGeom prst="rect">
            <a:avLst/>
          </a:prstGeom>
        </p:spPr>
        <p:txBody>
          <a:bodyPr vert="horz" lIns="91440" tIns="45720" rIns="91440" bIns="45720" rtlCol="0">
            <a:normAutofit fontScale="85000" lnSpcReduction="20000"/>
          </a:bodyPr>
          <a:lstStyle>
            <a:lvl1pPr marL="282575" indent="-282575" algn="l" defTabSz="914400" rtl="0" eaLnBrk="1" latinLnBrk="0" hangingPunct="1">
              <a:spcBef>
                <a:spcPts val="2000"/>
              </a:spcBef>
              <a:buFont typeface="Calisto MT" pitchFamily="18" charset="0"/>
              <a:buChar char="•"/>
              <a:defRPr sz="28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6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a:lnSpc>
                <a:spcPct val="80000"/>
              </a:lnSpc>
              <a:buFont typeface="Wingdings" pitchFamily="2" charset="2"/>
              <a:buNone/>
            </a:pPr>
            <a:r>
              <a:rPr lang="en-US" sz="3100" b="1" dirty="0" smtClean="0">
                <a:solidFill>
                  <a:srgbClr val="000000"/>
                </a:solidFill>
              </a:rPr>
              <a:t>PLANNING</a:t>
            </a:r>
          </a:p>
          <a:p>
            <a:pPr>
              <a:lnSpc>
                <a:spcPct val="90000"/>
              </a:lnSpc>
              <a:buClr>
                <a:schemeClr val="accent2"/>
              </a:buClr>
            </a:pPr>
            <a:r>
              <a:rPr lang="en-US" dirty="0" smtClean="0">
                <a:solidFill>
                  <a:srgbClr val="000000"/>
                </a:solidFill>
              </a:rPr>
              <a:t>Planning for content understandings</a:t>
            </a:r>
          </a:p>
          <a:p>
            <a:pPr>
              <a:lnSpc>
                <a:spcPct val="90000"/>
              </a:lnSpc>
              <a:buClr>
                <a:schemeClr val="accent2"/>
              </a:buClr>
            </a:pPr>
            <a:r>
              <a:rPr lang="en-US" dirty="0" smtClean="0">
                <a:solidFill>
                  <a:srgbClr val="000000"/>
                </a:solidFill>
              </a:rPr>
              <a:t>Using knowledge of students to inform teaching</a:t>
            </a:r>
          </a:p>
          <a:p>
            <a:pPr>
              <a:lnSpc>
                <a:spcPct val="90000"/>
              </a:lnSpc>
              <a:buClr>
                <a:schemeClr val="accent2"/>
              </a:buClr>
            </a:pPr>
            <a:r>
              <a:rPr lang="en-US" dirty="0" smtClean="0">
                <a:solidFill>
                  <a:srgbClr val="000000"/>
                </a:solidFill>
              </a:rPr>
              <a:t>Planning assessments to monitor and support student learning</a:t>
            </a:r>
          </a:p>
          <a:p>
            <a:pPr>
              <a:lnSpc>
                <a:spcPct val="80000"/>
              </a:lnSpc>
              <a:buClr>
                <a:schemeClr val="accent2"/>
              </a:buClr>
              <a:buFont typeface="Wingdings" pitchFamily="2" charset="2"/>
              <a:buNone/>
            </a:pPr>
            <a:r>
              <a:rPr lang="en-US" sz="3100" b="1" dirty="0" smtClean="0">
                <a:solidFill>
                  <a:srgbClr val="000000"/>
                </a:solidFill>
              </a:rPr>
              <a:t>INSTRUCTION</a:t>
            </a:r>
          </a:p>
          <a:p>
            <a:pPr>
              <a:lnSpc>
                <a:spcPct val="90000"/>
              </a:lnSpc>
              <a:buClr>
                <a:schemeClr val="accent2"/>
              </a:buClr>
            </a:pPr>
            <a:r>
              <a:rPr lang="en-US" dirty="0" smtClean="0">
                <a:solidFill>
                  <a:srgbClr val="000000"/>
                </a:solidFill>
              </a:rPr>
              <a:t>Engaging students in learning</a:t>
            </a:r>
          </a:p>
          <a:p>
            <a:pPr>
              <a:lnSpc>
                <a:spcPct val="90000"/>
              </a:lnSpc>
              <a:buClr>
                <a:schemeClr val="accent2"/>
              </a:buClr>
            </a:pPr>
            <a:r>
              <a:rPr lang="en-US" dirty="0" smtClean="0">
                <a:solidFill>
                  <a:srgbClr val="000000"/>
                </a:solidFill>
              </a:rPr>
              <a:t>Deepening student learning during instruction</a:t>
            </a:r>
          </a:p>
        </p:txBody>
      </p:sp>
      <p:sp>
        <p:nvSpPr>
          <p:cNvPr id="7" name="Rectangle 5"/>
          <p:cNvSpPr txBox="1">
            <a:spLocks noChangeArrowheads="1"/>
          </p:cNvSpPr>
          <p:nvPr/>
        </p:nvSpPr>
        <p:spPr>
          <a:xfrm>
            <a:off x="4233100" y="1571698"/>
            <a:ext cx="5108456" cy="5286302"/>
          </a:xfrm>
          <a:prstGeom prst="rect">
            <a:avLst/>
          </a:prstGeom>
        </p:spPr>
        <p:txBody>
          <a:bodyPr vert="horz" lIns="91440" tIns="45720" rIns="91440" bIns="45720" rtlCol="0">
            <a:normAutofit fontScale="70000" lnSpcReduction="20000"/>
          </a:bodyPr>
          <a:lstStyle>
            <a:defPPr>
              <a:defRPr lang="en-US"/>
            </a:defPPr>
            <a:lvl1pPr marL="282575" indent="-282575" defTabSz="914400">
              <a:lnSpc>
                <a:spcPct val="80000"/>
              </a:lnSpc>
              <a:spcBef>
                <a:spcPts val="2000"/>
              </a:spcBef>
              <a:buFont typeface="Wingdings" pitchFamily="2" charset="2"/>
              <a:buNone/>
              <a:defRPr sz="3100" b="1">
                <a:solidFill>
                  <a:srgbClr val="000000"/>
                </a:solidFill>
                <a:effectLst>
                  <a:outerShdw blurRad="63500" dir="2700000" algn="tl" rotWithShape="0">
                    <a:schemeClr val="tx1">
                      <a:alpha val="40000"/>
                    </a:schemeClr>
                  </a:outerShdw>
                </a:effectLst>
              </a:defRPr>
            </a:lvl1pPr>
            <a:lvl2pPr marL="577850" indent="-295275" defTabSz="914400">
              <a:spcBef>
                <a:spcPts val="600"/>
              </a:spcBef>
              <a:buClr>
                <a:schemeClr val="bg2">
                  <a:lumMod val="60000"/>
                  <a:lumOff val="40000"/>
                </a:schemeClr>
              </a:buClr>
              <a:buFont typeface="Calisto MT" pitchFamily="18" charset="0"/>
              <a:buChar char="•"/>
              <a:defRPr sz="2600">
                <a:solidFill>
                  <a:schemeClr val="bg2"/>
                </a:solidFill>
                <a:effectLst>
                  <a:outerShdw blurRad="63500" dir="2700000" algn="tl" rotWithShape="0">
                    <a:schemeClr val="tx1">
                      <a:alpha val="40000"/>
                    </a:schemeClr>
                  </a:outerShdw>
                </a:effectLst>
              </a:defRPr>
            </a:lvl2pPr>
            <a:lvl3pPr marL="860425" indent="-282575" defTabSz="914400">
              <a:spcBef>
                <a:spcPts val="600"/>
              </a:spcBef>
              <a:buFont typeface="Calisto MT" pitchFamily="18" charset="0"/>
              <a:buChar char="•"/>
              <a:defRPr sz="2400">
                <a:solidFill>
                  <a:schemeClr val="bg2"/>
                </a:solidFill>
                <a:effectLst>
                  <a:outerShdw blurRad="63500" dir="2700000" algn="tl" rotWithShape="0">
                    <a:schemeClr val="tx1">
                      <a:alpha val="40000"/>
                    </a:schemeClr>
                  </a:outerShdw>
                </a:effectLst>
              </a:defRPr>
            </a:lvl3pPr>
            <a:lvl4pPr marL="1143000" indent="-282575" defTabSz="914400">
              <a:spcBef>
                <a:spcPts val="600"/>
              </a:spcBef>
              <a:buClr>
                <a:schemeClr val="bg2">
                  <a:lumMod val="60000"/>
                  <a:lumOff val="40000"/>
                </a:schemeClr>
              </a:buClr>
              <a:buFont typeface="Calisto MT" pitchFamily="18" charset="0"/>
              <a:buChar char="•"/>
              <a:defRPr sz="2000">
                <a:solidFill>
                  <a:schemeClr val="bg2"/>
                </a:solidFill>
                <a:effectLst>
                  <a:outerShdw blurRad="63500" dir="2700000" algn="tl" rotWithShape="0">
                    <a:schemeClr val="tx1">
                      <a:alpha val="40000"/>
                    </a:schemeClr>
                  </a:outerShdw>
                </a:effectLst>
              </a:defRPr>
            </a:lvl4pPr>
            <a:lvl5pPr marL="1425575" indent="-282575" defTabSz="914400">
              <a:spcBef>
                <a:spcPts val="600"/>
              </a:spcBef>
              <a:buFont typeface="Calisto MT" pitchFamily="18" charset="0"/>
              <a:buChar char="•"/>
              <a:defRPr>
                <a:solidFill>
                  <a:schemeClr val="bg2"/>
                </a:solidFill>
                <a:effectLst>
                  <a:outerShdw blurRad="63500" dir="2700000" algn="tl" rotWithShape="0">
                    <a:schemeClr val="tx1">
                      <a:alpha val="40000"/>
                    </a:schemeClr>
                  </a:outerShdw>
                </a:effectLst>
              </a:defRPr>
            </a:lvl5pPr>
            <a:lvl6pPr marL="1711325" indent="-280988" defTabSz="914400">
              <a:spcBef>
                <a:spcPct val="20000"/>
              </a:spcBef>
              <a:buClr>
                <a:schemeClr val="bg2">
                  <a:lumMod val="60000"/>
                  <a:lumOff val="40000"/>
                </a:schemeClr>
              </a:buClr>
              <a:buFont typeface="Arial" pitchFamily="34" charset="0"/>
              <a:buChar char="•"/>
              <a:defRPr>
                <a:solidFill>
                  <a:schemeClr val="bg2"/>
                </a:solidFill>
                <a:effectLst>
                  <a:outerShdw blurRad="63500" dir="2700000" algn="tl" rotWithShape="0">
                    <a:schemeClr val="tx1">
                      <a:alpha val="40000"/>
                    </a:schemeClr>
                  </a:outerShdw>
                </a:effectLst>
              </a:defRPr>
            </a:lvl6pPr>
            <a:lvl7pPr marL="2000250" indent="-280988" defTabSz="914400">
              <a:spcBef>
                <a:spcPct val="20000"/>
              </a:spcBef>
              <a:buFont typeface="Arial" pitchFamily="34" charset="0"/>
              <a:buChar char="•"/>
              <a:defRPr>
                <a:solidFill>
                  <a:schemeClr val="bg2"/>
                </a:solidFill>
                <a:effectLst>
                  <a:outerShdw blurRad="63500" dir="2700000" algn="tl" rotWithShape="0">
                    <a:schemeClr val="tx1">
                      <a:alpha val="40000"/>
                    </a:schemeClr>
                  </a:outerShdw>
                </a:effectLst>
              </a:defRPr>
            </a:lvl7pPr>
            <a:lvl8pPr marL="2290763" indent="-280988" defTabSz="914400">
              <a:spcBef>
                <a:spcPct val="20000"/>
              </a:spcBef>
              <a:buClr>
                <a:schemeClr val="bg2">
                  <a:lumMod val="60000"/>
                  <a:lumOff val="40000"/>
                </a:schemeClr>
              </a:buClr>
              <a:buFont typeface="Arial" pitchFamily="34" charset="0"/>
              <a:buChar char="•"/>
              <a:defRPr>
                <a:solidFill>
                  <a:schemeClr val="bg2"/>
                </a:solidFill>
                <a:effectLst>
                  <a:outerShdw blurRad="63500" dir="2700000" algn="tl" rotWithShape="0">
                    <a:schemeClr val="tx1">
                      <a:alpha val="40000"/>
                    </a:schemeClr>
                  </a:outerShdw>
                </a:effectLst>
              </a:defRPr>
            </a:lvl8pPr>
            <a:lvl9pPr marL="2571750" indent="-280988" defTabSz="914400">
              <a:spcBef>
                <a:spcPct val="20000"/>
              </a:spcBef>
              <a:buFont typeface="Arial" pitchFamily="34" charset="0"/>
              <a:buChar char="•"/>
              <a:defRPr>
                <a:solidFill>
                  <a:schemeClr val="bg2"/>
                </a:solidFill>
                <a:effectLst>
                  <a:outerShdw blurRad="63500" dir="2700000" algn="tl" rotWithShape="0">
                    <a:schemeClr val="tx1">
                      <a:alpha val="40000"/>
                    </a:schemeClr>
                  </a:outerShdw>
                </a:effectLst>
              </a:defRPr>
            </a:lvl9pPr>
          </a:lstStyle>
          <a:p>
            <a:r>
              <a:rPr lang="en-US" sz="3400" dirty="0" smtClean="0"/>
              <a:t>ASSESSMENT</a:t>
            </a:r>
          </a:p>
          <a:p>
            <a:endParaRPr lang="en-US" sz="900" dirty="0"/>
          </a:p>
          <a:p>
            <a:pPr marL="457200" indent="-457200">
              <a:spcBef>
                <a:spcPts val="0"/>
              </a:spcBef>
              <a:buClr>
                <a:schemeClr val="accent2"/>
              </a:buClr>
              <a:buFont typeface="Arial"/>
              <a:buChar char="•"/>
            </a:pPr>
            <a:r>
              <a:rPr lang="en-US" b="0" dirty="0"/>
              <a:t>Analyzing student </a:t>
            </a:r>
            <a:r>
              <a:rPr lang="en-US" b="0" dirty="0" smtClean="0"/>
              <a:t>work</a:t>
            </a:r>
          </a:p>
          <a:p>
            <a:pPr marL="457200" indent="-457200">
              <a:spcBef>
                <a:spcPts val="0"/>
              </a:spcBef>
              <a:buClr>
                <a:schemeClr val="accent2"/>
              </a:buClr>
              <a:buFont typeface="Arial"/>
              <a:buChar char="•"/>
            </a:pPr>
            <a:endParaRPr lang="en-US" b="0" dirty="0"/>
          </a:p>
          <a:p>
            <a:pPr marL="457200" indent="-457200">
              <a:spcBef>
                <a:spcPts val="0"/>
              </a:spcBef>
              <a:buClr>
                <a:schemeClr val="accent2"/>
              </a:buClr>
              <a:buFont typeface="Arial"/>
              <a:buChar char="•"/>
            </a:pPr>
            <a:r>
              <a:rPr lang="en-US" b="0" dirty="0"/>
              <a:t>Using feedback to guide further learning</a:t>
            </a:r>
          </a:p>
          <a:p>
            <a:pPr marL="457200" indent="-457200">
              <a:spcBef>
                <a:spcPts val="0"/>
              </a:spcBef>
              <a:buClr>
                <a:schemeClr val="accent2"/>
              </a:buClr>
              <a:buFont typeface="Arial"/>
              <a:buChar char="•"/>
            </a:pPr>
            <a:endParaRPr lang="en-US" b="0" dirty="0" smtClean="0"/>
          </a:p>
          <a:p>
            <a:pPr marL="457200" indent="-457200">
              <a:spcBef>
                <a:spcPts val="0"/>
              </a:spcBef>
              <a:buClr>
                <a:schemeClr val="accent2"/>
              </a:buClr>
              <a:buFont typeface="Arial"/>
              <a:buChar char="•"/>
            </a:pPr>
            <a:r>
              <a:rPr lang="en-US" b="0" dirty="0" smtClean="0"/>
              <a:t>Using </a:t>
            </a:r>
            <a:r>
              <a:rPr lang="en-US" b="0" dirty="0"/>
              <a:t>assessment to inform </a:t>
            </a:r>
            <a:r>
              <a:rPr lang="en-US" b="0" dirty="0" smtClean="0"/>
              <a:t>instruction</a:t>
            </a:r>
          </a:p>
          <a:p>
            <a:pPr marL="457200" indent="-457200">
              <a:spcBef>
                <a:spcPts val="0"/>
              </a:spcBef>
              <a:buClr>
                <a:schemeClr val="accent2"/>
              </a:buClr>
              <a:buFont typeface="Arial"/>
              <a:buChar char="•"/>
            </a:pPr>
            <a:endParaRPr lang="en-US" b="0" dirty="0"/>
          </a:p>
          <a:p>
            <a:r>
              <a:rPr lang="en-US" sz="3400" dirty="0" smtClean="0"/>
              <a:t>REFLECTION</a:t>
            </a:r>
            <a:endParaRPr lang="en-US" sz="3400" dirty="0"/>
          </a:p>
          <a:p>
            <a:pPr marL="457200" indent="-457200">
              <a:buClr>
                <a:schemeClr val="accent2"/>
              </a:buClr>
              <a:buFont typeface="Arial"/>
              <a:buChar char="•"/>
            </a:pPr>
            <a:r>
              <a:rPr lang="en-US" b="0" dirty="0" smtClean="0"/>
              <a:t>Analyzing Teaching Effectiveness</a:t>
            </a:r>
            <a:endParaRPr lang="en-US" b="0" dirty="0"/>
          </a:p>
          <a:p>
            <a:r>
              <a:rPr lang="en-US" sz="3400" dirty="0"/>
              <a:t>ACADEMIC </a:t>
            </a:r>
            <a:r>
              <a:rPr lang="en-US" sz="3400" dirty="0" smtClean="0"/>
              <a:t>LANGUAGE</a:t>
            </a:r>
            <a:endParaRPr lang="en-US" b="0" dirty="0" smtClean="0"/>
          </a:p>
          <a:p>
            <a:pPr marL="457200" indent="-457200">
              <a:spcBef>
                <a:spcPts val="0"/>
              </a:spcBef>
              <a:buClr>
                <a:schemeClr val="accent2"/>
              </a:buClr>
              <a:buFont typeface="Arial"/>
              <a:buChar char="•"/>
            </a:pPr>
            <a:endParaRPr lang="en-US" b="0" dirty="0" smtClean="0"/>
          </a:p>
          <a:p>
            <a:pPr marL="457200" indent="-457200">
              <a:spcBef>
                <a:spcPts val="0"/>
              </a:spcBef>
              <a:buClr>
                <a:schemeClr val="accent2"/>
              </a:buClr>
              <a:buFont typeface="Arial"/>
              <a:buChar char="•"/>
            </a:pPr>
            <a:r>
              <a:rPr lang="en-US" b="0" dirty="0"/>
              <a:t>Identifying Language Demands</a:t>
            </a:r>
          </a:p>
          <a:p>
            <a:pPr marL="457200" indent="-457200">
              <a:spcBef>
                <a:spcPts val="0"/>
              </a:spcBef>
              <a:buClr>
                <a:schemeClr val="accent2"/>
              </a:buClr>
              <a:buFont typeface="Arial"/>
              <a:buChar char="•"/>
            </a:pPr>
            <a:endParaRPr lang="en-US" b="0" dirty="0"/>
          </a:p>
          <a:p>
            <a:pPr marL="457200" indent="-457200">
              <a:spcBef>
                <a:spcPts val="0"/>
              </a:spcBef>
              <a:buClr>
                <a:schemeClr val="accent2"/>
              </a:buClr>
              <a:buFont typeface="Arial"/>
              <a:buChar char="•"/>
            </a:pPr>
            <a:r>
              <a:rPr lang="en-US" b="0" dirty="0"/>
              <a:t>Supporting students’ academic language </a:t>
            </a:r>
            <a:r>
              <a:rPr lang="en-US" b="0" dirty="0" smtClean="0"/>
              <a:t>development</a:t>
            </a:r>
          </a:p>
          <a:p>
            <a:pPr marL="457200" indent="-457200">
              <a:spcBef>
                <a:spcPts val="0"/>
              </a:spcBef>
              <a:buClr>
                <a:schemeClr val="accent2"/>
              </a:buClr>
              <a:buFont typeface="Arial"/>
              <a:buChar char="•"/>
            </a:pPr>
            <a:endParaRPr lang="en-US" b="0" dirty="0"/>
          </a:p>
          <a:p>
            <a:pPr marL="457200" indent="-457200">
              <a:spcBef>
                <a:spcPts val="0"/>
              </a:spcBef>
              <a:buClr>
                <a:schemeClr val="accent2"/>
              </a:buClr>
              <a:buFont typeface="Arial"/>
              <a:buChar char="•"/>
            </a:pPr>
            <a:r>
              <a:rPr lang="en-US" b="0" dirty="0"/>
              <a:t>Evidence of language use</a:t>
            </a:r>
          </a:p>
          <a:p>
            <a:pPr marL="457200" indent="-457200">
              <a:spcBef>
                <a:spcPts val="0"/>
              </a:spcBef>
              <a:buClr>
                <a:schemeClr val="accent2"/>
              </a:buClr>
              <a:buFont typeface="Arial"/>
              <a:buChar char="•"/>
            </a:pPr>
            <a:endParaRPr lang="en-US" b="0" dirty="0"/>
          </a:p>
        </p:txBody>
      </p:sp>
      <p:sp>
        <p:nvSpPr>
          <p:cNvPr id="5" name="Footer Placeholder 4"/>
          <p:cNvSpPr>
            <a:spLocks noGrp="1"/>
          </p:cNvSpPr>
          <p:nvPr>
            <p:ph type="ftr" sz="quarter" idx="11"/>
          </p:nvPr>
        </p:nvSpPr>
        <p:spPr>
          <a:xfrm>
            <a:off x="242046" y="6356350"/>
            <a:ext cx="4870908"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4045738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progression </a:t>
            </a:r>
            <a:endParaRPr lang="en-US" dirty="0"/>
          </a:p>
        </p:txBody>
      </p:sp>
      <p:sp>
        <p:nvSpPr>
          <p:cNvPr id="3" name="Content Placeholder 2"/>
          <p:cNvSpPr>
            <a:spLocks noGrp="1"/>
          </p:cNvSpPr>
          <p:nvPr>
            <p:ph idx="1"/>
          </p:nvPr>
        </p:nvSpPr>
        <p:spPr>
          <a:xfrm>
            <a:off x="457200" y="1716704"/>
            <a:ext cx="8229600" cy="4931745"/>
          </a:xfrm>
        </p:spPr>
        <p:txBody>
          <a:bodyPr>
            <a:normAutofit/>
          </a:bodyPr>
          <a:lstStyle/>
          <a:p>
            <a:r>
              <a:rPr lang="en-US" b="1" dirty="0" smtClean="0">
                <a:solidFill>
                  <a:srgbClr val="333333"/>
                </a:solidFill>
              </a:rPr>
              <a:t>Early novice </a:t>
            </a:r>
            <a:r>
              <a:rPr lang="en-US" b="1" dirty="0" smtClean="0">
                <a:solidFill>
                  <a:srgbClr val="333333"/>
                </a:solidFill>
                <a:sym typeface="Wingdings" pitchFamily="2" charset="2"/>
              </a:rPr>
              <a:t> highly accomplished beginner </a:t>
            </a:r>
          </a:p>
          <a:p>
            <a:r>
              <a:rPr lang="en-US" b="1" dirty="0" smtClean="0">
                <a:solidFill>
                  <a:srgbClr val="333333"/>
                </a:solidFill>
              </a:rPr>
              <a:t>Rubrics are additive and analytic</a:t>
            </a:r>
          </a:p>
          <a:p>
            <a:r>
              <a:rPr lang="en-US" b="1" dirty="0" smtClean="0">
                <a:solidFill>
                  <a:srgbClr val="333333"/>
                </a:solidFill>
              </a:rPr>
              <a:t>Candidates demonstrate:</a:t>
            </a:r>
          </a:p>
          <a:p>
            <a:pPr lvl="1"/>
            <a:r>
              <a:rPr lang="en-US" b="1" dirty="0" smtClean="0">
                <a:solidFill>
                  <a:srgbClr val="333333"/>
                </a:solidFill>
              </a:rPr>
              <a:t>Expanding repertoire of skills and strategies</a:t>
            </a:r>
          </a:p>
          <a:p>
            <a:pPr lvl="1"/>
            <a:r>
              <a:rPr lang="en-US" b="1" dirty="0" smtClean="0">
                <a:solidFill>
                  <a:srgbClr val="333333"/>
                </a:solidFill>
              </a:rPr>
              <a:t>Deepening of rationale and reflection</a:t>
            </a:r>
          </a:p>
          <a:p>
            <a:r>
              <a:rPr lang="en-US" b="1" dirty="0" smtClean="0">
                <a:solidFill>
                  <a:srgbClr val="333333"/>
                </a:solidFill>
              </a:rPr>
              <a:t>Teacher focus </a:t>
            </a:r>
            <a:r>
              <a:rPr lang="en-US" b="1" dirty="0" smtClean="0">
                <a:solidFill>
                  <a:srgbClr val="333333"/>
                </a:solidFill>
                <a:sym typeface="Wingdings" pitchFamily="2" charset="2"/>
              </a:rPr>
              <a:t> student focus</a:t>
            </a:r>
          </a:p>
          <a:p>
            <a:pPr lvl="1"/>
            <a:r>
              <a:rPr lang="en-US" b="1" dirty="0" smtClean="0">
                <a:solidFill>
                  <a:srgbClr val="333333"/>
                </a:solidFill>
                <a:sym typeface="Wingdings" pitchFamily="2" charset="2"/>
              </a:rPr>
              <a:t>Whole class  generic groups  individuals</a:t>
            </a:r>
          </a:p>
        </p:txBody>
      </p:sp>
      <p:sp>
        <p:nvSpPr>
          <p:cNvPr id="4" name="Footer Placeholder 4"/>
          <p:cNvSpPr>
            <a:spLocks noGrp="1"/>
          </p:cNvSpPr>
          <p:nvPr>
            <p:ph type="ftr" sz="quarter" idx="11"/>
          </p:nvPr>
        </p:nvSpPr>
        <p:spPr bwMode="auto">
          <a:xfrm>
            <a:off x="3960033" y="6417232"/>
            <a:ext cx="5031567" cy="440767"/>
          </a:xfrm>
          <a:noFill/>
          <a:ln>
            <a:miter lim="800000"/>
            <a:headEnd/>
            <a:tailEnd/>
          </a:ln>
        </p:spPr>
        <p:txBody>
          <a:bodyPr wrap="square" lIns="91440" tIns="45720" rIns="91440" bIns="45720" numCol="1" anchor="t" compatLnSpc="1">
            <a:prstTxWarp prst="textNoShape">
              <a:avLst/>
            </a:prstTxWarp>
          </a:bodyPr>
          <a:lstStyle/>
          <a:p>
            <a:r>
              <a:rPr lang="en-US" dirty="0" smtClean="0">
                <a:ea typeface="ＭＳ Ｐゴシック" pitchFamily="34" charset="-128"/>
              </a:rPr>
              <a:t>Stanford Center for Assessment, Learning and Equity  2011</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blueprint</a:t>
            </a:r>
            <a:endParaRPr lang="en-US" dirty="0"/>
          </a:p>
        </p:txBody>
      </p:sp>
      <p:sp>
        <p:nvSpPr>
          <p:cNvPr id="3" name="Content Placeholder 2"/>
          <p:cNvSpPr>
            <a:spLocks noGrp="1"/>
          </p:cNvSpPr>
          <p:nvPr>
            <p:ph idx="1"/>
          </p:nvPr>
        </p:nvSpPr>
        <p:spPr>
          <a:xfrm>
            <a:off x="762000" y="563043"/>
            <a:ext cx="7543800" cy="4008957"/>
          </a:xfrm>
        </p:spPr>
        <p:txBody>
          <a:bodyPr/>
          <a:lstStyle/>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37340507"/>
              </p:ext>
            </p:extLst>
          </p:nvPr>
        </p:nvGraphicFramePr>
        <p:xfrm>
          <a:off x="395110" y="1693333"/>
          <a:ext cx="8433865" cy="4544884"/>
        </p:xfrm>
        <a:graphic>
          <a:graphicData uri="http://schemas.openxmlformats.org/drawingml/2006/table">
            <a:tbl>
              <a:tblPr firstRow="1" bandRow="1">
                <a:tableStyleId>{8A107856-5554-42FB-B03E-39F5DBC370BA}</a:tableStyleId>
              </a:tblPr>
              <a:tblGrid>
                <a:gridCol w="1686773"/>
                <a:gridCol w="1686773"/>
                <a:gridCol w="1686773"/>
                <a:gridCol w="1686773"/>
                <a:gridCol w="1686773"/>
              </a:tblGrid>
              <a:tr h="1072445">
                <a:tc gridSpan="5">
                  <a:txBody>
                    <a:bodyPr/>
                    <a:lstStyle/>
                    <a:p>
                      <a:pPr algn="ctr"/>
                      <a:r>
                        <a:rPr lang="en-US" sz="2800" dirty="0" smtClean="0"/>
                        <a:t>Task name:  Rubric</a:t>
                      </a:r>
                      <a:r>
                        <a:rPr lang="en-US" sz="2800" baseline="0" dirty="0" smtClean="0"/>
                        <a:t> Title</a:t>
                      </a:r>
                    </a:p>
                    <a:p>
                      <a:pPr algn="l"/>
                      <a:r>
                        <a:rPr lang="en-US" sz="2800" b="1" baseline="0" dirty="0" smtClean="0"/>
                        <a:t>Guiding Question</a:t>
                      </a:r>
                    </a:p>
                    <a:p>
                      <a:pPr algn="l"/>
                      <a:endParaRPr lang="en-US" b="1" dirty="0"/>
                    </a:p>
                  </a:txBody>
                  <a:tcPr>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8511">
                <a:tc>
                  <a:txBody>
                    <a:bodyPr/>
                    <a:lstStyle/>
                    <a:p>
                      <a:pPr algn="ctr"/>
                      <a:r>
                        <a:rPr lang="en-US" sz="2200" dirty="0" smtClean="0"/>
                        <a:t>Level 1</a:t>
                      </a:r>
                      <a:endParaRPr lang="en-US" sz="2200"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200" dirty="0" smtClean="0"/>
                        <a:t>Level 2</a:t>
                      </a:r>
                      <a:endParaRPr lang="en-US" sz="22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200" dirty="0" smtClean="0"/>
                        <a:t>Level 3</a:t>
                      </a:r>
                      <a:endParaRPr lang="en-US" sz="22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200" dirty="0" smtClean="0"/>
                        <a:t>Level 4</a:t>
                      </a:r>
                      <a:endParaRPr lang="en-US" sz="2200" dirty="0"/>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200" dirty="0" smtClean="0"/>
                        <a:t>Level 5</a:t>
                      </a:r>
                      <a:endParaRPr lang="en-US" sz="2200"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27173">
                <a:tc>
                  <a:txBody>
                    <a:bodyPr/>
                    <a:lstStyle/>
                    <a:p>
                      <a:r>
                        <a:rPr lang="en-US" sz="2200" dirty="0" smtClean="0"/>
                        <a:t>Struggling</a:t>
                      </a:r>
                      <a:r>
                        <a:rPr lang="en-US" sz="2200" baseline="0" dirty="0" smtClean="0"/>
                        <a:t> candidate, not ready to teach</a:t>
                      </a:r>
                      <a:endParaRPr lang="en-US" sz="2200" dirty="0" smtClean="0"/>
                    </a:p>
                    <a:p>
                      <a:endParaRPr lang="en-US" sz="2200" dirty="0" smtClean="0"/>
                    </a:p>
                    <a:p>
                      <a:endParaRPr lang="en-US" sz="2200" dirty="0"/>
                    </a:p>
                  </a:txBody>
                  <a:tcPr>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200" dirty="0" smtClean="0"/>
                        <a:t>Some skill but needs more practice to be teacher-of-record</a:t>
                      </a:r>
                    </a:p>
                    <a:p>
                      <a:endParaRPr lang="en-US" sz="2200" dirty="0" smtClean="0"/>
                    </a:p>
                    <a:p>
                      <a:endParaRPr lang="en-US" sz="22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200" dirty="0" smtClean="0"/>
                        <a:t>Acceptable level to begin teaching</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200" dirty="0" smtClean="0"/>
                        <a:t>Solid foundation of knowledge and skills</a:t>
                      </a:r>
                    </a:p>
                    <a:p>
                      <a:endParaRPr lang="en-US" sz="2200" dirty="0" smtClean="0"/>
                    </a:p>
                    <a:p>
                      <a:endParaRPr lang="en-US" sz="2200" dirty="0"/>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200" dirty="0" smtClean="0"/>
                        <a:t>Stellar candidate (top 5%)</a:t>
                      </a:r>
                    </a:p>
                    <a:p>
                      <a:endParaRPr lang="en-US" sz="2200" dirty="0"/>
                    </a:p>
                  </a:txBody>
                  <a:tcPr>
                    <a:lnL w="12700"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70208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aep.jpg"/>
          <p:cNvPicPr>
            <a:picLocks noChangeAspect="1"/>
          </p:cNvPicPr>
          <p:nvPr/>
        </p:nvPicPr>
        <p:blipFill>
          <a:blip r:embed="rId3"/>
          <a:srcRect l="36818"/>
          <a:stretch>
            <a:fillRect/>
          </a:stretch>
        </p:blipFill>
        <p:spPr>
          <a:xfrm>
            <a:off x="284014" y="4450837"/>
            <a:ext cx="4551616" cy="2336673"/>
          </a:xfrm>
          <a:prstGeom prst="rect">
            <a:avLst/>
          </a:prstGeom>
        </p:spPr>
      </p:pic>
      <p:sp>
        <p:nvSpPr>
          <p:cNvPr id="2" name="Title 1"/>
          <p:cNvSpPr>
            <a:spLocks noGrp="1"/>
          </p:cNvSpPr>
          <p:nvPr>
            <p:ph type="title"/>
          </p:nvPr>
        </p:nvSpPr>
        <p:spPr>
          <a:xfrm>
            <a:off x="284013" y="0"/>
            <a:ext cx="3765229" cy="1143000"/>
          </a:xfrm>
        </p:spPr>
        <p:txBody>
          <a:bodyPr/>
          <a:lstStyle/>
          <a:p>
            <a:r>
              <a:rPr lang="en-US" dirty="0" smtClean="0"/>
              <a:t>Why Now?</a:t>
            </a:r>
            <a:endParaRPr lang="en-US" dirty="0"/>
          </a:p>
        </p:txBody>
      </p:sp>
      <p:pic>
        <p:nvPicPr>
          <p:cNvPr id="6" name="Content Placeholder 5" descr="InterestingTimes.png"/>
          <p:cNvPicPr>
            <a:picLocks noGrp="1" noChangeAspect="1"/>
          </p:cNvPicPr>
          <p:nvPr>
            <p:ph idx="1"/>
          </p:nvPr>
        </p:nvPicPr>
        <p:blipFill>
          <a:blip r:embed="rId4"/>
          <a:srcRect t="7232" b="7232"/>
          <a:stretch>
            <a:fillRect/>
          </a:stretch>
        </p:blipFill>
        <p:spPr>
          <a:xfrm>
            <a:off x="1680895" y="2544988"/>
            <a:ext cx="4372832" cy="2477969"/>
          </a:xfrm>
        </p:spPr>
      </p:pic>
      <p:pic>
        <p:nvPicPr>
          <p:cNvPr id="10" name="Picture 9"/>
          <p:cNvPicPr>
            <a:picLocks noChangeAspect="1"/>
          </p:cNvPicPr>
          <p:nvPr/>
        </p:nvPicPr>
        <p:blipFill>
          <a:blip r:embed="rId5"/>
          <a:stretch>
            <a:fillRect/>
          </a:stretch>
        </p:blipFill>
        <p:spPr>
          <a:xfrm>
            <a:off x="5220148" y="4288520"/>
            <a:ext cx="3728678" cy="2105765"/>
          </a:xfrm>
          <a:prstGeom prst="rect">
            <a:avLst/>
          </a:prstGeom>
        </p:spPr>
      </p:pic>
      <p:pic>
        <p:nvPicPr>
          <p:cNvPr id="13" name="Picture 12" descr="race-to-the-top.jpg"/>
          <p:cNvPicPr>
            <a:picLocks noChangeAspect="1"/>
          </p:cNvPicPr>
          <p:nvPr/>
        </p:nvPicPr>
        <p:blipFill>
          <a:blip r:embed="rId6"/>
          <a:stretch>
            <a:fillRect/>
          </a:stretch>
        </p:blipFill>
        <p:spPr>
          <a:xfrm>
            <a:off x="5220148" y="351066"/>
            <a:ext cx="3466651" cy="2484433"/>
          </a:xfrm>
          <a:prstGeom prst="rect">
            <a:avLst/>
          </a:prstGeom>
        </p:spPr>
      </p:pic>
      <p:pic>
        <p:nvPicPr>
          <p:cNvPr id="14" name="Picture 13" descr="CommonCore.jpg"/>
          <p:cNvPicPr>
            <a:picLocks noChangeAspect="1"/>
          </p:cNvPicPr>
          <p:nvPr/>
        </p:nvPicPr>
        <p:blipFill>
          <a:blip r:embed="rId7"/>
          <a:stretch>
            <a:fillRect/>
          </a:stretch>
        </p:blipFill>
        <p:spPr>
          <a:xfrm>
            <a:off x="1213879" y="1001910"/>
            <a:ext cx="3938416" cy="1403584"/>
          </a:xfrm>
          <a:prstGeom prst="rect">
            <a:avLst/>
          </a:prstGeom>
        </p:spPr>
      </p:pic>
      <p:sp>
        <p:nvSpPr>
          <p:cNvPr id="18" name="Rectangle 17"/>
          <p:cNvSpPr/>
          <p:nvPr/>
        </p:nvSpPr>
        <p:spPr>
          <a:xfrm>
            <a:off x="3867311" y="3014532"/>
            <a:ext cx="2990689" cy="769441"/>
          </a:xfrm>
          <a:prstGeom prst="rect">
            <a:avLst/>
          </a:prstGeom>
        </p:spPr>
        <p:txBody>
          <a:bodyPr wrap="square">
            <a:spAutoFit/>
          </a:bodyPr>
          <a:lstStyle/>
          <a:p>
            <a:r>
              <a:rPr lang="en-US" sz="2200" dirty="0" smtClean="0">
                <a:solidFill>
                  <a:srgbClr val="FF0000"/>
                </a:solidFill>
              </a:rPr>
              <a:t>Blue Ribbon Panel – </a:t>
            </a:r>
          </a:p>
          <a:p>
            <a:r>
              <a:rPr lang="en-US" sz="2200" dirty="0" smtClean="0">
                <a:solidFill>
                  <a:srgbClr val="FF0000"/>
                </a:solidFill>
              </a:rPr>
              <a:t>10 Principles </a:t>
            </a:r>
          </a:p>
        </p:txBody>
      </p:sp>
      <p:pic>
        <p:nvPicPr>
          <p:cNvPr id="21" name="Picture 20"/>
          <p:cNvPicPr>
            <a:picLocks noChangeAspect="1"/>
          </p:cNvPicPr>
          <p:nvPr/>
        </p:nvPicPr>
        <p:blipFill>
          <a:blip r:embed="rId8"/>
          <a:stretch>
            <a:fillRect/>
          </a:stretch>
        </p:blipFill>
        <p:spPr>
          <a:xfrm>
            <a:off x="-5588000" y="-9271000"/>
            <a:ext cx="2926080" cy="3657600"/>
          </a:xfrm>
          <a:prstGeom prst="rect">
            <a:avLst/>
          </a:prstGeom>
        </p:spPr>
      </p:pic>
      <p:pic>
        <p:nvPicPr>
          <p:cNvPr id="22" name="Picture 21"/>
          <p:cNvPicPr>
            <a:picLocks noChangeAspect="1"/>
          </p:cNvPicPr>
          <p:nvPr/>
        </p:nvPicPr>
        <p:blipFill>
          <a:blip r:embed="rId8"/>
          <a:stretch>
            <a:fillRect/>
          </a:stretch>
        </p:blipFill>
        <p:spPr>
          <a:xfrm>
            <a:off x="0" y="2164831"/>
            <a:ext cx="1828805" cy="2286006"/>
          </a:xfrm>
          <a:prstGeom prst="rect">
            <a:avLst/>
          </a:prstGeom>
        </p:spPr>
      </p:pic>
      <p:sp>
        <p:nvSpPr>
          <p:cNvPr id="3" name="Rectangle 2"/>
          <p:cNvSpPr/>
          <p:nvPr/>
        </p:nvSpPr>
        <p:spPr>
          <a:xfrm>
            <a:off x="6858000" y="3014533"/>
            <a:ext cx="2286000" cy="1107996"/>
          </a:xfrm>
          <a:prstGeom prst="rect">
            <a:avLst/>
          </a:prstGeom>
        </p:spPr>
        <p:txBody>
          <a:bodyPr>
            <a:spAutoFit/>
          </a:bodyPr>
          <a:lstStyle/>
          <a:p>
            <a:pPr lvl="0"/>
            <a:r>
              <a:rPr lang="en-US" sz="2200" dirty="0">
                <a:solidFill>
                  <a:srgbClr val="0000FF"/>
                </a:solidFill>
              </a:rPr>
              <a:t>PARCC and </a:t>
            </a:r>
          </a:p>
          <a:p>
            <a:pPr lvl="0"/>
            <a:r>
              <a:rPr lang="en-US" sz="2200" dirty="0">
                <a:solidFill>
                  <a:srgbClr val="0000FF"/>
                </a:solidFill>
              </a:rPr>
              <a:t>Smarter Balance</a:t>
            </a:r>
          </a:p>
          <a:p>
            <a:pPr lvl="0"/>
            <a:r>
              <a:rPr lang="en-US" sz="2200" dirty="0">
                <a:solidFill>
                  <a:srgbClr val="0000FF"/>
                </a:solidFill>
              </a:rPr>
              <a:t>Assessments</a:t>
            </a:r>
            <a:endParaRPr lang="en-US" sz="2200" dirty="0">
              <a:solidFill>
                <a:prstClr val="white"/>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Sample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0419486"/>
              </p:ext>
            </p:extLst>
          </p:nvPr>
        </p:nvGraphicFramePr>
        <p:xfrm>
          <a:off x="-1" y="1345920"/>
          <a:ext cx="9144000" cy="5633446"/>
        </p:xfrm>
        <a:graphic>
          <a:graphicData uri="http://schemas.openxmlformats.org/drawingml/2006/table">
            <a:tbl>
              <a:tblPr firstRow="1" bandRow="1">
                <a:tableStyleId>{073A0DAA-6AF3-43AB-8588-CEC1D06C72B9}</a:tableStyleId>
              </a:tblPr>
              <a:tblGrid>
                <a:gridCol w="1828800"/>
                <a:gridCol w="1828800"/>
                <a:gridCol w="1705313"/>
                <a:gridCol w="2223221"/>
                <a:gridCol w="1557866"/>
              </a:tblGrid>
              <a:tr h="429590">
                <a:tc gridSpan="5">
                  <a:txBody>
                    <a:bodyPr/>
                    <a:lstStyle/>
                    <a:p>
                      <a:pPr algn="ctr">
                        <a:lnSpc>
                          <a:spcPct val="90000"/>
                        </a:lnSpc>
                        <a:buClr>
                          <a:schemeClr val="accent2"/>
                        </a:buClr>
                      </a:pPr>
                      <a:r>
                        <a:rPr lang="en-US" sz="2400" dirty="0" smtClean="0"/>
                        <a:t>Eliciting and Monitoring Students’ Mathematical Understandings</a:t>
                      </a:r>
                      <a:endParaRPr lang="en-US" sz="2400" dirty="0" smtClean="0">
                        <a:solidFill>
                          <a:srgbClr val="0000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8745">
                <a:tc>
                  <a:txBody>
                    <a:bodyPr/>
                    <a:lstStyle/>
                    <a:p>
                      <a:r>
                        <a:rPr lang="en-US" dirty="0" smtClean="0"/>
                        <a:t>Level 1</a:t>
                      </a:r>
                      <a:endParaRPr lang="en-US" dirty="0"/>
                    </a:p>
                  </a:txBody>
                  <a:tcPr/>
                </a:tc>
                <a:tc>
                  <a:txBody>
                    <a:bodyPr/>
                    <a:lstStyle/>
                    <a:p>
                      <a:r>
                        <a:rPr lang="en-US" dirty="0" smtClean="0"/>
                        <a:t>Level 2</a:t>
                      </a:r>
                      <a:endParaRPr lang="en-US" dirty="0"/>
                    </a:p>
                  </a:txBody>
                  <a:tcPr/>
                </a:tc>
                <a:tc>
                  <a:txBody>
                    <a:bodyPr/>
                    <a:lstStyle/>
                    <a:p>
                      <a:r>
                        <a:rPr lang="en-US" dirty="0" smtClean="0"/>
                        <a:t>Level 3</a:t>
                      </a:r>
                      <a:endParaRPr lang="en-US" dirty="0"/>
                    </a:p>
                  </a:txBody>
                  <a:tcPr/>
                </a:tc>
                <a:tc>
                  <a:txBody>
                    <a:bodyPr/>
                    <a:lstStyle/>
                    <a:p>
                      <a:r>
                        <a:rPr lang="en-US" dirty="0" smtClean="0"/>
                        <a:t>Level</a:t>
                      </a:r>
                      <a:r>
                        <a:rPr lang="en-US" baseline="0" dirty="0" smtClean="0"/>
                        <a:t> 4</a:t>
                      </a:r>
                      <a:endParaRPr lang="en-US" dirty="0"/>
                    </a:p>
                  </a:txBody>
                  <a:tcPr/>
                </a:tc>
                <a:tc>
                  <a:txBody>
                    <a:bodyPr/>
                    <a:lstStyle/>
                    <a:p>
                      <a:r>
                        <a:rPr lang="en-US" dirty="0" smtClean="0"/>
                        <a:t>Level 5</a:t>
                      </a:r>
                      <a:endParaRPr lang="en-US" dirty="0"/>
                    </a:p>
                  </a:txBody>
                  <a:tcPr/>
                </a:tc>
              </a:tr>
              <a:tr h="482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Candidate talks throughout the clip(s) and students provide few responses.  </a:t>
                      </a:r>
                    </a:p>
                    <a:p>
                      <a:endParaRPr lang="en-US" sz="1800" b="0" kern="1200" dirty="0" smtClean="0">
                        <a:solidFill>
                          <a:schemeClr val="dk1"/>
                        </a:solidFill>
                        <a:effectLst/>
                        <a:latin typeface="+mn-lt"/>
                        <a:ea typeface="+mn-ea"/>
                        <a:cs typeface="+mn-cs"/>
                      </a:endParaRPr>
                    </a:p>
                    <a:p>
                      <a:r>
                        <a:rPr lang="en-US" sz="1800" b="0" kern="1200" dirty="0" smtClean="0">
                          <a:solidFill>
                            <a:schemeClr val="dk1"/>
                          </a:solidFill>
                          <a:effectLst/>
                          <a:latin typeface="+mn-lt"/>
                          <a:ea typeface="+mn-ea"/>
                          <a:cs typeface="+mn-cs"/>
                        </a:rPr>
                        <a:t>The candidate stays focused on facts or procedures with no attention to mathematical concepts and representations of content.</a:t>
                      </a:r>
                    </a:p>
                  </a:txBody>
                  <a:tcPr/>
                </a:tc>
                <a:tc>
                  <a:txBody>
                    <a:bodyPr/>
                    <a:lstStyle/>
                    <a:p>
                      <a:r>
                        <a:rPr lang="en-US" sz="1800" b="0" kern="1200" dirty="0" smtClean="0">
                          <a:solidFill>
                            <a:schemeClr val="dk1"/>
                          </a:solidFill>
                          <a:effectLst/>
                          <a:latin typeface="+mn-lt"/>
                          <a:ea typeface="+mn-ea"/>
                          <a:cs typeface="+mn-cs"/>
                        </a:rPr>
                        <a:t>Candidate primarily asks surface-level questions and evaluates student responses as correct or incorrect.</a:t>
                      </a:r>
                      <a:r>
                        <a:rPr lang="en-US" b="0" dirty="0" smtClean="0">
                          <a:effectLst/>
                        </a:rPr>
                        <a:t> </a:t>
                      </a:r>
                    </a:p>
                    <a:p>
                      <a:endParaRPr lang="en-US" sz="1800" b="0" kern="1200" dirty="0" smtClean="0">
                        <a:solidFill>
                          <a:schemeClr val="dk1"/>
                        </a:solidFill>
                        <a:effectLst/>
                        <a:latin typeface="+mn-lt"/>
                        <a:ea typeface="+mn-ea"/>
                        <a:cs typeface="+mn-cs"/>
                      </a:endParaRPr>
                    </a:p>
                    <a:p>
                      <a:r>
                        <a:rPr lang="en-US" sz="1800" b="0" kern="1200" dirty="0" smtClean="0">
                          <a:solidFill>
                            <a:schemeClr val="dk1"/>
                          </a:solidFill>
                          <a:effectLst/>
                          <a:latin typeface="+mn-lt"/>
                          <a:ea typeface="+mn-ea"/>
                          <a:cs typeface="+mn-cs"/>
                        </a:rPr>
                        <a:t>Candidate makes vague or superficial use of representations to help students understand mathematical concepts.</a:t>
                      </a:r>
                      <a:r>
                        <a:rPr lang="en-US" sz="1600" b="0" dirty="0" smtClean="0">
                          <a:effectLst/>
                        </a:rPr>
                        <a:t> </a:t>
                      </a:r>
                      <a:endParaRPr lang="en-US" sz="1600" b="0" dirty="0"/>
                    </a:p>
                  </a:txBody>
                  <a:tcPr/>
                </a:tc>
                <a:tc>
                  <a:txBody>
                    <a:bodyPr/>
                    <a:lstStyle/>
                    <a:p>
                      <a:r>
                        <a:rPr lang="en-US" sz="1800" b="0" kern="1200" dirty="0" smtClean="0">
                          <a:solidFill>
                            <a:schemeClr val="dk1"/>
                          </a:solidFill>
                          <a:effectLst/>
                          <a:latin typeface="+mn-lt"/>
                          <a:ea typeface="+mn-ea"/>
                          <a:cs typeface="+mn-cs"/>
                        </a:rPr>
                        <a:t>The candidate elicits student responses related to reasoning/problem solving. </a:t>
                      </a:r>
                    </a:p>
                    <a:p>
                      <a:endParaRPr lang="en-US" sz="1800" b="0" kern="1200" dirty="0" smtClean="0">
                        <a:solidFill>
                          <a:schemeClr val="dk1"/>
                        </a:solidFill>
                        <a:effectLst/>
                        <a:latin typeface="+mn-lt"/>
                        <a:ea typeface="+mn-ea"/>
                        <a:cs typeface="+mn-cs"/>
                      </a:endParaRPr>
                    </a:p>
                    <a:p>
                      <a:r>
                        <a:rPr lang="en-US" sz="1800" b="0" kern="1200" dirty="0" smtClean="0">
                          <a:solidFill>
                            <a:schemeClr val="dk1"/>
                          </a:solidFill>
                          <a:effectLst/>
                          <a:latin typeface="+mn-lt"/>
                          <a:ea typeface="+mn-ea"/>
                          <a:cs typeface="+mn-cs"/>
                        </a:rPr>
                        <a:t>Candidate uses representations in ways that help students understand mathematical concepts.</a:t>
                      </a:r>
                      <a:r>
                        <a:rPr lang="en-US" sz="1600" b="0" dirty="0" smtClean="0">
                          <a:effectLst/>
                        </a:rPr>
                        <a:t> </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Candidate elicits and builds on students’ reasoning</a:t>
                      </a:r>
                      <a:r>
                        <a:rPr lang="en-US" sz="1800" b="0" kern="1200" baseline="0" dirty="0" smtClean="0">
                          <a:solidFill>
                            <a:schemeClr val="dk1"/>
                          </a:solidFill>
                          <a:effectLst/>
                          <a:latin typeface="+mn-lt"/>
                          <a:ea typeface="+mn-ea"/>
                          <a:cs typeface="+mn-cs"/>
                        </a:rPr>
                        <a:t>/ </a:t>
                      </a:r>
                      <a:r>
                        <a:rPr lang="en-US" sz="1800" b="0" kern="1200" dirty="0" smtClean="0">
                          <a:solidFill>
                            <a:schemeClr val="dk1"/>
                          </a:solidFill>
                          <a:effectLst/>
                          <a:latin typeface="+mn-lt"/>
                          <a:ea typeface="+mn-ea"/>
                          <a:cs typeface="+mn-cs"/>
                        </a:rPr>
                        <a:t>problem solving to explicitly portray, extend, or clarify a mathematical concept.</a:t>
                      </a:r>
                      <a:r>
                        <a:rPr lang="en-US" b="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Candidate uses strategically chosen representations in ways that deepen student understanding of mathematical concepts.</a:t>
                      </a:r>
                      <a:r>
                        <a:rPr lang="en-US" sz="1600" b="0" dirty="0" smtClean="0">
                          <a:effectLst/>
                        </a:rPr>
                        <a:t> </a:t>
                      </a:r>
                      <a:endParaRPr lang="en-US" sz="1600" b="0" dirty="0"/>
                    </a:p>
                  </a:txBody>
                  <a:tcPr/>
                </a:tc>
                <a:tc>
                  <a:txBody>
                    <a:bodyPr/>
                    <a:lstStyle/>
                    <a:p>
                      <a:r>
                        <a:rPr lang="en-US" sz="1800" b="0" kern="1200" dirty="0" smtClean="0">
                          <a:solidFill>
                            <a:schemeClr val="dk1"/>
                          </a:solidFill>
                          <a:effectLst/>
                          <a:latin typeface="+mn-lt"/>
                          <a:ea typeface="+mn-ea"/>
                          <a:cs typeface="+mn-cs"/>
                        </a:rPr>
                        <a:t>All components of Level 4 plus, </a:t>
                      </a:r>
                    </a:p>
                    <a:p>
                      <a:r>
                        <a:rPr lang="en-US" sz="1800" b="0" kern="1200" dirty="0" smtClean="0">
                          <a:solidFill>
                            <a:schemeClr val="dk1"/>
                          </a:solidFill>
                          <a:effectLst/>
                          <a:latin typeface="+mn-lt"/>
                          <a:ea typeface="+mn-ea"/>
                          <a:cs typeface="+mn-cs"/>
                        </a:rPr>
                        <a:t> </a:t>
                      </a:r>
                    </a:p>
                    <a:p>
                      <a:r>
                        <a:rPr lang="en-US" sz="1800" b="0" kern="1200" dirty="0" smtClean="0">
                          <a:solidFill>
                            <a:schemeClr val="dk1"/>
                          </a:solidFill>
                          <a:effectLst/>
                          <a:latin typeface="+mn-lt"/>
                          <a:ea typeface="+mn-ea"/>
                          <a:cs typeface="+mn-cs"/>
                        </a:rPr>
                        <a:t>Candidate facilitates interactions among students to evaluate their own ideas.</a:t>
                      </a:r>
                      <a:r>
                        <a:rPr lang="en-US" sz="1600" b="0" dirty="0" smtClean="0">
                          <a:effectLst/>
                        </a:rPr>
                        <a:t> </a:t>
                      </a:r>
                      <a:endParaRPr lang="en-US" sz="1600" b="0" dirty="0"/>
                    </a:p>
                  </a:txBody>
                  <a:tcPr/>
                </a:tc>
              </a:tr>
            </a:tbl>
          </a:graphicData>
        </a:graphic>
      </p:graphicFrame>
    </p:spTree>
    <p:extLst>
      <p:ext uri="{BB962C8B-B14F-4D97-AF65-F5344CB8AC3E}">
        <p14:creationId xmlns:p14="http://schemas.microsoft.com/office/powerpoint/2010/main" val="26637981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n-US" dirty="0"/>
              <a:t>Academic </a:t>
            </a:r>
            <a:r>
              <a:rPr lang="en-US" dirty="0" smtClean="0"/>
              <a:t>Language</a:t>
            </a:r>
            <a:endParaRPr lang="en-US" dirty="0"/>
          </a:p>
        </p:txBody>
      </p:sp>
      <p:sp>
        <p:nvSpPr>
          <p:cNvPr id="117763" name="Rectangle 3"/>
          <p:cNvSpPr>
            <a:spLocks noGrp="1" noChangeArrowheads="1"/>
          </p:cNvSpPr>
          <p:nvPr>
            <p:ph idx="1"/>
          </p:nvPr>
        </p:nvSpPr>
        <p:spPr/>
        <p:txBody>
          <a:bodyPr>
            <a:normAutofit lnSpcReduction="10000"/>
          </a:bodyPr>
          <a:lstStyle/>
          <a:p>
            <a:r>
              <a:rPr lang="en-US" dirty="0"/>
              <a:t>Academic language is different from everyday language.  Some students are not exposed to this language outside of school</a:t>
            </a:r>
            <a:r>
              <a:rPr lang="en-US" dirty="0" smtClean="0"/>
              <a:t>.</a:t>
            </a:r>
            <a:endParaRPr lang="en-US" sz="1300" dirty="0"/>
          </a:p>
          <a:p>
            <a:r>
              <a:rPr lang="en-US" dirty="0"/>
              <a:t>Much of academic language is discipline-specific</a:t>
            </a:r>
            <a:r>
              <a:rPr lang="en-US" dirty="0" smtClean="0"/>
              <a:t>.</a:t>
            </a:r>
            <a:endParaRPr lang="en-US" sz="1300" dirty="0"/>
          </a:p>
          <a:p>
            <a:r>
              <a:rPr lang="en-US" dirty="0"/>
              <a:t>Unless we make academic language explicit for learning, some students will be excluded from classroom discourse and future opportunities that depend on having acquired this language.</a:t>
            </a:r>
          </a:p>
          <a:p>
            <a:endParaRPr lang="en-US" dirty="0"/>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ffectLst/>
              </a:rPr>
              <a:t>Academic language is the oral and written language used in school necessary for learning content. </a:t>
            </a:r>
            <a:endParaRPr lang="en-US" dirty="0" smtClean="0">
              <a:effectLst/>
            </a:endParaRPr>
          </a:p>
          <a:p>
            <a:r>
              <a:rPr lang="en-US" dirty="0" smtClean="0">
                <a:effectLst/>
              </a:rPr>
              <a:t>This </a:t>
            </a:r>
            <a:r>
              <a:rPr lang="en-US" dirty="0">
                <a:effectLst/>
              </a:rPr>
              <a:t>includes the “language of the discipline” (vocabulary and forms/functions of language associated with learning outcomes) and the “instructional language” used to engage students’ in learning content. </a:t>
            </a:r>
          </a:p>
          <a:p>
            <a:endParaRPr lang="en-US" dirty="0"/>
          </a:p>
        </p:txBody>
      </p:sp>
      <p:sp>
        <p:nvSpPr>
          <p:cNvPr id="4" name="Rectangle 2"/>
          <p:cNvSpPr>
            <a:spLocks noGrp="1" noChangeArrowheads="1"/>
          </p:cNvSpPr>
          <p:nvPr>
            <p:ph type="title"/>
          </p:nvPr>
        </p:nvSpPr>
        <p:spPr/>
        <p:txBody>
          <a:bodyPr>
            <a:normAutofit/>
          </a:bodyPr>
          <a:lstStyle/>
          <a:p>
            <a:r>
              <a:rPr lang="en-US" dirty="0"/>
              <a:t>Academic </a:t>
            </a:r>
            <a:r>
              <a:rPr lang="en-US" dirty="0" smtClean="0"/>
              <a:t>Language</a:t>
            </a:r>
            <a:endParaRPr lang="en-US" dirty="0"/>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Tree>
    <p:extLst>
      <p:ext uri="{BB962C8B-B14F-4D97-AF65-F5344CB8AC3E}">
        <p14:creationId xmlns:p14="http://schemas.microsoft.com/office/powerpoint/2010/main" val="25573259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79463" y="62753"/>
            <a:ext cx="8049574" cy="1283167"/>
          </a:xfrm>
        </p:spPr>
        <p:txBody>
          <a:bodyPr>
            <a:normAutofit/>
          </a:bodyPr>
          <a:lstStyle/>
          <a:p>
            <a:r>
              <a:rPr lang="en-US" sz="3600" dirty="0"/>
              <a:t>Academic Language</a:t>
            </a:r>
            <a:r>
              <a:rPr lang="en-US" sz="3600" dirty="0" smtClean="0"/>
              <a:t> </a:t>
            </a:r>
            <a:br>
              <a:rPr lang="en-US" sz="3600" dirty="0" smtClean="0"/>
            </a:br>
            <a:r>
              <a:rPr lang="en-US" sz="3600" dirty="0" smtClean="0"/>
              <a:t>Competencies Measured </a:t>
            </a:r>
            <a:endParaRPr lang="en-US" sz="3600" dirty="0"/>
          </a:p>
        </p:txBody>
      </p:sp>
      <p:sp>
        <p:nvSpPr>
          <p:cNvPr id="115715" name="Rectangle 3"/>
          <p:cNvSpPr>
            <a:spLocks noGrp="1" noChangeArrowheads="1"/>
          </p:cNvSpPr>
          <p:nvPr>
            <p:ph idx="1"/>
          </p:nvPr>
        </p:nvSpPr>
        <p:spPr>
          <a:xfrm>
            <a:off x="457199" y="1676400"/>
            <a:ext cx="8371837" cy="4679950"/>
          </a:xfrm>
        </p:spPr>
        <p:txBody>
          <a:bodyPr>
            <a:normAutofit/>
          </a:bodyPr>
          <a:lstStyle/>
          <a:p>
            <a:r>
              <a:rPr lang="en-US" b="1" dirty="0">
                <a:solidFill>
                  <a:srgbClr val="333333"/>
                </a:solidFill>
              </a:rPr>
              <a:t>Understanding</a:t>
            </a:r>
            <a:r>
              <a:rPr lang="en-US" b="1" dirty="0" smtClean="0">
                <a:solidFill>
                  <a:srgbClr val="333333"/>
                </a:solidFill>
              </a:rPr>
              <a:t> students’ language development and identifying language demands</a:t>
            </a:r>
          </a:p>
          <a:p>
            <a:r>
              <a:rPr lang="en-US" b="1" dirty="0" smtClean="0">
                <a:solidFill>
                  <a:srgbClr val="333333"/>
                </a:solidFill>
              </a:rPr>
              <a:t>Supporting </a:t>
            </a:r>
            <a:r>
              <a:rPr lang="en-US" b="1" dirty="0" smtClean="0"/>
              <a:t>language </a:t>
            </a:r>
            <a:r>
              <a:rPr lang="en-US" b="1" dirty="0"/>
              <a:t>demands (form and function) </a:t>
            </a:r>
            <a:r>
              <a:rPr lang="en-US" b="1" dirty="0" smtClean="0"/>
              <a:t>to deepen content learning</a:t>
            </a:r>
          </a:p>
          <a:p>
            <a:r>
              <a:rPr lang="en-US" b="1" dirty="0" smtClean="0"/>
              <a:t>Identifying evidence </a:t>
            </a:r>
            <a:r>
              <a:rPr lang="en-US" b="1" dirty="0"/>
              <a:t>that </a:t>
            </a:r>
            <a:r>
              <a:rPr lang="en-US" b="1" dirty="0" smtClean="0"/>
              <a:t>students understand </a:t>
            </a:r>
            <a:r>
              <a:rPr lang="en-US" b="1"/>
              <a:t>and </a:t>
            </a:r>
            <a:r>
              <a:rPr lang="en-US" b="1" smtClean="0"/>
              <a:t>use </a:t>
            </a:r>
            <a:r>
              <a:rPr lang="en-US" b="1" dirty="0"/>
              <a:t>targeted academic language in ways that support their language development and content learning.</a:t>
            </a:r>
            <a:endParaRPr lang="en-US" sz="2000" b="1" dirty="0" smtClean="0">
              <a:solidFill>
                <a:srgbClr val="333333"/>
              </a:solidFill>
            </a:endParaRPr>
          </a:p>
        </p:txBody>
      </p:sp>
      <p:sp>
        <p:nvSpPr>
          <p:cNvPr id="5" name="Footer Placeholder 4"/>
          <p:cNvSpPr>
            <a:spLocks noGrp="1"/>
          </p:cNvSpPr>
          <p:nvPr>
            <p:ph type="ftr" sz="quarter" idx="11"/>
          </p:nvPr>
        </p:nvSpPr>
        <p:spPr>
          <a:xfrm>
            <a:off x="242045" y="6356350"/>
            <a:ext cx="4787363" cy="501650"/>
          </a:xfrm>
        </p:spPr>
        <p:txBody>
          <a:bodyPr/>
          <a:lstStyle/>
          <a:p>
            <a:r>
              <a:rPr lang="en-US" dirty="0" smtClean="0"/>
              <a:t>Stanford Center for Assessment, Learning and Equity  2011</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58226"/>
            <a:ext cx="8229600" cy="1089989"/>
          </a:xfrm>
          <a:ln w="9525"/>
        </p:spPr>
        <p:txBody>
          <a:bodyPr/>
          <a:lstStyle/>
          <a:p>
            <a:pPr>
              <a:defRPr/>
            </a:pPr>
            <a:r>
              <a:rPr lang="en-US" sz="4200" dirty="0" smtClean="0">
                <a:effectLst/>
              </a:rPr>
              <a:t>Development Timeline</a:t>
            </a:r>
          </a:p>
        </p:txBody>
      </p:sp>
      <p:sp>
        <p:nvSpPr>
          <p:cNvPr id="76802" name="Rectangle 3"/>
          <p:cNvSpPr>
            <a:spLocks noGrp="1" noChangeArrowheads="1"/>
          </p:cNvSpPr>
          <p:nvPr>
            <p:ph idx="1"/>
          </p:nvPr>
        </p:nvSpPr>
        <p:spPr>
          <a:xfrm>
            <a:off x="381000" y="1600199"/>
            <a:ext cx="8229600" cy="4969934"/>
          </a:xfrm>
        </p:spPr>
        <p:txBody>
          <a:bodyPr>
            <a:normAutofit lnSpcReduction="10000"/>
          </a:bodyPr>
          <a:lstStyle/>
          <a:p>
            <a:pPr marL="228600" indent="-228600">
              <a:lnSpc>
                <a:spcPct val="90000"/>
              </a:lnSpc>
              <a:spcAft>
                <a:spcPts val="1200"/>
              </a:spcAft>
            </a:pPr>
            <a:r>
              <a:rPr lang="en-US" dirty="0" smtClean="0">
                <a:solidFill>
                  <a:srgbClr val="333333"/>
                </a:solidFill>
                <a:effectLst/>
              </a:rPr>
              <a:t>2009-10  Small-scale tryout tasks &amp; feedback from users.</a:t>
            </a:r>
          </a:p>
          <a:p>
            <a:pPr marL="228600" indent="-228600">
              <a:lnSpc>
                <a:spcPct val="90000"/>
              </a:lnSpc>
              <a:spcAft>
                <a:spcPts val="1200"/>
              </a:spcAft>
            </a:pPr>
            <a:r>
              <a:rPr lang="en-US" dirty="0" smtClean="0">
                <a:solidFill>
                  <a:srgbClr val="333333"/>
                </a:solidFill>
                <a:effectLst/>
              </a:rPr>
              <a:t>2010-11  Development of six pilot prototypes based on feedback. Piloted in 20 states.  User feedback gathered to guide revisions.</a:t>
            </a:r>
          </a:p>
          <a:p>
            <a:pPr marL="228600" indent="-228600">
              <a:lnSpc>
                <a:spcPct val="90000"/>
              </a:lnSpc>
              <a:spcAft>
                <a:spcPts val="1200"/>
              </a:spcAft>
            </a:pPr>
            <a:r>
              <a:rPr lang="en-US" dirty="0" smtClean="0">
                <a:solidFill>
                  <a:srgbClr val="333333"/>
                </a:solidFill>
                <a:effectLst/>
              </a:rPr>
              <a:t>2011-12  National field test of 13 prototypes, producing a technical report with reliability and validity studies, and a bias and sensitivity review.  National standard setting.</a:t>
            </a:r>
            <a:r>
              <a:rPr lang="en-US" sz="1800" dirty="0" smtClean="0">
                <a:solidFill>
                  <a:srgbClr val="333333"/>
                </a:solidFill>
              </a:rPr>
              <a:t> </a:t>
            </a:r>
          </a:p>
          <a:p>
            <a:pPr marL="228600" indent="-228600">
              <a:lnSpc>
                <a:spcPct val="90000"/>
              </a:lnSpc>
              <a:spcAft>
                <a:spcPts val="1200"/>
              </a:spcAft>
            </a:pPr>
            <a:r>
              <a:rPr lang="en-US" dirty="0" smtClean="0">
                <a:solidFill>
                  <a:srgbClr val="333333"/>
                </a:solidFill>
                <a:effectLst/>
              </a:rPr>
              <a:t>2012-13   Adoption of validated assessment</a:t>
            </a:r>
          </a:p>
        </p:txBody>
      </p:sp>
      <p:sp>
        <p:nvSpPr>
          <p:cNvPr id="3" name="TextBox 2"/>
          <p:cNvSpPr txBox="1"/>
          <p:nvPr/>
        </p:nvSpPr>
        <p:spPr>
          <a:xfrm>
            <a:off x="931333" y="6570133"/>
            <a:ext cx="184666" cy="369332"/>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a:xfrm>
            <a:off x="242046" y="6356350"/>
            <a:ext cx="5071416"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276473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dirty="0" smtClean="0"/>
              <a:t>Pilot Data Analysis</a:t>
            </a:r>
          </a:p>
        </p:txBody>
      </p:sp>
      <p:sp>
        <p:nvSpPr>
          <p:cNvPr id="18435" name="Rectangle 3"/>
          <p:cNvSpPr>
            <a:spLocks noGrp="1"/>
          </p:cNvSpPr>
          <p:nvPr>
            <p:ph idx="1"/>
          </p:nvPr>
        </p:nvSpPr>
        <p:spPr>
          <a:xfrm>
            <a:off x="457200" y="1744133"/>
            <a:ext cx="8229600" cy="4368800"/>
          </a:xfrm>
        </p:spPr>
        <p:txBody>
          <a:bodyPr>
            <a:normAutofit/>
          </a:bodyPr>
          <a:lstStyle/>
          <a:p>
            <a:r>
              <a:rPr lang="en-US" dirty="0" smtClean="0"/>
              <a:t>Scores (descriptive stats)</a:t>
            </a:r>
          </a:p>
          <a:p>
            <a:r>
              <a:rPr lang="en-US" dirty="0" smtClean="0"/>
              <a:t>Scoring process </a:t>
            </a:r>
          </a:p>
          <a:p>
            <a:pPr lvl="1"/>
            <a:r>
              <a:rPr lang="en-US" dirty="0" smtClean="0"/>
              <a:t>Inter-rater reliability and agreement rates</a:t>
            </a:r>
            <a:endParaRPr lang="en-US" sz="600" dirty="0"/>
          </a:p>
          <a:p>
            <a:r>
              <a:rPr lang="en-US" dirty="0"/>
              <a:t>Examinee and faculty feedback</a:t>
            </a:r>
          </a:p>
          <a:p>
            <a:r>
              <a:rPr lang="en-US" dirty="0"/>
              <a:t>Benchmark </a:t>
            </a:r>
            <a:r>
              <a:rPr lang="en-US" dirty="0" smtClean="0"/>
              <a:t>identification</a:t>
            </a:r>
          </a:p>
        </p:txBody>
      </p:sp>
      <p:sp>
        <p:nvSpPr>
          <p:cNvPr id="2" name="Footer Placeholder 1"/>
          <p:cNvSpPr>
            <a:spLocks noGrp="1"/>
          </p:cNvSpPr>
          <p:nvPr>
            <p:ph type="ftr" sz="quarter" idx="11"/>
          </p:nvPr>
        </p:nvSpPr>
        <p:spPr>
          <a:xfrm>
            <a:off x="242046" y="6356350"/>
            <a:ext cx="4971162" cy="501650"/>
          </a:xfrm>
        </p:spPr>
        <p:txBody>
          <a:bodyPr/>
          <a:lstStyle/>
          <a:p>
            <a:pPr>
              <a:defRPr/>
            </a:pPr>
            <a:r>
              <a:rPr lang="en-US" dirty="0" smtClean="0"/>
              <a:t>Stanford Center for Assessment, Learning and Equity  2011</a:t>
            </a:r>
            <a:endParaRPr lang="en-US" dirty="0"/>
          </a:p>
        </p:txBody>
      </p:sp>
    </p:spTree>
    <p:extLst>
      <p:ext uri="{BB962C8B-B14F-4D97-AF65-F5344CB8AC3E}">
        <p14:creationId xmlns:p14="http://schemas.microsoft.com/office/powerpoint/2010/main" val="3422876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Handbook Changes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Deep focus on student learning</a:t>
            </a:r>
          </a:p>
          <a:p>
            <a:r>
              <a:rPr lang="en-US" dirty="0" smtClean="0"/>
              <a:t>Five level rubric</a:t>
            </a:r>
          </a:p>
          <a:p>
            <a:r>
              <a:rPr lang="en-US" dirty="0" smtClean="0"/>
              <a:t>Clear organization, prompts and alignment with rubrics</a:t>
            </a:r>
          </a:p>
          <a:p>
            <a:r>
              <a:rPr lang="en-US" dirty="0" smtClean="0"/>
              <a:t>Academic language reframing</a:t>
            </a:r>
          </a:p>
          <a:p>
            <a:r>
              <a:rPr lang="en-US" dirty="0" smtClean="0"/>
              <a:t>Analyzing teaching </a:t>
            </a:r>
          </a:p>
          <a:p>
            <a:r>
              <a:rPr lang="en-US" dirty="0" smtClean="0"/>
              <a:t>Subject specific glossaries</a:t>
            </a:r>
          </a:p>
          <a:p>
            <a:r>
              <a:rPr lang="en-US" dirty="0"/>
              <a:t>Professional look and interactive </a:t>
            </a:r>
            <a:r>
              <a:rPr lang="en-US" dirty="0" smtClean="0"/>
              <a:t>features</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  2011</a:t>
            </a:r>
            <a:endParaRPr lang="en-US"/>
          </a:p>
        </p:txBody>
      </p:sp>
    </p:spTree>
    <p:extLst>
      <p:ext uri="{BB962C8B-B14F-4D97-AF65-F5344CB8AC3E}">
        <p14:creationId xmlns:p14="http://schemas.microsoft.com/office/powerpoint/2010/main" val="3866504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Spring Pilot 2011</a:t>
            </a:r>
            <a:endParaRPr lang="en-US" dirty="0"/>
          </a:p>
        </p:txBody>
      </p:sp>
      <p:sp>
        <p:nvSpPr>
          <p:cNvPr id="3" name="Content Placeholder 2"/>
          <p:cNvSpPr>
            <a:spLocks noGrp="1"/>
          </p:cNvSpPr>
          <p:nvPr>
            <p:ph idx="1"/>
          </p:nvPr>
        </p:nvSpPr>
        <p:spPr/>
        <p:txBody>
          <a:bodyPr/>
          <a:lstStyle/>
          <a:p>
            <a:r>
              <a:rPr lang="en-US" dirty="0" smtClean="0">
                <a:solidFill>
                  <a:srgbClr val="333333"/>
                </a:solidFill>
              </a:rPr>
              <a:t>Three IHEs completed 150 portfolios in six content areas</a:t>
            </a:r>
          </a:p>
          <a:p>
            <a:r>
              <a:rPr lang="en-US" dirty="0" smtClean="0">
                <a:solidFill>
                  <a:srgbClr val="333333"/>
                </a:solidFill>
              </a:rPr>
              <a:t>91 were scored by 35 calibrated faculty (</a:t>
            </a:r>
            <a:r>
              <a:rPr lang="en-US" dirty="0" err="1" smtClean="0">
                <a:solidFill>
                  <a:srgbClr val="333333"/>
                </a:solidFill>
              </a:rPr>
              <a:t>univ.</a:t>
            </a:r>
            <a:r>
              <a:rPr lang="en-US" dirty="0" smtClean="0">
                <a:solidFill>
                  <a:srgbClr val="333333"/>
                </a:solidFill>
              </a:rPr>
              <a:t>/school) scorers representing 9 institutions </a:t>
            </a:r>
          </a:p>
          <a:p>
            <a:r>
              <a:rPr lang="en-US" dirty="0" smtClean="0">
                <a:solidFill>
                  <a:srgbClr val="333333"/>
                </a:solidFill>
              </a:rPr>
              <a:t>Results were returned to the three IHEs from a commonly used server</a:t>
            </a:r>
          </a:p>
          <a:p>
            <a:r>
              <a:rPr lang="en-US" dirty="0" smtClean="0">
                <a:solidFill>
                  <a:srgbClr val="333333"/>
                </a:solidFill>
              </a:rPr>
              <a:t>Feedback sent to T Candidates with scored portfolios in late summer</a:t>
            </a:r>
          </a:p>
          <a:p>
            <a:pPr marL="0" indent="0">
              <a:buNone/>
            </a:pPr>
            <a:endParaRPr lang="en-US" dirty="0"/>
          </a:p>
        </p:txBody>
      </p:sp>
    </p:spTree>
    <p:extLst>
      <p:ext uri="{BB962C8B-B14F-4D97-AF65-F5344CB8AC3E}">
        <p14:creationId xmlns:p14="http://schemas.microsoft.com/office/powerpoint/2010/main" val="7618838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Program/Unit Discussions</a:t>
            </a:r>
            <a:endParaRPr lang="en-US" dirty="0"/>
          </a:p>
        </p:txBody>
      </p:sp>
      <p:sp>
        <p:nvSpPr>
          <p:cNvPr id="3" name="Content Placeholder 2"/>
          <p:cNvSpPr>
            <a:spLocks noGrp="1"/>
          </p:cNvSpPr>
          <p:nvPr>
            <p:ph idx="1"/>
          </p:nvPr>
        </p:nvSpPr>
        <p:spPr/>
        <p:txBody>
          <a:bodyPr/>
          <a:lstStyle/>
          <a:p>
            <a:r>
              <a:rPr lang="en-US" dirty="0" smtClean="0">
                <a:solidFill>
                  <a:srgbClr val="333333"/>
                </a:solidFill>
              </a:rPr>
              <a:t>Results shared with program representatives</a:t>
            </a:r>
          </a:p>
          <a:p>
            <a:r>
              <a:rPr lang="en-US" dirty="0" smtClean="0">
                <a:solidFill>
                  <a:srgbClr val="333333"/>
                </a:solidFill>
              </a:rPr>
              <a:t>Discussions about strengths and challenges noted from data results</a:t>
            </a:r>
          </a:p>
          <a:p>
            <a:r>
              <a:rPr lang="en-US" dirty="0" smtClean="0">
                <a:solidFill>
                  <a:srgbClr val="333333"/>
                </a:solidFill>
              </a:rPr>
              <a:t>Sharing of next steps based upon the results for the coming academic year </a:t>
            </a:r>
          </a:p>
          <a:p>
            <a:endParaRPr lang="en-US" dirty="0"/>
          </a:p>
        </p:txBody>
      </p:sp>
    </p:spTree>
    <p:extLst>
      <p:ext uri="{BB962C8B-B14F-4D97-AF65-F5344CB8AC3E}">
        <p14:creationId xmlns:p14="http://schemas.microsoft.com/office/powerpoint/2010/main" val="42090294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Framing Reliability and Validity Research</a:t>
            </a:r>
            <a:endParaRPr lang="en-US" dirty="0"/>
          </a:p>
        </p:txBody>
      </p:sp>
      <p:sp>
        <p:nvSpPr>
          <p:cNvPr id="3" name="Content Placeholder 2"/>
          <p:cNvSpPr>
            <a:spLocks noGrp="1"/>
          </p:cNvSpPr>
          <p:nvPr>
            <p:ph idx="1"/>
          </p:nvPr>
        </p:nvSpPr>
        <p:spPr/>
        <p:txBody>
          <a:bodyPr/>
          <a:lstStyle/>
          <a:p>
            <a:r>
              <a:rPr lang="en-US" dirty="0" smtClean="0"/>
              <a:t>Current policies in play</a:t>
            </a:r>
          </a:p>
          <a:p>
            <a:r>
              <a:rPr lang="en-US" dirty="0" smtClean="0"/>
              <a:t>Evidence needed to support TPA use for accreditation and licensure decision-making</a:t>
            </a:r>
          </a:p>
          <a:p>
            <a:r>
              <a:rPr lang="en-US" dirty="0" smtClean="0"/>
              <a:t>Potential role for VAM and other predictive validity measures</a:t>
            </a:r>
            <a:endParaRPr lang="en-US" dirty="0"/>
          </a:p>
        </p:txBody>
      </p:sp>
      <p:sp>
        <p:nvSpPr>
          <p:cNvPr id="4" name="Footer Placeholder 3"/>
          <p:cNvSpPr>
            <a:spLocks noGrp="1"/>
          </p:cNvSpPr>
          <p:nvPr>
            <p:ph type="ftr" sz="quarter" idx="11"/>
          </p:nvPr>
        </p:nvSpPr>
        <p:spPr>
          <a:xfrm>
            <a:off x="242045" y="6356350"/>
            <a:ext cx="4921035" cy="501650"/>
          </a:xfrm>
        </p:spPr>
        <p:txBody>
          <a:bodyPr/>
          <a:lstStyle/>
          <a:p>
            <a:pPr>
              <a:defRPr/>
            </a:pPr>
            <a:r>
              <a:rPr lang="en-US" dirty="0" smtClean="0"/>
              <a:t>Stanford Center for Assessment, Learning and Equity  2011</a:t>
            </a:r>
            <a:endParaRPr lang="en-US" dirty="0"/>
          </a:p>
        </p:txBody>
      </p:sp>
    </p:spTree>
    <p:extLst>
      <p:ext uri="{BB962C8B-B14F-4D97-AF65-F5344CB8AC3E}">
        <p14:creationId xmlns:p14="http://schemas.microsoft.com/office/powerpoint/2010/main" val="428358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TPAC fits in</a:t>
            </a:r>
            <a:endParaRPr lang="en-US" dirty="0"/>
          </a:p>
        </p:txBody>
      </p:sp>
      <p:sp>
        <p:nvSpPr>
          <p:cNvPr id="3" name="Content Placeholder 2"/>
          <p:cNvSpPr>
            <a:spLocks noGrp="1"/>
          </p:cNvSpPr>
          <p:nvPr>
            <p:ph idx="1"/>
          </p:nvPr>
        </p:nvSpPr>
        <p:spPr>
          <a:xfrm>
            <a:off x="242046" y="1417638"/>
            <a:ext cx="8901954" cy="4708525"/>
          </a:xfrm>
        </p:spPr>
        <p:txBody>
          <a:bodyPr>
            <a:normAutofit fontScale="70000" lnSpcReduction="20000"/>
          </a:bodyPr>
          <a:lstStyle/>
          <a:p>
            <a:pPr marL="0" indent="0">
              <a:buNone/>
            </a:pPr>
            <a:endParaRPr lang="en-US" b="1" dirty="0" smtClean="0">
              <a:solidFill>
                <a:srgbClr val="333333"/>
              </a:solidFill>
            </a:endParaRPr>
          </a:p>
          <a:p>
            <a:pPr marL="0" lvl="0" indent="0" defTabSz="457200">
              <a:spcAft>
                <a:spcPts val="600"/>
              </a:spcAft>
              <a:buNone/>
              <a:defRPr/>
            </a:pPr>
            <a:r>
              <a:rPr lang="en-US" sz="3600" b="1" dirty="0" smtClean="0">
                <a:solidFill>
                  <a:srgbClr val="333333"/>
                </a:solidFill>
              </a:rPr>
              <a:t>TPAC is working to develop and implement </a:t>
            </a:r>
            <a:r>
              <a:rPr lang="en-US" sz="3600" b="1" i="1" dirty="0" smtClean="0">
                <a:solidFill>
                  <a:srgbClr val="333333"/>
                </a:solidFill>
              </a:rPr>
              <a:t>at scale </a:t>
            </a:r>
            <a:r>
              <a:rPr lang="en-US" sz="3600" b="1" dirty="0" smtClean="0">
                <a:solidFill>
                  <a:srgbClr val="333333"/>
                </a:solidFill>
              </a:rPr>
              <a:t>a way of assessing teaching that…</a:t>
            </a:r>
          </a:p>
          <a:p>
            <a:pPr marL="455613" lvl="0" indent="-227013" defTabSz="457200">
              <a:spcAft>
                <a:spcPts val="600"/>
              </a:spcAft>
              <a:buFont typeface="Arial"/>
              <a:buChar char="•"/>
              <a:defRPr/>
            </a:pPr>
            <a:r>
              <a:rPr lang="en-US" sz="3600" b="1" dirty="0">
                <a:solidFill>
                  <a:srgbClr val="333333"/>
                </a:solidFill>
              </a:rPr>
              <a:t>P</a:t>
            </a:r>
            <a:r>
              <a:rPr lang="en-US" sz="3600" b="1" dirty="0" smtClean="0">
                <a:solidFill>
                  <a:srgbClr val="333333"/>
                </a:solidFill>
              </a:rPr>
              <a:t>rovides evidence of teaching effectiveness, </a:t>
            </a:r>
          </a:p>
          <a:p>
            <a:pPr marL="455613" lvl="0" indent="-227013" defTabSz="457200">
              <a:spcAft>
                <a:spcPts val="600"/>
              </a:spcAft>
              <a:buFont typeface="Arial"/>
              <a:buChar char="•"/>
              <a:defRPr/>
            </a:pPr>
            <a:r>
              <a:rPr lang="en-US" sz="3600" b="1" dirty="0">
                <a:solidFill>
                  <a:srgbClr val="333333"/>
                </a:solidFill>
              </a:rPr>
              <a:t>S</a:t>
            </a:r>
            <a:r>
              <a:rPr lang="en-US" sz="3600" b="1" dirty="0" smtClean="0">
                <a:solidFill>
                  <a:srgbClr val="333333"/>
                </a:solidFill>
              </a:rPr>
              <a:t>upports teacher preparation program improvement</a:t>
            </a:r>
          </a:p>
          <a:p>
            <a:pPr marL="455613" lvl="0" indent="-227013" defTabSz="457200">
              <a:spcAft>
                <a:spcPts val="600"/>
              </a:spcAft>
              <a:buFont typeface="Arial"/>
              <a:buChar char="•"/>
              <a:defRPr/>
            </a:pPr>
            <a:r>
              <a:rPr lang="en-US" sz="3600" b="1" dirty="0" smtClean="0">
                <a:solidFill>
                  <a:srgbClr val="333333"/>
                </a:solidFill>
              </a:rPr>
              <a:t>Informs policy makers about qualities of teaching associated with student learning.</a:t>
            </a:r>
          </a:p>
          <a:p>
            <a:pPr marL="0" indent="0">
              <a:buNone/>
            </a:pPr>
            <a:r>
              <a:rPr lang="en-US" sz="3600" b="1" dirty="0" smtClean="0">
                <a:solidFill>
                  <a:srgbClr val="333333"/>
                </a:solidFill>
              </a:rPr>
              <a:t>TPAC is ONE example of an assessment system that is designed to leverage the alignment of policies and support program renewal.</a:t>
            </a:r>
          </a:p>
          <a:p>
            <a:pPr marL="0" indent="0">
              <a:buNone/>
            </a:pPr>
            <a:endParaRPr lang="en-US" sz="3600" dirty="0"/>
          </a:p>
        </p:txBody>
      </p:sp>
      <p:sp>
        <p:nvSpPr>
          <p:cNvPr id="4" name="Footer Placeholder 3"/>
          <p:cNvSpPr>
            <a:spLocks noGrp="1"/>
          </p:cNvSpPr>
          <p:nvPr>
            <p:ph type="ftr" sz="quarter" idx="11"/>
          </p:nvPr>
        </p:nvSpPr>
        <p:spPr>
          <a:xfrm>
            <a:off x="242046" y="6356350"/>
            <a:ext cx="5205088"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42529496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Field Test Design</a:t>
            </a:r>
          </a:p>
        </p:txBody>
      </p:sp>
      <p:sp>
        <p:nvSpPr>
          <p:cNvPr id="3" name="Content Placeholder 2"/>
          <p:cNvSpPr>
            <a:spLocks noGrp="1"/>
          </p:cNvSpPr>
          <p:nvPr>
            <p:ph idx="1"/>
          </p:nvPr>
        </p:nvSpPr>
        <p:spPr>
          <a:xfrm>
            <a:off x="242046" y="1473200"/>
            <a:ext cx="8597153" cy="4883150"/>
          </a:xfrm>
        </p:spPr>
        <p:txBody>
          <a:bodyPr>
            <a:normAutofit/>
          </a:bodyPr>
          <a:lstStyle/>
          <a:p>
            <a:pPr marL="0" indent="0"/>
            <a:r>
              <a:rPr lang="en-US" sz="2000" b="1" dirty="0" smtClean="0">
                <a:latin typeface="Arial" charset="0"/>
                <a:cs typeface="Arial" charset="0"/>
              </a:rPr>
              <a:t>Design</a:t>
            </a:r>
            <a:r>
              <a:rPr lang="en-US" sz="2000" dirty="0" smtClean="0">
                <a:latin typeface="Arial" charset="0"/>
                <a:cs typeface="Arial" charset="0"/>
              </a:rPr>
              <a:t> is driven by overall goals:</a:t>
            </a:r>
          </a:p>
          <a:p>
            <a:pPr marL="742950" lvl="1" indent="-285750"/>
            <a:r>
              <a:rPr lang="en-US" sz="2000" u="sng" dirty="0" smtClean="0">
                <a:latin typeface="Arial" charset="0"/>
                <a:cs typeface="Arial" charset="0"/>
              </a:rPr>
              <a:t>Data</a:t>
            </a:r>
            <a:r>
              <a:rPr lang="en-US" sz="2000" dirty="0" smtClean="0">
                <a:latin typeface="Arial" charset="0"/>
                <a:cs typeface="Arial" charset="0"/>
              </a:rPr>
              <a:t> to enhance validity evidence</a:t>
            </a:r>
          </a:p>
          <a:p>
            <a:pPr marL="742950" lvl="1" indent="-285750"/>
            <a:r>
              <a:rPr lang="en-US" sz="2000" dirty="0" smtClean="0">
                <a:latin typeface="Arial" charset="0"/>
                <a:cs typeface="Arial" charset="0"/>
              </a:rPr>
              <a:t>Reports to describe technical aspects and the set of</a:t>
            </a:r>
            <a:r>
              <a:rPr lang="en-US" sz="2000" u="sng" dirty="0" smtClean="0">
                <a:latin typeface="Arial" charset="0"/>
                <a:cs typeface="Arial" charset="0"/>
              </a:rPr>
              <a:t> validity and reliability studies</a:t>
            </a:r>
          </a:p>
          <a:p>
            <a:pPr marL="742950" lvl="1" indent="-285750"/>
            <a:r>
              <a:rPr lang="en-US" sz="2000" dirty="0" smtClean="0">
                <a:latin typeface="Arial" charset="0"/>
                <a:cs typeface="Arial" charset="0"/>
              </a:rPr>
              <a:t>Effectiveness and efficiency of </a:t>
            </a:r>
            <a:r>
              <a:rPr lang="en-US" sz="2000" u="sng" dirty="0" smtClean="0">
                <a:latin typeface="Arial" charset="0"/>
                <a:cs typeface="Arial" charset="0"/>
              </a:rPr>
              <a:t>scorer training</a:t>
            </a:r>
            <a:r>
              <a:rPr lang="en-US" sz="2000" dirty="0" smtClean="0">
                <a:latin typeface="Arial" charset="0"/>
                <a:cs typeface="Arial" charset="0"/>
              </a:rPr>
              <a:t> materials and process</a:t>
            </a:r>
          </a:p>
          <a:p>
            <a:pPr marL="742950" lvl="1" indent="-285750"/>
            <a:r>
              <a:rPr lang="en-US" sz="2000" dirty="0" smtClean="0">
                <a:latin typeface="Arial" charset="0"/>
                <a:cs typeface="Arial" charset="0"/>
              </a:rPr>
              <a:t>Refinements to the </a:t>
            </a:r>
            <a:r>
              <a:rPr lang="en-US" sz="2000" u="sng" dirty="0" smtClean="0">
                <a:latin typeface="Arial" charset="0"/>
                <a:cs typeface="Arial" charset="0"/>
              </a:rPr>
              <a:t>assessment</a:t>
            </a:r>
          </a:p>
          <a:p>
            <a:pPr marL="742950" lvl="1" indent="-285750"/>
            <a:r>
              <a:rPr lang="en-US" sz="2000" u="sng" dirty="0" smtClean="0">
                <a:latin typeface="Arial" charset="0"/>
                <a:cs typeface="Arial" charset="0"/>
              </a:rPr>
              <a:t>Reporting</a:t>
            </a:r>
            <a:r>
              <a:rPr lang="en-US" sz="2000" dirty="0" smtClean="0">
                <a:latin typeface="Arial" charset="0"/>
                <a:cs typeface="Arial" charset="0"/>
              </a:rPr>
              <a:t> design and distribution</a:t>
            </a:r>
          </a:p>
          <a:p>
            <a:pPr marL="742950" lvl="1" indent="-285750"/>
            <a:r>
              <a:rPr lang="en-US" sz="2000" dirty="0" smtClean="0">
                <a:latin typeface="Arial" charset="0"/>
                <a:cs typeface="Arial" charset="0"/>
              </a:rPr>
              <a:t>Support </a:t>
            </a:r>
            <a:r>
              <a:rPr lang="en-US" sz="2000" u="sng" dirty="0" smtClean="0">
                <a:latin typeface="Arial" charset="0"/>
                <a:cs typeface="Arial" charset="0"/>
              </a:rPr>
              <a:t>systems</a:t>
            </a:r>
            <a:r>
              <a:rPr lang="en-US" sz="2000" dirty="0" smtClean="0">
                <a:latin typeface="Arial" charset="0"/>
                <a:cs typeface="Arial" charset="0"/>
              </a:rPr>
              <a:t>: </a:t>
            </a:r>
          </a:p>
          <a:p>
            <a:pPr marL="1143000" lvl="2"/>
            <a:r>
              <a:rPr lang="en-US" sz="2000" dirty="0" smtClean="0">
                <a:latin typeface="Arial" charset="0"/>
                <a:cs typeface="Arial" charset="0"/>
              </a:rPr>
              <a:t>portfolio management system and </a:t>
            </a:r>
          </a:p>
          <a:p>
            <a:pPr marL="1143000" lvl="2"/>
            <a:r>
              <a:rPr lang="en-US" sz="2000" dirty="0" smtClean="0">
                <a:latin typeface="Arial" charset="0"/>
                <a:cs typeface="Arial" charset="0"/>
              </a:rPr>
              <a:t>scoring management system</a:t>
            </a:r>
          </a:p>
          <a:p>
            <a:pPr marL="0" indent="0"/>
            <a:r>
              <a:rPr lang="en-US" sz="2000" b="1" dirty="0" smtClean="0">
                <a:latin typeface="Arial" charset="0"/>
                <a:cs typeface="Arial" charset="0"/>
              </a:rPr>
              <a:t>Participation/Sampling plan</a:t>
            </a:r>
            <a:r>
              <a:rPr lang="en-US" sz="2000" dirty="0" smtClean="0">
                <a:latin typeface="Arial" charset="0"/>
                <a:cs typeface="Arial" charset="0"/>
              </a:rPr>
              <a:t> – location (state-based or national population) and discipline-specific</a:t>
            </a:r>
          </a:p>
        </p:txBody>
      </p:sp>
      <p:sp>
        <p:nvSpPr>
          <p:cNvPr id="4" name="Footer Placeholder 3"/>
          <p:cNvSpPr>
            <a:spLocks noGrp="1"/>
          </p:cNvSpPr>
          <p:nvPr>
            <p:ph type="ftr" sz="quarter" idx="11"/>
          </p:nvPr>
        </p:nvSpPr>
        <p:spPr>
          <a:xfrm>
            <a:off x="242045" y="6356350"/>
            <a:ext cx="5154961" cy="501650"/>
          </a:xfrm>
        </p:spPr>
        <p:txBody>
          <a:bodyPr/>
          <a:lstStyle/>
          <a:p>
            <a:pPr>
              <a:defRPr/>
            </a:pPr>
            <a:r>
              <a:rPr lang="en-US" dirty="0" smtClean="0"/>
              <a:t>Stanford Center for Assessment, Learning and Equity  2011</a:t>
            </a:r>
            <a:endParaRPr lang="en-US" dirty="0"/>
          </a:p>
        </p:txBody>
      </p:sp>
    </p:spTree>
    <p:extLst>
      <p:ext uri="{BB962C8B-B14F-4D97-AF65-F5344CB8AC3E}">
        <p14:creationId xmlns:p14="http://schemas.microsoft.com/office/powerpoint/2010/main" val="3363299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Field Test Analyses</a:t>
            </a:r>
          </a:p>
        </p:txBody>
      </p:sp>
      <p:sp>
        <p:nvSpPr>
          <p:cNvPr id="33794" name="Content Placeholder 2"/>
          <p:cNvSpPr>
            <a:spLocks noGrp="1"/>
          </p:cNvSpPr>
          <p:nvPr>
            <p:ph idx="1"/>
          </p:nvPr>
        </p:nvSpPr>
        <p:spPr>
          <a:xfrm>
            <a:off x="242047" y="1540933"/>
            <a:ext cx="8681820" cy="5433204"/>
          </a:xfrm>
        </p:spPr>
        <p:txBody>
          <a:bodyPr/>
          <a:lstStyle/>
          <a:p>
            <a:r>
              <a:rPr lang="en-US" sz="2000" u="sng" dirty="0" smtClean="0">
                <a:latin typeface="Arial" charset="0"/>
                <a:cs typeface="Arial" charset="0"/>
              </a:rPr>
              <a:t>Field Test data analysis and research areas</a:t>
            </a:r>
            <a:r>
              <a:rPr lang="en-US" sz="2000" dirty="0" smtClean="0">
                <a:latin typeface="Arial" charset="0"/>
                <a:cs typeface="Arial" charset="0"/>
              </a:rPr>
              <a:t>: </a:t>
            </a:r>
          </a:p>
          <a:p>
            <a:pPr marL="742950" lvl="1" indent="-285750"/>
            <a:r>
              <a:rPr lang="en-US" sz="2000" dirty="0" smtClean="0">
                <a:latin typeface="Arial" charset="0"/>
                <a:cs typeface="Arial" charset="0"/>
              </a:rPr>
              <a:t>Content Validity</a:t>
            </a:r>
          </a:p>
          <a:p>
            <a:pPr marL="1143000" lvl="2"/>
            <a:r>
              <a:rPr lang="en-US" sz="1800" dirty="0" smtClean="0">
                <a:latin typeface="Arial" charset="0"/>
                <a:cs typeface="Arial" charset="0"/>
              </a:rPr>
              <a:t>CV meetings held in July 2011</a:t>
            </a:r>
          </a:p>
          <a:p>
            <a:pPr marL="1143000" lvl="2"/>
            <a:r>
              <a:rPr lang="en-US" sz="1800" dirty="0" smtClean="0">
                <a:latin typeface="Arial" charset="0"/>
                <a:cs typeface="Arial" charset="0"/>
              </a:rPr>
              <a:t>Bias Review scheduled for November 2011</a:t>
            </a:r>
          </a:p>
          <a:p>
            <a:pPr marL="742950" lvl="1" indent="-285750"/>
            <a:r>
              <a:rPr lang="en-US" sz="2000" dirty="0" smtClean="0">
                <a:latin typeface="Arial" charset="0"/>
                <a:cs typeface="Arial" charset="0"/>
              </a:rPr>
              <a:t>Construct Validity </a:t>
            </a:r>
          </a:p>
          <a:p>
            <a:pPr marL="1143000" lvl="2"/>
            <a:r>
              <a:rPr lang="en-US" sz="1800" dirty="0" smtClean="0">
                <a:latin typeface="Arial" charset="0"/>
                <a:cs typeface="Arial" charset="0"/>
              </a:rPr>
              <a:t>defining the construct of the TPA, factor analysis</a:t>
            </a:r>
          </a:p>
          <a:p>
            <a:pPr marL="742950" lvl="1" indent="-285750"/>
            <a:r>
              <a:rPr lang="en-US" sz="2000" dirty="0" smtClean="0">
                <a:latin typeface="Arial" charset="0"/>
                <a:cs typeface="Arial" charset="0"/>
              </a:rPr>
              <a:t>Consequential Validity </a:t>
            </a:r>
          </a:p>
          <a:p>
            <a:pPr marL="1143000" lvl="2"/>
            <a:r>
              <a:rPr lang="en-US" sz="1800" dirty="0" smtClean="0">
                <a:latin typeface="Arial" charset="0"/>
                <a:cs typeface="Arial" charset="0"/>
              </a:rPr>
              <a:t>candidates &amp; programs</a:t>
            </a:r>
          </a:p>
          <a:p>
            <a:pPr marL="742950" lvl="1" indent="-285750"/>
            <a:r>
              <a:rPr lang="en-US" sz="2000" dirty="0" smtClean="0">
                <a:latin typeface="Arial" charset="0"/>
                <a:cs typeface="Arial" charset="0"/>
              </a:rPr>
              <a:t>Predictive Validity </a:t>
            </a:r>
          </a:p>
          <a:p>
            <a:pPr marL="1143000" lvl="2"/>
            <a:r>
              <a:rPr lang="en-US" sz="1800" dirty="0" smtClean="0">
                <a:latin typeface="Arial" charset="0"/>
                <a:cs typeface="Arial" charset="0"/>
              </a:rPr>
              <a:t>reliability between performance on the TPA and other measures (e.g., TPA scores and state teacher certification test scores)</a:t>
            </a:r>
          </a:p>
        </p:txBody>
      </p:sp>
      <p:sp>
        <p:nvSpPr>
          <p:cNvPr id="4" name="Footer Placeholder 3"/>
          <p:cNvSpPr>
            <a:spLocks noGrp="1"/>
          </p:cNvSpPr>
          <p:nvPr>
            <p:ph type="ftr" sz="quarter" idx="11"/>
          </p:nvPr>
        </p:nvSpPr>
        <p:spPr>
          <a:xfrm>
            <a:off x="242046" y="6356350"/>
            <a:ext cx="5171670" cy="501650"/>
          </a:xfrm>
        </p:spPr>
        <p:txBody>
          <a:bodyPr/>
          <a:lstStyle/>
          <a:p>
            <a:pPr>
              <a:defRPr/>
            </a:pPr>
            <a:r>
              <a:rPr lang="en-US" dirty="0" smtClean="0"/>
              <a:t>Stanford Center for Assessment, Learning and Equity  2011</a:t>
            </a:r>
            <a:endParaRPr lang="en-US" dirty="0"/>
          </a:p>
        </p:txBody>
      </p:sp>
    </p:spTree>
    <p:extLst>
      <p:ext uri="{BB962C8B-B14F-4D97-AF65-F5344CB8AC3E}">
        <p14:creationId xmlns:p14="http://schemas.microsoft.com/office/powerpoint/2010/main" val="1173740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pPr eaLnBrk="1" hangingPunct="1"/>
            <a:r>
              <a:rPr lang="en-US" dirty="0" smtClean="0">
                <a:solidFill>
                  <a:srgbClr val="FFFFFF"/>
                </a:solidFill>
              </a:rPr>
              <a:t>Field</a:t>
            </a:r>
            <a:r>
              <a:rPr lang="en-US" dirty="0" smtClean="0">
                <a:solidFill>
                  <a:srgbClr val="7B9899"/>
                </a:solidFill>
              </a:rPr>
              <a:t> </a:t>
            </a:r>
            <a:r>
              <a:rPr lang="en-US" dirty="0" smtClean="0">
                <a:solidFill>
                  <a:srgbClr val="FFFFFF"/>
                </a:solidFill>
              </a:rPr>
              <a:t>Test</a:t>
            </a:r>
            <a:r>
              <a:rPr lang="en-US" dirty="0" smtClean="0">
                <a:solidFill>
                  <a:srgbClr val="7B9899"/>
                </a:solidFill>
              </a:rPr>
              <a:t> </a:t>
            </a:r>
            <a:r>
              <a:rPr lang="en-US" dirty="0" smtClean="0">
                <a:solidFill>
                  <a:srgbClr val="FFFFFF"/>
                </a:solidFill>
              </a:rPr>
              <a:t>Participation</a:t>
            </a:r>
          </a:p>
        </p:txBody>
      </p:sp>
      <p:sp>
        <p:nvSpPr>
          <p:cNvPr id="34818" name="Content Placeholder 4"/>
          <p:cNvSpPr>
            <a:spLocks noGrp="1"/>
          </p:cNvSpPr>
          <p:nvPr>
            <p:ph sz="quarter" idx="1"/>
          </p:nvPr>
        </p:nvSpPr>
        <p:spPr>
          <a:xfrm>
            <a:off x="304800" y="1524000"/>
            <a:ext cx="8504238" cy="4572000"/>
          </a:xfrm>
        </p:spPr>
        <p:txBody>
          <a:bodyPr>
            <a:normAutofit fontScale="92500"/>
          </a:bodyPr>
          <a:lstStyle/>
          <a:p>
            <a:r>
              <a:rPr lang="en-US" sz="3200" dirty="0" smtClean="0"/>
              <a:t>Subject Areas to be field tested</a:t>
            </a:r>
          </a:p>
          <a:p>
            <a:pPr lvl="1"/>
            <a:r>
              <a:rPr lang="en-US" sz="2800" dirty="0" smtClean="0"/>
              <a:t>Elementary Literacy , Elementary Mathematics, English/Language Arts, History/Social Science, Secondary Mathematics, Science</a:t>
            </a:r>
          </a:p>
          <a:p>
            <a:pPr lvl="1"/>
            <a:r>
              <a:rPr lang="en-US" sz="2800" dirty="0"/>
              <a:t>Special Education, Early Childhood Development, Middle Grades (Science, ELA, Math, and History Social Science), Art, Performing Arts (Music, Dance, Theater), Physical Education, and World Language</a:t>
            </a:r>
          </a:p>
          <a:p>
            <a:pPr lvl="0"/>
            <a:r>
              <a:rPr lang="en-US" sz="2595" dirty="0"/>
              <a:t>Other low-incidence draft handbooks will be available for trying out  </a:t>
            </a:r>
          </a:p>
        </p:txBody>
      </p:sp>
      <p:sp>
        <p:nvSpPr>
          <p:cNvPr id="2" name="Footer Placeholder 1"/>
          <p:cNvSpPr>
            <a:spLocks noGrp="1"/>
          </p:cNvSpPr>
          <p:nvPr>
            <p:ph type="ftr" sz="quarter" idx="11"/>
          </p:nvPr>
        </p:nvSpPr>
        <p:spPr>
          <a:xfrm>
            <a:off x="242045" y="6356350"/>
            <a:ext cx="5288633" cy="501650"/>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Test Participation</a:t>
            </a:r>
            <a:endParaRPr lang="en-US" dirty="0"/>
          </a:p>
        </p:txBody>
      </p:sp>
      <p:sp>
        <p:nvSpPr>
          <p:cNvPr id="3" name="Content Placeholder 2"/>
          <p:cNvSpPr>
            <a:spLocks noGrp="1"/>
          </p:cNvSpPr>
          <p:nvPr>
            <p:ph idx="1"/>
          </p:nvPr>
        </p:nvSpPr>
        <p:spPr>
          <a:xfrm>
            <a:off x="203200" y="1490134"/>
            <a:ext cx="8652933" cy="4636030"/>
          </a:xfrm>
        </p:spPr>
        <p:txBody>
          <a:bodyPr>
            <a:normAutofit lnSpcReduction="10000"/>
          </a:bodyPr>
          <a:lstStyle/>
          <a:p>
            <a:r>
              <a:rPr lang="en-US" dirty="0" smtClean="0"/>
              <a:t>Pearson will support scoring training and scoring stipends for a national sample of 18,000 candidates</a:t>
            </a:r>
          </a:p>
          <a:p>
            <a:r>
              <a:rPr lang="en-US" dirty="0" smtClean="0"/>
              <a:t>Scoring training and certification online (some synchronous events)</a:t>
            </a:r>
          </a:p>
          <a:p>
            <a:r>
              <a:rPr lang="en-US" dirty="0" smtClean="0"/>
              <a:t>Scorers to include IHE faculty, field supervisors, cooperating teaching, principals, NBCTs and others with pedagogical content knowledge and experience with beginning teacher development.</a:t>
            </a:r>
          </a:p>
          <a:p>
            <a:r>
              <a:rPr lang="en-US" dirty="0" smtClean="0"/>
              <a:t>Local, state and national scoring</a:t>
            </a:r>
            <a:endParaRPr lang="en-US" dirty="0"/>
          </a:p>
        </p:txBody>
      </p:sp>
      <p:sp>
        <p:nvSpPr>
          <p:cNvPr id="4" name="Footer Placeholder 3"/>
          <p:cNvSpPr>
            <a:spLocks noGrp="1"/>
          </p:cNvSpPr>
          <p:nvPr>
            <p:ph type="ftr" sz="quarter" idx="11"/>
          </p:nvPr>
        </p:nvSpPr>
        <p:spPr>
          <a:xfrm>
            <a:off x="242045" y="6356350"/>
            <a:ext cx="5154961"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128838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Ohio’s Projections </a:t>
            </a:r>
            <a:br>
              <a:rPr lang="en-US" sz="4000" dirty="0" smtClean="0"/>
            </a:br>
            <a:r>
              <a:rPr lang="en-US" sz="4000" dirty="0" smtClean="0"/>
              <a:t>for 2011-2012</a:t>
            </a:r>
            <a:endParaRPr lang="en-US" sz="4000" dirty="0"/>
          </a:p>
        </p:txBody>
      </p:sp>
      <p:sp>
        <p:nvSpPr>
          <p:cNvPr id="3" name="Content Placeholder 2"/>
          <p:cNvSpPr>
            <a:spLocks noGrp="1"/>
          </p:cNvSpPr>
          <p:nvPr>
            <p:ph idx="1"/>
          </p:nvPr>
        </p:nvSpPr>
        <p:spPr/>
        <p:txBody>
          <a:bodyPr>
            <a:normAutofit lnSpcReduction="10000"/>
          </a:bodyPr>
          <a:lstStyle/>
          <a:p>
            <a:r>
              <a:rPr lang="en-US" dirty="0" smtClean="0">
                <a:solidFill>
                  <a:srgbClr val="333333"/>
                </a:solidFill>
              </a:rPr>
              <a:t>72% of Ohio’s IHEs are current TPA participants</a:t>
            </a:r>
          </a:p>
          <a:p>
            <a:endParaRPr lang="en-US" dirty="0" smtClean="0">
              <a:solidFill>
                <a:srgbClr val="333333"/>
              </a:solidFill>
            </a:endParaRPr>
          </a:p>
          <a:p>
            <a:r>
              <a:rPr lang="en-US" dirty="0" smtClean="0">
                <a:solidFill>
                  <a:srgbClr val="333333"/>
                </a:solidFill>
              </a:rPr>
              <a:t>Additional IHEs have pending MOUs being completed</a:t>
            </a:r>
          </a:p>
          <a:p>
            <a:pPr marL="0" indent="0">
              <a:buNone/>
            </a:pPr>
            <a:endParaRPr lang="en-US" dirty="0" smtClean="0">
              <a:solidFill>
                <a:srgbClr val="333333"/>
              </a:solidFill>
            </a:endParaRPr>
          </a:p>
          <a:p>
            <a:r>
              <a:rPr lang="en-US" dirty="0" smtClean="0">
                <a:solidFill>
                  <a:srgbClr val="333333"/>
                </a:solidFill>
              </a:rPr>
              <a:t>Over 2100 portfolios, 13 of the14 content areas, are projected for completion</a:t>
            </a:r>
            <a:endParaRPr lang="en-US" dirty="0">
              <a:solidFill>
                <a:srgbClr val="333333"/>
              </a:solidFill>
            </a:endParaRPr>
          </a:p>
        </p:txBody>
      </p:sp>
    </p:spTree>
    <p:extLst>
      <p:ext uri="{BB962C8B-B14F-4D97-AF65-F5344CB8AC3E}">
        <p14:creationId xmlns:p14="http://schemas.microsoft.com/office/powerpoint/2010/main" val="8838798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solidFill>
                  <a:srgbClr val="FFFFFF"/>
                </a:solidFill>
              </a:rPr>
              <a:t>Timeline of Activities</a:t>
            </a:r>
          </a:p>
        </p:txBody>
      </p:sp>
      <p:sp>
        <p:nvSpPr>
          <p:cNvPr id="33794" name="Content Placeholder 2"/>
          <p:cNvSpPr>
            <a:spLocks noGrp="1"/>
          </p:cNvSpPr>
          <p:nvPr>
            <p:ph sz="quarter" idx="1"/>
          </p:nvPr>
        </p:nvSpPr>
        <p:spPr>
          <a:xfrm>
            <a:off x="301624" y="1527174"/>
            <a:ext cx="8842375" cy="5330825"/>
          </a:xfrm>
        </p:spPr>
        <p:txBody>
          <a:bodyPr>
            <a:normAutofit/>
          </a:bodyPr>
          <a:lstStyle/>
          <a:p>
            <a:pPr eaLnBrk="1" hangingPunct="1"/>
            <a:r>
              <a:rPr lang="en-US" sz="2400" b="1" dirty="0" smtClean="0"/>
              <a:t>Release of revised handbooks</a:t>
            </a:r>
          </a:p>
          <a:p>
            <a:pPr lvl="1" eaLnBrk="1" hangingPunct="1"/>
            <a:r>
              <a:rPr lang="en-US" b="1" dirty="0" smtClean="0"/>
              <a:t>September 2011</a:t>
            </a:r>
          </a:p>
          <a:p>
            <a:pPr eaLnBrk="1" hangingPunct="1"/>
            <a:r>
              <a:rPr lang="en-US" sz="2400" b="1" dirty="0" smtClean="0"/>
              <a:t>Commitment/registrations to participate in Field Test</a:t>
            </a:r>
          </a:p>
          <a:p>
            <a:pPr lvl="1" eaLnBrk="1" hangingPunct="1"/>
            <a:r>
              <a:rPr lang="en-US" b="1" dirty="0" smtClean="0"/>
              <a:t>Summer/Fall 2011</a:t>
            </a:r>
          </a:p>
          <a:p>
            <a:pPr eaLnBrk="1" hangingPunct="1"/>
            <a:r>
              <a:rPr lang="en-US" sz="2400" b="1" dirty="0" smtClean="0"/>
              <a:t>Pearson systems ready for registration, submissions, and scoring</a:t>
            </a:r>
          </a:p>
          <a:p>
            <a:pPr lvl="1" eaLnBrk="1" hangingPunct="1"/>
            <a:r>
              <a:rPr lang="en-US" b="1" dirty="0" smtClean="0"/>
              <a:t>Spring 2012 – scorer management system ready</a:t>
            </a:r>
          </a:p>
          <a:p>
            <a:pPr lvl="1" eaLnBrk="1" hangingPunct="1"/>
            <a:r>
              <a:rPr lang="en-US" b="1" dirty="0" smtClean="0"/>
              <a:t>TBD 2012 – candidate registration and TPA submission system ready</a:t>
            </a:r>
          </a:p>
        </p:txBody>
      </p:sp>
      <p:sp>
        <p:nvSpPr>
          <p:cNvPr id="2" name="Footer Placeholder 1"/>
          <p:cNvSpPr>
            <a:spLocks noGrp="1"/>
          </p:cNvSpPr>
          <p:nvPr>
            <p:ph type="ftr" sz="quarter" idx="11"/>
          </p:nvPr>
        </p:nvSpPr>
        <p:spPr>
          <a:xfrm>
            <a:off x="242045" y="6356350"/>
            <a:ext cx="5188379" cy="501650"/>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solidFill>
                  <a:srgbClr val="FFFFFF"/>
                </a:solidFill>
              </a:rPr>
              <a:t>Timeline of Activities</a:t>
            </a:r>
          </a:p>
        </p:txBody>
      </p:sp>
      <p:sp>
        <p:nvSpPr>
          <p:cNvPr id="33794" name="Content Placeholder 2"/>
          <p:cNvSpPr>
            <a:spLocks noGrp="1"/>
          </p:cNvSpPr>
          <p:nvPr>
            <p:ph sz="quarter" idx="1"/>
          </p:nvPr>
        </p:nvSpPr>
        <p:spPr>
          <a:xfrm>
            <a:off x="301624" y="1527174"/>
            <a:ext cx="8842375" cy="5330825"/>
          </a:xfrm>
        </p:spPr>
        <p:txBody>
          <a:bodyPr>
            <a:normAutofit/>
          </a:bodyPr>
          <a:lstStyle/>
          <a:p>
            <a:pPr eaLnBrk="1" hangingPunct="1"/>
            <a:r>
              <a:rPr lang="en-US" sz="2400" b="1" dirty="0" smtClean="0"/>
              <a:t>Release of revised handbooks</a:t>
            </a:r>
          </a:p>
          <a:p>
            <a:pPr lvl="1" eaLnBrk="1" hangingPunct="1"/>
            <a:r>
              <a:rPr lang="en-US" b="1" dirty="0" smtClean="0"/>
              <a:t>September 2011</a:t>
            </a:r>
          </a:p>
          <a:p>
            <a:pPr eaLnBrk="1" hangingPunct="1"/>
            <a:r>
              <a:rPr lang="en-US" sz="2400" b="1" dirty="0" smtClean="0"/>
              <a:t>Commitment/registrations to participate in Field Test</a:t>
            </a:r>
          </a:p>
          <a:p>
            <a:pPr lvl="1" eaLnBrk="1" hangingPunct="1"/>
            <a:r>
              <a:rPr lang="en-US" b="1" dirty="0" smtClean="0"/>
              <a:t>Summer/Fall 2011</a:t>
            </a:r>
          </a:p>
          <a:p>
            <a:pPr eaLnBrk="1" hangingPunct="1"/>
            <a:r>
              <a:rPr lang="en-US" sz="2400" b="1" dirty="0" smtClean="0"/>
              <a:t>Pearson systems ready for registration, submissions, and scoring</a:t>
            </a:r>
          </a:p>
          <a:p>
            <a:pPr lvl="1" eaLnBrk="1" hangingPunct="1"/>
            <a:r>
              <a:rPr lang="en-US" b="1" dirty="0" smtClean="0"/>
              <a:t>Spring 2012 – scorer management system ready</a:t>
            </a:r>
          </a:p>
          <a:p>
            <a:pPr lvl="1" eaLnBrk="1" hangingPunct="1"/>
            <a:r>
              <a:rPr lang="en-US" b="1" dirty="0" smtClean="0"/>
              <a:t>TBD 2012 – candidate registration and TPA submission system ready</a:t>
            </a:r>
          </a:p>
        </p:txBody>
      </p:sp>
      <p:sp>
        <p:nvSpPr>
          <p:cNvPr id="2" name="Footer Placeholder 1"/>
          <p:cNvSpPr>
            <a:spLocks noGrp="1"/>
          </p:cNvSpPr>
          <p:nvPr>
            <p:ph type="ftr" sz="quarter" idx="11"/>
          </p:nvPr>
        </p:nvSpPr>
        <p:spPr>
          <a:xfrm>
            <a:off x="242045" y="6356350"/>
            <a:ext cx="5188379" cy="501650"/>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05780" y="1552089"/>
            <a:ext cx="8538319" cy="4985499"/>
          </a:xfrm>
        </p:spPr>
        <p:txBody>
          <a:bodyPr>
            <a:normAutofit/>
          </a:bodyPr>
          <a:lstStyle/>
          <a:p>
            <a:r>
              <a:rPr lang="en-US" b="1" dirty="0" smtClean="0"/>
              <a:t>Join TPAC Online (</a:t>
            </a:r>
            <a:r>
              <a:rPr lang="en-US" b="1" dirty="0" err="1" smtClean="0"/>
              <a:t>Ning</a:t>
            </a:r>
            <a:r>
              <a:rPr lang="en-US" b="1" dirty="0" smtClean="0"/>
              <a:t>) </a:t>
            </a:r>
          </a:p>
          <a:p>
            <a:r>
              <a:rPr lang="en-US" b="1" dirty="0" smtClean="0"/>
              <a:t>Field test commitments</a:t>
            </a:r>
          </a:p>
          <a:p>
            <a:r>
              <a:rPr lang="en-US" b="1" dirty="0" smtClean="0"/>
              <a:t>Technical assistance</a:t>
            </a:r>
          </a:p>
          <a:p>
            <a:pPr lvl="1"/>
            <a:r>
              <a:rPr lang="en-US" b="1" dirty="0" smtClean="0"/>
              <a:t>AACTE affiliate meetings</a:t>
            </a:r>
          </a:p>
          <a:p>
            <a:pPr lvl="1"/>
            <a:r>
              <a:rPr lang="en-US" b="1" dirty="0" smtClean="0"/>
              <a:t>Ongoing webinars and </a:t>
            </a:r>
            <a:r>
              <a:rPr lang="en-US" b="1" dirty="0" err="1" smtClean="0"/>
              <a:t>Ning</a:t>
            </a:r>
            <a:r>
              <a:rPr lang="en-US" b="1" dirty="0" smtClean="0"/>
              <a:t> discussions</a:t>
            </a:r>
          </a:p>
          <a:p>
            <a:r>
              <a:rPr lang="en-US" b="1" dirty="0" smtClean="0"/>
              <a:t>PACT/TPAC Implementation Conference – October 20-21 in San Diego</a:t>
            </a:r>
          </a:p>
          <a:p>
            <a:r>
              <a:rPr lang="en-US" b="1" dirty="0" smtClean="0"/>
              <a:t>AACTE Annual Meeting – February 17-19, 2012</a:t>
            </a:r>
            <a:endParaRPr lang="en-US" b="1" dirty="0"/>
          </a:p>
        </p:txBody>
      </p:sp>
      <p:sp>
        <p:nvSpPr>
          <p:cNvPr id="4" name="Footer Placeholder 3"/>
          <p:cNvSpPr>
            <a:spLocks noGrp="1"/>
          </p:cNvSpPr>
          <p:nvPr>
            <p:ph type="ftr" sz="quarter" idx="11"/>
          </p:nvPr>
        </p:nvSpPr>
        <p:spPr>
          <a:xfrm>
            <a:off x="242045" y="6356350"/>
            <a:ext cx="5288633"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35915121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71209"/>
            <a:ext cx="7583488" cy="1283167"/>
          </a:xfrm>
        </p:spPr>
        <p:txBody>
          <a:bodyPr/>
          <a:lstStyle/>
          <a:p>
            <a:r>
              <a:rPr lang="en-US" dirty="0" smtClean="0"/>
              <a:t>Ohio’s Next Steps</a:t>
            </a:r>
            <a:endParaRPr lang="en-US" dirty="0"/>
          </a:p>
        </p:txBody>
      </p:sp>
      <p:sp>
        <p:nvSpPr>
          <p:cNvPr id="3" name="Content Placeholder 2"/>
          <p:cNvSpPr>
            <a:spLocks noGrp="1"/>
          </p:cNvSpPr>
          <p:nvPr>
            <p:ph idx="1"/>
          </p:nvPr>
        </p:nvSpPr>
        <p:spPr>
          <a:xfrm>
            <a:off x="0" y="1420482"/>
            <a:ext cx="9144000" cy="5437518"/>
          </a:xfrm>
        </p:spPr>
        <p:txBody>
          <a:bodyPr>
            <a:normAutofit fontScale="85000" lnSpcReduction="20000"/>
          </a:bodyPr>
          <a:lstStyle/>
          <a:p>
            <a:pPr marL="0" lvl="0" indent="0">
              <a:buNone/>
            </a:pPr>
            <a:endParaRPr lang="en-US" sz="1400" u="sng" dirty="0" smtClean="0">
              <a:solidFill>
                <a:srgbClr val="FF0000"/>
              </a:solidFill>
              <a:effectLst/>
            </a:endParaRPr>
          </a:p>
          <a:p>
            <a:pPr marL="0" lvl="0" indent="0">
              <a:buNone/>
            </a:pPr>
            <a:r>
              <a:rPr lang="en-US" sz="1700" u="sng" dirty="0" smtClean="0">
                <a:solidFill>
                  <a:srgbClr val="FF0000"/>
                </a:solidFill>
                <a:effectLst/>
              </a:rPr>
              <a:t>NE Region</a:t>
            </a:r>
            <a:r>
              <a:rPr lang="en-US" sz="1700" dirty="0" smtClean="0">
                <a:solidFill>
                  <a:srgbClr val="FF0000"/>
                </a:solidFill>
                <a:effectLst/>
              </a:rPr>
              <a:t> 	</a:t>
            </a:r>
            <a:r>
              <a:rPr lang="en-US" sz="1700" dirty="0" smtClean="0">
                <a:effectLst/>
              </a:rPr>
              <a:t>				</a:t>
            </a:r>
            <a:r>
              <a:rPr lang="en-US" sz="1700" u="sng" dirty="0" smtClean="0">
                <a:solidFill>
                  <a:srgbClr val="FF0000"/>
                </a:solidFill>
                <a:effectLst/>
              </a:rPr>
              <a:t>SW Region</a:t>
            </a:r>
          </a:p>
          <a:p>
            <a:pPr marL="0" lvl="0" indent="0">
              <a:buNone/>
            </a:pPr>
            <a:r>
              <a:rPr lang="en-US" sz="1700" dirty="0" smtClean="0">
                <a:solidFill>
                  <a:srgbClr val="333333"/>
                </a:solidFill>
                <a:effectLst/>
              </a:rPr>
              <a:t>Host</a:t>
            </a:r>
            <a:r>
              <a:rPr lang="en-US" sz="1700" dirty="0">
                <a:solidFill>
                  <a:srgbClr val="333333"/>
                </a:solidFill>
                <a:effectLst/>
              </a:rPr>
              <a:t>:  </a:t>
            </a:r>
            <a:r>
              <a:rPr lang="en-US" sz="1700" dirty="0" smtClean="0">
                <a:solidFill>
                  <a:srgbClr val="333333"/>
                </a:solidFill>
                <a:effectLst/>
              </a:rPr>
              <a:t> </a:t>
            </a:r>
            <a:r>
              <a:rPr lang="en-US" sz="1700" dirty="0">
                <a:solidFill>
                  <a:srgbClr val="333333"/>
                </a:solidFill>
                <a:effectLst/>
              </a:rPr>
              <a:t>Hiram College /University of </a:t>
            </a:r>
            <a:r>
              <a:rPr lang="en-US" sz="1700" dirty="0" smtClean="0">
                <a:solidFill>
                  <a:srgbClr val="333333"/>
                </a:solidFill>
                <a:effectLst/>
              </a:rPr>
              <a:t>Akron		Host:  University of Cincinnati		</a:t>
            </a:r>
          </a:p>
          <a:p>
            <a:pPr marL="0" lvl="0" indent="0">
              <a:buNone/>
            </a:pPr>
            <a:r>
              <a:rPr lang="en-US" sz="1700" dirty="0" smtClean="0">
                <a:solidFill>
                  <a:srgbClr val="333333"/>
                </a:solidFill>
                <a:effectLst/>
              </a:rPr>
              <a:t> </a:t>
            </a:r>
            <a:r>
              <a:rPr lang="en-US" sz="1700" dirty="0">
                <a:solidFill>
                  <a:srgbClr val="333333"/>
                </a:solidFill>
                <a:effectLst/>
              </a:rPr>
              <a:t>Contact:  Jennifer Miller/Lynn </a:t>
            </a:r>
            <a:r>
              <a:rPr lang="en-US" sz="1700" dirty="0" smtClean="0">
                <a:solidFill>
                  <a:srgbClr val="333333"/>
                </a:solidFill>
                <a:effectLst/>
              </a:rPr>
              <a:t>Kline	</a:t>
            </a:r>
            <a:r>
              <a:rPr lang="en-US" sz="1700" smtClean="0">
                <a:solidFill>
                  <a:srgbClr val="333333"/>
                </a:solidFill>
                <a:effectLst/>
              </a:rPr>
              <a:t>	Contact</a:t>
            </a:r>
            <a:r>
              <a:rPr lang="en-US" sz="1700" dirty="0" smtClean="0">
                <a:solidFill>
                  <a:srgbClr val="333333"/>
                </a:solidFill>
                <a:effectLst/>
              </a:rPr>
              <a:t>:  Chet Laine		</a:t>
            </a:r>
            <a:endParaRPr lang="en-US" sz="1700" dirty="0">
              <a:solidFill>
                <a:srgbClr val="333333"/>
              </a:solidFill>
              <a:effectLst/>
            </a:endParaRPr>
          </a:p>
          <a:p>
            <a:pPr marL="0" lvl="0" indent="0">
              <a:buNone/>
            </a:pPr>
            <a:r>
              <a:rPr lang="en-US" sz="1700" dirty="0">
                <a:solidFill>
                  <a:srgbClr val="333333"/>
                </a:solidFill>
                <a:effectLst/>
              </a:rPr>
              <a:t> </a:t>
            </a:r>
            <a:r>
              <a:rPr lang="en-US" sz="1700" dirty="0" smtClean="0">
                <a:solidFill>
                  <a:srgbClr val="333333"/>
                </a:solidFill>
                <a:effectLst/>
              </a:rPr>
              <a:t>Date</a:t>
            </a:r>
            <a:r>
              <a:rPr lang="en-US" sz="1700" dirty="0">
                <a:solidFill>
                  <a:srgbClr val="333333"/>
                </a:solidFill>
                <a:effectLst/>
              </a:rPr>
              <a:t>:   </a:t>
            </a:r>
            <a:r>
              <a:rPr lang="en-US" sz="1700" dirty="0" smtClean="0">
                <a:solidFill>
                  <a:srgbClr val="333333"/>
                </a:solidFill>
                <a:effectLst/>
              </a:rPr>
              <a:t>October </a:t>
            </a:r>
            <a:r>
              <a:rPr lang="en-US" sz="1700" dirty="0">
                <a:solidFill>
                  <a:srgbClr val="333333"/>
                </a:solidFill>
                <a:effectLst/>
              </a:rPr>
              <a:t>28 or Nov 4 (</a:t>
            </a:r>
            <a:r>
              <a:rPr lang="en-US" sz="1700" dirty="0" smtClean="0">
                <a:solidFill>
                  <a:srgbClr val="333333"/>
                </a:solidFill>
                <a:effectLst/>
              </a:rPr>
              <a:t>TBA)			Date:  February 24</a:t>
            </a:r>
            <a:endParaRPr lang="en-US" sz="1700" dirty="0">
              <a:solidFill>
                <a:srgbClr val="333333"/>
              </a:solidFill>
              <a:effectLst/>
            </a:endParaRPr>
          </a:p>
          <a:p>
            <a:pPr marL="0" lvl="0" indent="0">
              <a:buNone/>
            </a:pPr>
            <a:r>
              <a:rPr lang="en-US" sz="1700" u="sng" dirty="0" smtClean="0">
                <a:solidFill>
                  <a:srgbClr val="FF0000"/>
                </a:solidFill>
                <a:effectLst/>
              </a:rPr>
              <a:t>SE Region	</a:t>
            </a:r>
            <a:r>
              <a:rPr lang="en-US" sz="1700" dirty="0" smtClean="0">
                <a:solidFill>
                  <a:srgbClr val="FF0000"/>
                </a:solidFill>
                <a:effectLst/>
              </a:rPr>
              <a:t>				NE Region</a:t>
            </a:r>
            <a:endParaRPr lang="en-US" sz="1700" dirty="0">
              <a:solidFill>
                <a:srgbClr val="FF0000"/>
              </a:solidFill>
            </a:endParaRPr>
          </a:p>
          <a:p>
            <a:pPr marL="0" lvl="0" indent="0">
              <a:buNone/>
            </a:pPr>
            <a:r>
              <a:rPr lang="en-US" sz="1700" dirty="0" smtClean="0">
                <a:solidFill>
                  <a:srgbClr val="333333"/>
                </a:solidFill>
                <a:effectLst/>
              </a:rPr>
              <a:t>Host:  Franciscan University			Host:  Bowling Green State University</a:t>
            </a:r>
          </a:p>
          <a:p>
            <a:pPr marL="0" lvl="0" indent="0">
              <a:buNone/>
            </a:pPr>
            <a:r>
              <a:rPr lang="en-US" sz="1700" dirty="0" smtClean="0">
                <a:solidFill>
                  <a:srgbClr val="333333"/>
                </a:solidFill>
                <a:effectLst/>
              </a:rPr>
              <a:t>Contact:  Mary Kathryn McVey			Contact:  Mary Murray	</a:t>
            </a:r>
          </a:p>
          <a:p>
            <a:pPr marL="0" lvl="0" indent="0">
              <a:buNone/>
            </a:pPr>
            <a:r>
              <a:rPr lang="en-US" sz="1700" dirty="0" smtClean="0">
                <a:solidFill>
                  <a:srgbClr val="333333"/>
                </a:solidFill>
                <a:effectLst/>
              </a:rPr>
              <a:t>Date:  November 16				Date:  March (TBA)</a:t>
            </a:r>
          </a:p>
          <a:p>
            <a:pPr marL="0" lvl="0" indent="0">
              <a:buNone/>
            </a:pPr>
            <a:r>
              <a:rPr lang="en-US" sz="1700" dirty="0" smtClean="0">
                <a:solidFill>
                  <a:srgbClr val="FF0000"/>
                </a:solidFill>
                <a:effectLst/>
              </a:rPr>
              <a:t>			</a:t>
            </a:r>
            <a:r>
              <a:rPr lang="en-US" sz="1700" u="sng" dirty="0" smtClean="0">
                <a:solidFill>
                  <a:srgbClr val="FF0000"/>
                </a:solidFill>
                <a:effectLst/>
              </a:rPr>
              <a:t>Central Region</a:t>
            </a:r>
          </a:p>
          <a:p>
            <a:pPr marL="0" lvl="0" indent="0">
              <a:buNone/>
            </a:pPr>
            <a:r>
              <a:rPr lang="en-US" sz="1700" dirty="0" smtClean="0">
                <a:effectLst/>
              </a:rPr>
              <a:t>			</a:t>
            </a:r>
            <a:r>
              <a:rPr lang="en-US" sz="1700" dirty="0" smtClean="0">
                <a:solidFill>
                  <a:srgbClr val="333333"/>
                </a:solidFill>
                <a:effectLst/>
              </a:rPr>
              <a:t>Host:  Ohio Dominican University</a:t>
            </a:r>
          </a:p>
          <a:p>
            <a:pPr marL="0" lvl="0" indent="0">
              <a:buNone/>
            </a:pPr>
            <a:r>
              <a:rPr lang="en-US" sz="1700" dirty="0" smtClean="0">
                <a:solidFill>
                  <a:srgbClr val="333333"/>
                </a:solidFill>
                <a:effectLst/>
              </a:rPr>
              <a:t>			Contact:  Bonnie Beach</a:t>
            </a:r>
          </a:p>
          <a:p>
            <a:pPr marL="0" lvl="0" indent="0">
              <a:buNone/>
            </a:pPr>
            <a:r>
              <a:rPr lang="en-US" sz="1700" dirty="0" smtClean="0">
                <a:solidFill>
                  <a:srgbClr val="333333"/>
                </a:solidFill>
                <a:effectLst/>
              </a:rPr>
              <a:t>			Date:  January 6</a:t>
            </a:r>
          </a:p>
        </p:txBody>
      </p:sp>
    </p:spTree>
    <p:extLst>
      <p:ext uri="{BB962C8B-B14F-4D97-AF65-F5344CB8AC3E}">
        <p14:creationId xmlns:p14="http://schemas.microsoft.com/office/powerpoint/2010/main" val="666142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71209"/>
            <a:ext cx="7583488" cy="1283167"/>
          </a:xfrm>
        </p:spPr>
        <p:txBody>
          <a:bodyPr/>
          <a:lstStyle/>
          <a:p>
            <a:r>
              <a:rPr lang="en-US" dirty="0" smtClean="0"/>
              <a:t>Ohio’s Next Steps</a:t>
            </a:r>
            <a:endParaRPr lang="en-US" dirty="0"/>
          </a:p>
        </p:txBody>
      </p:sp>
      <p:sp>
        <p:nvSpPr>
          <p:cNvPr id="3" name="Content Placeholder 2"/>
          <p:cNvSpPr>
            <a:spLocks noGrp="1"/>
          </p:cNvSpPr>
          <p:nvPr>
            <p:ph idx="1"/>
          </p:nvPr>
        </p:nvSpPr>
        <p:spPr>
          <a:xfrm>
            <a:off x="0" y="1420482"/>
            <a:ext cx="9144000" cy="5437518"/>
          </a:xfrm>
        </p:spPr>
        <p:txBody>
          <a:bodyPr>
            <a:normAutofit fontScale="85000" lnSpcReduction="20000"/>
          </a:bodyPr>
          <a:lstStyle/>
          <a:p>
            <a:pPr marL="0" lvl="0" indent="0">
              <a:buNone/>
            </a:pPr>
            <a:endParaRPr lang="en-US" sz="1400" u="sng" dirty="0" smtClean="0">
              <a:solidFill>
                <a:srgbClr val="FF0000"/>
              </a:solidFill>
              <a:effectLst/>
            </a:endParaRPr>
          </a:p>
          <a:p>
            <a:pPr marL="0" lvl="0" indent="0">
              <a:buNone/>
            </a:pPr>
            <a:r>
              <a:rPr lang="en-US" sz="1700" u="sng" dirty="0" smtClean="0">
                <a:solidFill>
                  <a:srgbClr val="FF0000"/>
                </a:solidFill>
                <a:effectLst/>
              </a:rPr>
              <a:t>NE Region</a:t>
            </a:r>
            <a:r>
              <a:rPr lang="en-US" sz="1700" dirty="0" smtClean="0">
                <a:solidFill>
                  <a:srgbClr val="FF0000"/>
                </a:solidFill>
                <a:effectLst/>
              </a:rPr>
              <a:t> 	</a:t>
            </a:r>
            <a:r>
              <a:rPr lang="en-US" sz="1700" dirty="0" smtClean="0">
                <a:effectLst/>
              </a:rPr>
              <a:t>				</a:t>
            </a:r>
            <a:r>
              <a:rPr lang="en-US" sz="1700" u="sng" dirty="0" smtClean="0">
                <a:solidFill>
                  <a:srgbClr val="FF0000"/>
                </a:solidFill>
                <a:effectLst/>
              </a:rPr>
              <a:t>SW Region</a:t>
            </a:r>
          </a:p>
          <a:p>
            <a:pPr marL="0" lvl="0" indent="0">
              <a:buNone/>
            </a:pPr>
            <a:r>
              <a:rPr lang="en-US" sz="1700" dirty="0" smtClean="0">
                <a:solidFill>
                  <a:srgbClr val="333333"/>
                </a:solidFill>
                <a:effectLst/>
              </a:rPr>
              <a:t>Host</a:t>
            </a:r>
            <a:r>
              <a:rPr lang="en-US" sz="1700" dirty="0">
                <a:solidFill>
                  <a:srgbClr val="333333"/>
                </a:solidFill>
                <a:effectLst/>
              </a:rPr>
              <a:t>:  </a:t>
            </a:r>
            <a:r>
              <a:rPr lang="en-US" sz="1700" dirty="0" smtClean="0">
                <a:solidFill>
                  <a:srgbClr val="333333"/>
                </a:solidFill>
                <a:effectLst/>
              </a:rPr>
              <a:t> University </a:t>
            </a:r>
            <a:r>
              <a:rPr lang="en-US" sz="1700" dirty="0">
                <a:solidFill>
                  <a:srgbClr val="333333"/>
                </a:solidFill>
                <a:effectLst/>
              </a:rPr>
              <a:t>of </a:t>
            </a:r>
            <a:r>
              <a:rPr lang="en-US" sz="1700" dirty="0" smtClean="0">
                <a:solidFill>
                  <a:srgbClr val="333333"/>
                </a:solidFill>
                <a:effectLst/>
              </a:rPr>
              <a:t>Akron			Host:  University of Cincinnati		</a:t>
            </a:r>
          </a:p>
          <a:p>
            <a:pPr marL="0" lvl="0" indent="0">
              <a:buNone/>
            </a:pPr>
            <a:r>
              <a:rPr lang="en-US" sz="1700" dirty="0" smtClean="0">
                <a:solidFill>
                  <a:srgbClr val="333333"/>
                </a:solidFill>
                <a:effectLst/>
              </a:rPr>
              <a:t> </a:t>
            </a:r>
            <a:r>
              <a:rPr lang="en-US" sz="1700" dirty="0">
                <a:solidFill>
                  <a:srgbClr val="333333"/>
                </a:solidFill>
                <a:effectLst/>
              </a:rPr>
              <a:t>Contact:  </a:t>
            </a:r>
            <a:r>
              <a:rPr lang="en-US" sz="1700" dirty="0" smtClean="0">
                <a:solidFill>
                  <a:srgbClr val="333333"/>
                </a:solidFill>
                <a:effectLst/>
              </a:rPr>
              <a:t>Lynn Kline				Contact:  Chet Laine		</a:t>
            </a:r>
            <a:endParaRPr lang="en-US" sz="1700" dirty="0">
              <a:solidFill>
                <a:srgbClr val="333333"/>
              </a:solidFill>
              <a:effectLst/>
            </a:endParaRPr>
          </a:p>
          <a:p>
            <a:pPr marL="0" lvl="0" indent="0">
              <a:buNone/>
            </a:pPr>
            <a:r>
              <a:rPr lang="en-US" sz="1700" dirty="0">
                <a:solidFill>
                  <a:srgbClr val="333333"/>
                </a:solidFill>
                <a:effectLst/>
              </a:rPr>
              <a:t> </a:t>
            </a:r>
            <a:r>
              <a:rPr lang="en-US" sz="1700" dirty="0" smtClean="0">
                <a:solidFill>
                  <a:srgbClr val="333333"/>
                </a:solidFill>
                <a:effectLst/>
              </a:rPr>
              <a:t>Date</a:t>
            </a:r>
            <a:r>
              <a:rPr lang="en-US" sz="1700" dirty="0">
                <a:solidFill>
                  <a:srgbClr val="333333"/>
                </a:solidFill>
                <a:effectLst/>
              </a:rPr>
              <a:t>:   </a:t>
            </a:r>
            <a:r>
              <a:rPr lang="en-US" sz="1700" dirty="0" smtClean="0">
                <a:solidFill>
                  <a:srgbClr val="333333"/>
                </a:solidFill>
                <a:effectLst/>
              </a:rPr>
              <a:t>Nov. 9 				Date:  February 24</a:t>
            </a:r>
            <a:endParaRPr lang="en-US" sz="1700" dirty="0">
              <a:solidFill>
                <a:srgbClr val="333333"/>
              </a:solidFill>
              <a:effectLst/>
            </a:endParaRPr>
          </a:p>
          <a:p>
            <a:pPr marL="0" lvl="0" indent="0">
              <a:buNone/>
            </a:pPr>
            <a:r>
              <a:rPr lang="en-US" sz="1700" u="sng" dirty="0" smtClean="0">
                <a:solidFill>
                  <a:srgbClr val="FF0000"/>
                </a:solidFill>
                <a:effectLst/>
              </a:rPr>
              <a:t>SE Region	</a:t>
            </a:r>
            <a:r>
              <a:rPr lang="en-US" sz="1700" dirty="0" smtClean="0">
                <a:solidFill>
                  <a:srgbClr val="FF0000"/>
                </a:solidFill>
                <a:effectLst/>
              </a:rPr>
              <a:t>				NE Region</a:t>
            </a:r>
            <a:endParaRPr lang="en-US" sz="1700" dirty="0">
              <a:solidFill>
                <a:srgbClr val="FF0000"/>
              </a:solidFill>
            </a:endParaRPr>
          </a:p>
          <a:p>
            <a:pPr marL="0" lvl="0" indent="0">
              <a:buNone/>
            </a:pPr>
            <a:r>
              <a:rPr lang="en-US" sz="1700" dirty="0" smtClean="0">
                <a:solidFill>
                  <a:srgbClr val="333333"/>
                </a:solidFill>
                <a:effectLst/>
              </a:rPr>
              <a:t>Host:  Franciscan University			Host:  Bowling Green State University</a:t>
            </a:r>
          </a:p>
          <a:p>
            <a:pPr marL="0" lvl="0" indent="0">
              <a:buNone/>
            </a:pPr>
            <a:r>
              <a:rPr lang="en-US" sz="1700" dirty="0" smtClean="0">
                <a:solidFill>
                  <a:srgbClr val="333333"/>
                </a:solidFill>
                <a:effectLst/>
              </a:rPr>
              <a:t>Contact:  Mary Kathryn McVey			Contact:  Mary Murray	</a:t>
            </a:r>
          </a:p>
          <a:p>
            <a:pPr marL="0" lvl="0" indent="0">
              <a:buNone/>
            </a:pPr>
            <a:r>
              <a:rPr lang="en-US" sz="1700" dirty="0" smtClean="0">
                <a:solidFill>
                  <a:srgbClr val="333333"/>
                </a:solidFill>
                <a:effectLst/>
              </a:rPr>
              <a:t>Date:  November 16				Date:  March  14</a:t>
            </a:r>
          </a:p>
          <a:p>
            <a:pPr marL="0" lvl="0" indent="0">
              <a:buNone/>
            </a:pPr>
            <a:r>
              <a:rPr lang="en-US" sz="1700" dirty="0" smtClean="0">
                <a:solidFill>
                  <a:srgbClr val="FF0000"/>
                </a:solidFill>
                <a:effectLst/>
              </a:rPr>
              <a:t>			</a:t>
            </a:r>
            <a:r>
              <a:rPr lang="en-US" sz="1700" u="sng" dirty="0" smtClean="0">
                <a:solidFill>
                  <a:srgbClr val="FF0000"/>
                </a:solidFill>
                <a:effectLst/>
              </a:rPr>
              <a:t>Central Region</a:t>
            </a:r>
          </a:p>
          <a:p>
            <a:pPr marL="0" lvl="0" indent="0">
              <a:buNone/>
            </a:pPr>
            <a:r>
              <a:rPr lang="en-US" sz="1700" dirty="0" smtClean="0">
                <a:effectLst/>
              </a:rPr>
              <a:t>			</a:t>
            </a:r>
            <a:r>
              <a:rPr lang="en-US" sz="1700" dirty="0" smtClean="0">
                <a:solidFill>
                  <a:srgbClr val="333333"/>
                </a:solidFill>
                <a:effectLst/>
              </a:rPr>
              <a:t>Host:  Ohio Dominican University</a:t>
            </a:r>
          </a:p>
          <a:p>
            <a:pPr marL="0" lvl="0" indent="0">
              <a:buNone/>
            </a:pPr>
            <a:r>
              <a:rPr lang="en-US" sz="1700" dirty="0" smtClean="0">
                <a:solidFill>
                  <a:srgbClr val="333333"/>
                </a:solidFill>
                <a:effectLst/>
              </a:rPr>
              <a:t>			Contact:  Bonnie Beach</a:t>
            </a:r>
          </a:p>
          <a:p>
            <a:pPr marL="0" lvl="0" indent="0">
              <a:buNone/>
            </a:pPr>
            <a:r>
              <a:rPr lang="en-US" sz="1700" dirty="0" smtClean="0">
                <a:solidFill>
                  <a:srgbClr val="333333"/>
                </a:solidFill>
                <a:effectLst/>
              </a:rPr>
              <a:t>			Date:  January 6</a:t>
            </a:r>
          </a:p>
        </p:txBody>
      </p:sp>
    </p:spTree>
    <p:extLst>
      <p:ext uri="{BB962C8B-B14F-4D97-AF65-F5344CB8AC3E}">
        <p14:creationId xmlns:p14="http://schemas.microsoft.com/office/powerpoint/2010/main" val="666142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Accountability reframed</a:t>
            </a:r>
            <a:endParaRPr lang="en-US" sz="4400" dirty="0"/>
          </a:p>
        </p:txBody>
      </p:sp>
      <p:sp>
        <p:nvSpPr>
          <p:cNvPr id="3" name="Content Placeholder 2"/>
          <p:cNvSpPr>
            <a:spLocks noGrp="1"/>
          </p:cNvSpPr>
          <p:nvPr>
            <p:ph idx="1"/>
          </p:nvPr>
        </p:nvSpPr>
        <p:spPr>
          <a:xfrm>
            <a:off x="457200" y="1774965"/>
            <a:ext cx="8229600" cy="4525963"/>
          </a:xfrm>
        </p:spPr>
        <p:txBody>
          <a:bodyPr>
            <a:normAutofit/>
          </a:bodyPr>
          <a:lstStyle/>
          <a:p>
            <a:pPr marL="273050" indent="-39688">
              <a:buNone/>
            </a:pPr>
            <a:r>
              <a:rPr lang="en-US" sz="3200" b="1" dirty="0" smtClean="0">
                <a:solidFill>
                  <a:srgbClr val="333333"/>
                </a:solidFill>
              </a:rPr>
              <a:t>How can we </a:t>
            </a:r>
            <a:r>
              <a:rPr lang="en-US" sz="3200" b="1" u="sng" dirty="0" smtClean="0">
                <a:solidFill>
                  <a:srgbClr val="333333"/>
                </a:solidFill>
              </a:rPr>
              <a:t>gather</a:t>
            </a:r>
            <a:r>
              <a:rPr lang="en-US" sz="3200" b="1" dirty="0" smtClean="0">
                <a:solidFill>
                  <a:srgbClr val="333333"/>
                </a:solidFill>
              </a:rPr>
              <a:t> and </a:t>
            </a:r>
            <a:r>
              <a:rPr lang="en-US" sz="3200" b="1" u="sng" dirty="0" smtClean="0">
                <a:solidFill>
                  <a:srgbClr val="333333"/>
                </a:solidFill>
              </a:rPr>
              <a:t>use</a:t>
            </a:r>
            <a:r>
              <a:rPr lang="en-US" sz="3200" b="1" dirty="0" smtClean="0">
                <a:solidFill>
                  <a:srgbClr val="333333"/>
                </a:solidFill>
              </a:rPr>
              <a:t> evidence of the qualities of teaching performance that inspire, engage, and sustain students as learners – to improve teaching and teacher preparation?</a:t>
            </a:r>
          </a:p>
        </p:txBody>
      </p:sp>
      <p:sp>
        <p:nvSpPr>
          <p:cNvPr id="4" name="Footer Placeholder 3"/>
          <p:cNvSpPr>
            <a:spLocks noGrp="1"/>
          </p:cNvSpPr>
          <p:nvPr>
            <p:ph type="ftr" sz="quarter" idx="11"/>
          </p:nvPr>
        </p:nvSpPr>
        <p:spPr>
          <a:xfrm>
            <a:off x="242046" y="6356350"/>
            <a:ext cx="5171670" cy="501650"/>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TPAc</a:t>
            </a:r>
            <a:r>
              <a:rPr lang="en-US" dirty="0" smtClean="0"/>
              <a:t> presentations</a:t>
            </a:r>
            <a:endParaRPr lang="en-US" dirty="0"/>
          </a:p>
        </p:txBody>
      </p:sp>
      <p:sp>
        <p:nvSpPr>
          <p:cNvPr id="3" name="Content Placeholder 2"/>
          <p:cNvSpPr>
            <a:spLocks noGrp="1"/>
          </p:cNvSpPr>
          <p:nvPr>
            <p:ph idx="1"/>
          </p:nvPr>
        </p:nvSpPr>
        <p:spPr/>
        <p:txBody>
          <a:bodyPr>
            <a:normAutofit/>
          </a:bodyPr>
          <a:lstStyle/>
          <a:p>
            <a:r>
              <a:rPr lang="en-US" dirty="0" smtClean="0"/>
              <a:t>Breakouts today</a:t>
            </a:r>
          </a:p>
          <a:p>
            <a:pPr lvl="1"/>
            <a:r>
              <a:rPr lang="en-US" dirty="0" smtClean="0"/>
              <a:t>Supporting Students</a:t>
            </a:r>
          </a:p>
          <a:p>
            <a:pPr lvl="1"/>
            <a:r>
              <a:rPr lang="en-US" dirty="0" smtClean="0"/>
              <a:t>Engaging faculty</a:t>
            </a:r>
          </a:p>
          <a:p>
            <a:pPr lvl="1"/>
            <a:r>
              <a:rPr lang="en-US" dirty="0" smtClean="0"/>
              <a:t>Lessons learned from Scoring</a:t>
            </a:r>
          </a:p>
          <a:p>
            <a:pPr lvl="1"/>
            <a:r>
              <a:rPr lang="en-US" dirty="0" smtClean="0"/>
              <a:t>Pilot year insights</a:t>
            </a:r>
          </a:p>
          <a:p>
            <a:pPr lvl="1"/>
            <a:r>
              <a:rPr lang="en-US"/>
              <a:t>Academic </a:t>
            </a:r>
            <a:r>
              <a:rPr lang="en-US" smtClean="0"/>
              <a:t>language</a:t>
            </a:r>
            <a:endParaRPr lang="en-US" dirty="0"/>
          </a:p>
          <a:p>
            <a:r>
              <a:rPr lang="en-US" dirty="0" smtClean="0"/>
              <a:t>TPAC 101 on Thursday</a:t>
            </a:r>
          </a:p>
          <a:p>
            <a:r>
              <a:rPr lang="en-US" dirty="0" smtClean="0"/>
              <a:t>Thursday Keynote – Program renewal</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  2011</a:t>
            </a:r>
            <a:endParaRPr lang="en-US"/>
          </a:p>
        </p:txBody>
      </p:sp>
    </p:spTree>
    <p:extLst>
      <p:ext uri="{BB962C8B-B14F-4D97-AF65-F5344CB8AC3E}">
        <p14:creationId xmlns:p14="http://schemas.microsoft.com/office/powerpoint/2010/main" val="164393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ln w="9525"/>
        </p:spPr>
        <p:txBody>
          <a:bodyPr/>
          <a:lstStyle/>
          <a:p>
            <a:pPr>
              <a:defRPr/>
            </a:pPr>
            <a:r>
              <a:rPr lang="en-US" dirty="0" smtClean="0">
                <a:effectLst/>
              </a:rPr>
              <a:t>National Leadership</a:t>
            </a:r>
          </a:p>
        </p:txBody>
      </p:sp>
      <p:sp>
        <p:nvSpPr>
          <p:cNvPr id="45058" name="Rectangle 3"/>
          <p:cNvSpPr>
            <a:spLocks noGrp="1" noChangeArrowheads="1"/>
          </p:cNvSpPr>
          <p:nvPr>
            <p:ph idx="1"/>
          </p:nvPr>
        </p:nvSpPr>
        <p:spPr/>
        <p:txBody>
          <a:bodyPr>
            <a:normAutofit fontScale="92500" lnSpcReduction="10000"/>
          </a:bodyPr>
          <a:lstStyle/>
          <a:p>
            <a:pPr>
              <a:buNone/>
            </a:pPr>
            <a:r>
              <a:rPr lang="en-US" sz="3200" b="1" dirty="0" smtClean="0">
                <a:solidFill>
                  <a:srgbClr val="333333"/>
                </a:solidFill>
                <a:effectLst/>
              </a:rPr>
              <a:t>AACTE</a:t>
            </a:r>
          </a:p>
          <a:p>
            <a:pPr lvl="1"/>
            <a:r>
              <a:rPr lang="en-US" sz="2800" dirty="0" smtClean="0">
                <a:effectLst/>
              </a:rPr>
              <a:t>overall project management, communication with programs</a:t>
            </a:r>
          </a:p>
          <a:p>
            <a:pPr>
              <a:buNone/>
            </a:pPr>
            <a:r>
              <a:rPr lang="en-US" sz="3200" dirty="0" smtClean="0">
                <a:solidFill>
                  <a:srgbClr val="000000"/>
                </a:solidFill>
                <a:effectLst/>
              </a:rPr>
              <a:t>Stanford University</a:t>
            </a:r>
          </a:p>
          <a:p>
            <a:pPr lvl="1"/>
            <a:r>
              <a:rPr lang="en-US" sz="2800" dirty="0" smtClean="0">
                <a:effectLst/>
              </a:rPr>
              <a:t>assessment development and technical support</a:t>
            </a:r>
          </a:p>
          <a:p>
            <a:pPr>
              <a:buNone/>
            </a:pPr>
            <a:r>
              <a:rPr lang="en-US" sz="3200" dirty="0" smtClean="0">
                <a:solidFill>
                  <a:srgbClr val="000000"/>
                </a:solidFill>
                <a:effectLst/>
              </a:rPr>
              <a:t>Council of Chief State School Officers </a:t>
            </a:r>
          </a:p>
          <a:p>
            <a:pPr lvl="1"/>
            <a:r>
              <a:rPr lang="en-US" sz="2800" dirty="0" smtClean="0">
                <a:effectLst/>
              </a:rPr>
              <a:t>policy </a:t>
            </a:r>
            <a:r>
              <a:rPr lang="en-US" sz="2800" dirty="0" smtClean="0">
                <a:solidFill>
                  <a:srgbClr val="333333"/>
                </a:solidFill>
                <a:effectLst/>
              </a:rPr>
              <a:t>development and support, communication with state </a:t>
            </a:r>
            <a:r>
              <a:rPr lang="en-US" sz="2800" dirty="0">
                <a:solidFill>
                  <a:srgbClr val="333333"/>
                </a:solidFill>
                <a:effectLst/>
              </a:rPr>
              <a:t>education agencies (prior to March 2011)</a:t>
            </a:r>
          </a:p>
        </p:txBody>
      </p:sp>
      <p:sp>
        <p:nvSpPr>
          <p:cNvPr id="6" name="Footer Placeholder 5"/>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mv="urn:schemas-microsoft-com:mac:vml" xmlns="">
      <p:transitio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153400" cy="990600"/>
          </a:xfrm>
        </p:spPr>
        <p:txBody>
          <a:bodyPr>
            <a:noAutofit/>
          </a:bodyPr>
          <a:lstStyle/>
          <a:p>
            <a:pPr algn="ctr" eaLnBrk="1" hangingPunct="1"/>
            <a:r>
              <a:rPr lang="en-US" sz="3200" dirty="0" smtClean="0">
                <a:latin typeface="+mn-lt"/>
              </a:rPr>
              <a:t>Highlights of Pearson’s Role</a:t>
            </a:r>
            <a:br>
              <a:rPr lang="en-US" sz="3200" dirty="0" smtClean="0">
                <a:latin typeface="+mn-lt"/>
              </a:rPr>
            </a:br>
            <a:r>
              <a:rPr lang="en-US" sz="3200" dirty="0" smtClean="0">
                <a:latin typeface="+mn-lt"/>
              </a:rPr>
              <a:t> </a:t>
            </a:r>
            <a:r>
              <a:rPr lang="en-US" sz="3200" dirty="0">
                <a:latin typeface="+mn-lt"/>
              </a:rPr>
              <a:t>in </a:t>
            </a:r>
            <a:r>
              <a:rPr lang="en-US" sz="3200" dirty="0" smtClean="0">
                <a:latin typeface="+mn-lt"/>
              </a:rPr>
              <a:t>the TPA</a:t>
            </a:r>
            <a:endParaRPr lang="en-US" sz="3200" dirty="0">
              <a:latin typeface="+mn-lt"/>
            </a:endParaRPr>
          </a:p>
        </p:txBody>
      </p:sp>
      <p:sp>
        <p:nvSpPr>
          <p:cNvPr id="3" name="Content Placeholder 2"/>
          <p:cNvSpPr>
            <a:spLocks noGrp="1"/>
          </p:cNvSpPr>
          <p:nvPr>
            <p:ph idx="1"/>
          </p:nvPr>
        </p:nvSpPr>
        <p:spPr>
          <a:xfrm>
            <a:off x="914400" y="1531838"/>
            <a:ext cx="7772400" cy="4868962"/>
          </a:xfrm>
        </p:spPr>
        <p:txBody>
          <a:bodyPr>
            <a:normAutofit/>
          </a:bodyPr>
          <a:lstStyle/>
          <a:p>
            <a:pPr marL="381000" indent="-381000">
              <a:buClr>
                <a:srgbClr val="000090"/>
              </a:buClr>
            </a:pPr>
            <a:r>
              <a:rPr lang="en-US" dirty="0">
                <a:solidFill>
                  <a:srgbClr val="333333"/>
                </a:solidFill>
                <a:effectLst/>
              </a:rPr>
              <a:t>Pearson has been selected as Stanford’s operational partner</a:t>
            </a:r>
            <a:r>
              <a:rPr lang="en-US" dirty="0" smtClean="0">
                <a:solidFill>
                  <a:srgbClr val="333333"/>
                </a:solidFill>
                <a:effectLst/>
              </a:rPr>
              <a:t>.</a:t>
            </a:r>
            <a:endParaRPr lang="en-US" dirty="0">
              <a:solidFill>
                <a:srgbClr val="333333"/>
              </a:solidFill>
              <a:effectLst/>
            </a:endParaRPr>
          </a:p>
          <a:p>
            <a:pPr marL="381000" indent="-381000">
              <a:buClr>
                <a:srgbClr val="000090"/>
              </a:buClr>
            </a:pPr>
            <a:r>
              <a:rPr lang="en-US" dirty="0">
                <a:solidFill>
                  <a:srgbClr val="333333"/>
                </a:solidFill>
                <a:effectLst/>
              </a:rPr>
              <a:t>Support Stanford and AACTE with assessment development and technical review</a:t>
            </a:r>
            <a:r>
              <a:rPr lang="en-US" dirty="0" smtClean="0">
                <a:solidFill>
                  <a:srgbClr val="333333"/>
                </a:solidFill>
                <a:effectLst/>
              </a:rPr>
              <a:t>.</a:t>
            </a:r>
            <a:endParaRPr lang="en-US" dirty="0">
              <a:solidFill>
                <a:srgbClr val="333333"/>
              </a:solidFill>
              <a:effectLst/>
            </a:endParaRPr>
          </a:p>
          <a:p>
            <a:pPr marL="381000" indent="-381000">
              <a:buClr>
                <a:srgbClr val="000090"/>
              </a:buClr>
            </a:pPr>
            <a:r>
              <a:rPr lang="en-US" dirty="0">
                <a:solidFill>
                  <a:srgbClr val="333333"/>
                </a:solidFill>
                <a:effectLst/>
              </a:rPr>
              <a:t>Train and certify scorers, provide a scoring platform and report results for the operational TPA.</a:t>
            </a:r>
          </a:p>
        </p:txBody>
      </p:sp>
      <p:sp>
        <p:nvSpPr>
          <p:cNvPr id="2" name="Footer Placeholder 1"/>
          <p:cNvSpPr>
            <a:spLocks noGrp="1"/>
          </p:cNvSpPr>
          <p:nvPr>
            <p:ph type="ftr" sz="quarter" idx="11"/>
          </p:nvPr>
        </p:nvSpPr>
        <p:spPr>
          <a:xfrm>
            <a:off x="242046" y="6088503"/>
            <a:ext cx="5104834" cy="624594"/>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600" dirty="0" smtClean="0"/>
              <a:t>Pearson’s Role </a:t>
            </a:r>
            <a:br>
              <a:rPr lang="en-US" sz="3600" dirty="0" smtClean="0"/>
            </a:br>
            <a:r>
              <a:rPr lang="en-US" sz="3600" dirty="0" smtClean="0"/>
              <a:t>in the Field Test</a:t>
            </a:r>
          </a:p>
        </p:txBody>
      </p:sp>
      <p:sp>
        <p:nvSpPr>
          <p:cNvPr id="22530" name="Content Placeholder 2"/>
          <p:cNvSpPr>
            <a:spLocks noGrp="1"/>
          </p:cNvSpPr>
          <p:nvPr>
            <p:ph sz="quarter" idx="1"/>
          </p:nvPr>
        </p:nvSpPr>
        <p:spPr>
          <a:xfrm>
            <a:off x="304800" y="1524000"/>
            <a:ext cx="8504238" cy="4572000"/>
          </a:xfrm>
        </p:spPr>
        <p:txBody>
          <a:bodyPr/>
          <a:lstStyle/>
          <a:p>
            <a:pPr eaLnBrk="1" hangingPunct="1"/>
            <a:r>
              <a:rPr lang="en-US" dirty="0" smtClean="0"/>
              <a:t>Development Support for Field Testing</a:t>
            </a:r>
          </a:p>
          <a:p>
            <a:pPr lvl="1"/>
            <a:r>
              <a:rPr lang="en-US" sz="2300" dirty="0" smtClean="0"/>
              <a:t>Handbook and template publication </a:t>
            </a:r>
          </a:p>
          <a:p>
            <a:pPr lvl="1"/>
            <a:r>
              <a:rPr lang="en-US" sz="2300" dirty="0" smtClean="0"/>
              <a:t>Recruitment and training of scorers, scoring and scorer compensation </a:t>
            </a:r>
          </a:p>
          <a:p>
            <a:pPr lvl="1"/>
            <a:r>
              <a:rPr lang="en-US" sz="2300" dirty="0" smtClean="0"/>
              <a:t>Benchmarking</a:t>
            </a:r>
          </a:p>
          <a:p>
            <a:pPr lvl="1"/>
            <a:r>
              <a:rPr lang="en-US" sz="2300" dirty="0" smtClean="0"/>
              <a:t>Reporting results </a:t>
            </a:r>
          </a:p>
          <a:p>
            <a:pPr lvl="1"/>
            <a:r>
              <a:rPr lang="en-US" sz="2300" dirty="0" smtClean="0"/>
              <a:t>Providing an electronic platform to manage TPA submissions. </a:t>
            </a:r>
          </a:p>
          <a:p>
            <a:pPr lvl="1" eaLnBrk="1" hangingPunct="1"/>
            <a:endParaRPr lang="en-US" dirty="0" smtClean="0"/>
          </a:p>
          <a:p>
            <a:pPr lvl="1" eaLnBrk="1" hangingPunct="1"/>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Pearson’s Role in Operational Use</a:t>
            </a:r>
            <a:endParaRPr lang="en-US" dirty="0"/>
          </a:p>
        </p:txBody>
      </p:sp>
      <p:sp>
        <p:nvSpPr>
          <p:cNvPr id="3" name="Content Placeholder 2"/>
          <p:cNvSpPr>
            <a:spLocks noGrp="1"/>
          </p:cNvSpPr>
          <p:nvPr>
            <p:ph sz="quarter" idx="1"/>
          </p:nvPr>
        </p:nvSpPr>
        <p:spPr/>
        <p:txBody>
          <a:bodyPr/>
          <a:lstStyle/>
          <a:p>
            <a:pPr eaLnBrk="1" hangingPunct="1"/>
            <a:r>
              <a:rPr lang="en-US" dirty="0" smtClean="0"/>
              <a:t>Pearson will provide Assessment Services to deliver the TPA Nationally and Sustainably.</a:t>
            </a:r>
          </a:p>
          <a:p>
            <a:pPr lvl="1"/>
            <a:r>
              <a:rPr lang="en-US" sz="2300" dirty="0" smtClean="0"/>
              <a:t>Web-based services that allow candidate registration, assembly of artifacts, faculty/supervisor feedback, final submission for official TPA scoring and a score report.  </a:t>
            </a:r>
          </a:p>
          <a:p>
            <a:pPr lvl="1"/>
            <a:r>
              <a:rPr lang="en-US" sz="2300" dirty="0" smtClean="0"/>
              <a:t>Scoring services such as the recruitment, training and certification of all scorers, scoring for all submitted TPA responses</a:t>
            </a:r>
          </a:p>
          <a:p>
            <a:pPr lvl="1"/>
            <a:r>
              <a:rPr lang="en-US" sz="2300" dirty="0" smtClean="0"/>
              <a:t>Reporting services such as the generation of all official score reports to candidates and institutions of record.</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981</TotalTime>
  <Words>3088</Words>
  <Application>Microsoft Macintosh PowerPoint</Application>
  <PresentationFormat>On-screen Show (4:3)</PresentationFormat>
  <Paragraphs>491</Paragraphs>
  <Slides>50</Slides>
  <Notes>20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Precedent</vt:lpstr>
      <vt:lpstr>The Teaching Performance Assessment Consortium (TPAC)</vt:lpstr>
      <vt:lpstr>Agenda and Goals</vt:lpstr>
      <vt:lpstr>Why Now?</vt:lpstr>
      <vt:lpstr>Where TPAC fits in</vt:lpstr>
      <vt:lpstr>Accountability reframed</vt:lpstr>
      <vt:lpstr>National Leadership</vt:lpstr>
      <vt:lpstr>Highlights of Pearson’s Role  in the TPA</vt:lpstr>
      <vt:lpstr>Pearson’s Role  in the Field Test</vt:lpstr>
      <vt:lpstr>Pearson’s Role in Operational Use</vt:lpstr>
      <vt:lpstr>Partnering States</vt:lpstr>
      <vt:lpstr>Standards and tPAC</vt:lpstr>
      <vt:lpstr>TPAC Lineage</vt:lpstr>
      <vt:lpstr>Role of K-12 Partners</vt:lpstr>
      <vt:lpstr>State Policy issues</vt:lpstr>
      <vt:lpstr>STATE POLICY ISSUES </vt:lpstr>
      <vt:lpstr>House Bill 1</vt:lpstr>
      <vt:lpstr>PowerPoint Presentation</vt:lpstr>
      <vt:lpstr>Ohio Comprehensive System of Educator Accountability </vt:lpstr>
      <vt:lpstr>Ohio alignment</vt:lpstr>
      <vt:lpstr>Ohio’s LIneage</vt:lpstr>
      <vt:lpstr>TPA Architecture</vt:lpstr>
      <vt:lpstr>Design Principles for  Educative Assessment </vt:lpstr>
      <vt:lpstr>TPA Architecture</vt:lpstr>
      <vt:lpstr>TPAC Artifacts of Practice</vt:lpstr>
      <vt:lpstr>Conceptual Framework of Assessment</vt:lpstr>
      <vt:lpstr>Multiple Measures Assessment System</vt:lpstr>
      <vt:lpstr>Targeted Competencies</vt:lpstr>
      <vt:lpstr>Rubric progression </vt:lpstr>
      <vt:lpstr>Rubric blueprint</vt:lpstr>
      <vt:lpstr>Rubric Sample</vt:lpstr>
      <vt:lpstr>Academic Language</vt:lpstr>
      <vt:lpstr>Academic Language</vt:lpstr>
      <vt:lpstr>Academic Language  Competencies Measured </vt:lpstr>
      <vt:lpstr>Development Timeline</vt:lpstr>
      <vt:lpstr>Pilot Data Analysis</vt:lpstr>
      <vt:lpstr>Handbook Changes</vt:lpstr>
      <vt:lpstr>Ohio Spring Pilot 2011</vt:lpstr>
      <vt:lpstr>Program/Unit Discussions</vt:lpstr>
      <vt:lpstr>Framing Reliability and Validity Research</vt:lpstr>
      <vt:lpstr>Field Test Design</vt:lpstr>
      <vt:lpstr>Field Test Analyses</vt:lpstr>
      <vt:lpstr>Field Test Participation</vt:lpstr>
      <vt:lpstr>Field Test Participation</vt:lpstr>
      <vt:lpstr>Ohio’s Projections  for 2011-2012</vt:lpstr>
      <vt:lpstr>Timeline of Activities</vt:lpstr>
      <vt:lpstr>Timeline of Activities</vt:lpstr>
      <vt:lpstr>Next Steps</vt:lpstr>
      <vt:lpstr>Ohio’s Next Steps</vt:lpstr>
      <vt:lpstr>Ohio’s Next Steps</vt:lpstr>
      <vt:lpstr>Other TPAc presentations</vt:lpstr>
    </vt:vector>
  </TitlesOfParts>
  <Company>Stanford Center for Assessment, Learning and Equity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Whittaker</dc:creator>
  <cp:lastModifiedBy>Donna Hanby</cp:lastModifiedBy>
  <cp:revision>100</cp:revision>
  <dcterms:created xsi:type="dcterms:W3CDTF">2011-07-20T03:41:39Z</dcterms:created>
  <dcterms:modified xsi:type="dcterms:W3CDTF">2011-09-30T21:32:34Z</dcterms:modified>
</cp:coreProperties>
</file>