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7"/>
  </p:notesMasterIdLst>
  <p:handoutMasterIdLst>
    <p:handoutMasterId r:id="rId38"/>
  </p:handoutMasterIdLst>
  <p:sldIdLst>
    <p:sldId id="257" r:id="rId2"/>
    <p:sldId id="369" r:id="rId3"/>
    <p:sldId id="370" r:id="rId4"/>
    <p:sldId id="372" r:id="rId5"/>
    <p:sldId id="378" r:id="rId6"/>
    <p:sldId id="380" r:id="rId7"/>
    <p:sldId id="379" r:id="rId8"/>
    <p:sldId id="391" r:id="rId9"/>
    <p:sldId id="394" r:id="rId10"/>
    <p:sldId id="395" r:id="rId11"/>
    <p:sldId id="401" r:id="rId12"/>
    <p:sldId id="352" r:id="rId13"/>
    <p:sldId id="353" r:id="rId14"/>
    <p:sldId id="399" r:id="rId15"/>
    <p:sldId id="400" r:id="rId16"/>
    <p:sldId id="260" r:id="rId17"/>
    <p:sldId id="348" r:id="rId18"/>
    <p:sldId id="349" r:id="rId19"/>
    <p:sldId id="350" r:id="rId20"/>
    <p:sldId id="355" r:id="rId21"/>
    <p:sldId id="356" r:id="rId22"/>
    <p:sldId id="357" r:id="rId23"/>
    <p:sldId id="358" r:id="rId24"/>
    <p:sldId id="360" r:id="rId25"/>
    <p:sldId id="403" r:id="rId26"/>
    <p:sldId id="362" r:id="rId27"/>
    <p:sldId id="313" r:id="rId28"/>
    <p:sldId id="311" r:id="rId29"/>
    <p:sldId id="312" r:id="rId30"/>
    <p:sldId id="366" r:id="rId31"/>
    <p:sldId id="314" r:id="rId32"/>
    <p:sldId id="367" r:id="rId33"/>
    <p:sldId id="316" r:id="rId34"/>
    <p:sldId id="402" r:id="rId35"/>
    <p:sldId id="40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503" autoAdjust="0"/>
  </p:normalViewPr>
  <p:slideViewPr>
    <p:cSldViewPr snapToGrid="0" snapToObjects="1">
      <p:cViewPr>
        <p:scale>
          <a:sx n="54" d="100"/>
          <a:sy n="54" d="100"/>
        </p:scale>
        <p:origin x="-1624" y="-80"/>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59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B2794-F054-1943-9F9F-5C208C25EE8A}" type="datetimeFigureOut">
              <a:rPr lang="en-US" smtClean="0"/>
              <a:pPr/>
              <a:t>9/30/11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EDFF0D-434E-ED45-B03A-7B8AE12A4695}" type="slidenum">
              <a:rPr lang="en-US" smtClean="0"/>
              <a:pPr/>
              <a:t>‹#›</a:t>
            </a:fld>
            <a:endParaRPr lang="en-US"/>
          </a:p>
        </p:txBody>
      </p:sp>
    </p:spTree>
    <p:extLst>
      <p:ext uri="{BB962C8B-B14F-4D97-AF65-F5344CB8AC3E}">
        <p14:creationId xmlns:p14="http://schemas.microsoft.com/office/powerpoint/2010/main" val="3381681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4DDAC-1D63-6141-A1DF-2491F022BA95}" type="datetimeFigureOut">
              <a:rPr lang="en-US" smtClean="0"/>
              <a:pPr/>
              <a:t>9/30/11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7CD6F-4246-0E43-B0F5-81A4BA1471A4}" type="slidenum">
              <a:rPr lang="en-US" smtClean="0"/>
              <a:pPr/>
              <a:t>‹#›</a:t>
            </a:fld>
            <a:endParaRPr lang="en-US"/>
          </a:p>
        </p:txBody>
      </p:sp>
    </p:spTree>
    <p:extLst>
      <p:ext uri="{BB962C8B-B14F-4D97-AF65-F5344CB8AC3E}">
        <p14:creationId xmlns:p14="http://schemas.microsoft.com/office/powerpoint/2010/main" val="32821628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C6314-FD18-5444-9B0C-F67C33153777}" type="slidenum">
              <a:rPr lang="en-US" smtClean="0"/>
              <a:pPr/>
              <a:t>1</a:t>
            </a:fld>
            <a:endParaRPr lang="en-US"/>
          </a:p>
        </p:txBody>
      </p:sp>
    </p:spTree>
    <p:extLst>
      <p:ext uri="{BB962C8B-B14F-4D97-AF65-F5344CB8AC3E}">
        <p14:creationId xmlns:p14="http://schemas.microsoft.com/office/powerpoint/2010/main" val="142009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state</a:t>
            </a:r>
            <a:r>
              <a:rPr lang="en-US" baseline="0" dirty="0" smtClean="0"/>
              <a:t> mandate so we have to it. But we’ll just tweak what we do so that candidates can get through it – CA had a mandate too and some of us chose another path…</a:t>
            </a:r>
            <a:endParaRPr lang="en-US" dirty="0"/>
          </a:p>
        </p:txBody>
      </p:sp>
      <p:sp>
        <p:nvSpPr>
          <p:cNvPr id="4" name="Slide Number Placeholder 3"/>
          <p:cNvSpPr>
            <a:spLocks noGrp="1"/>
          </p:cNvSpPr>
          <p:nvPr>
            <p:ph type="sldNum" sz="quarter" idx="10"/>
          </p:nvPr>
        </p:nvSpPr>
        <p:spPr/>
        <p:txBody>
          <a:bodyPr/>
          <a:lstStyle/>
          <a:p>
            <a:fld id="{3A67CD6F-4246-0E43-B0F5-81A4BA1471A4}" type="slidenum">
              <a:rPr lang="en-US" smtClean="0"/>
              <a:pPr/>
              <a:t>12</a:t>
            </a:fld>
            <a:endParaRPr lang="en-US"/>
          </a:p>
        </p:txBody>
      </p:sp>
    </p:spTree>
    <p:extLst>
      <p:ext uri="{BB962C8B-B14F-4D97-AF65-F5344CB8AC3E}">
        <p14:creationId xmlns:p14="http://schemas.microsoft.com/office/powerpoint/2010/main" val="142665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another way? How can we ensure that we take this mandate and make</a:t>
            </a:r>
            <a:r>
              <a:rPr lang="en-US" baseline="0" dirty="0" smtClean="0"/>
              <a:t> it educative and meaningful to US, our candidates and our K-12 partners?</a:t>
            </a:r>
            <a:endParaRPr lang="en-US" dirty="0"/>
          </a:p>
        </p:txBody>
      </p:sp>
      <p:sp>
        <p:nvSpPr>
          <p:cNvPr id="4" name="Slide Number Placeholder 3"/>
          <p:cNvSpPr>
            <a:spLocks noGrp="1"/>
          </p:cNvSpPr>
          <p:nvPr>
            <p:ph type="sldNum" sz="quarter" idx="10"/>
          </p:nvPr>
        </p:nvSpPr>
        <p:spPr/>
        <p:txBody>
          <a:bodyPr/>
          <a:lstStyle/>
          <a:p>
            <a:fld id="{3A67CD6F-4246-0E43-B0F5-81A4BA1471A4}" type="slidenum">
              <a:rPr lang="en-US" smtClean="0"/>
              <a:pPr/>
              <a:t>13</a:t>
            </a:fld>
            <a:endParaRPr lang="en-US"/>
          </a:p>
        </p:txBody>
      </p:sp>
    </p:spTree>
    <p:extLst>
      <p:ext uri="{BB962C8B-B14F-4D97-AF65-F5344CB8AC3E}">
        <p14:creationId xmlns:p14="http://schemas.microsoft.com/office/powerpoint/2010/main" val="36786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Survey of all 32 PACT institutions, interviews with about half and 3 case studies.</a:t>
            </a:r>
          </a:p>
        </p:txBody>
      </p:sp>
      <p:sp>
        <p:nvSpPr>
          <p:cNvPr id="4" name="Slide Number Placeholder 3"/>
          <p:cNvSpPr>
            <a:spLocks noGrp="1"/>
          </p:cNvSpPr>
          <p:nvPr>
            <p:ph type="sldNum" sz="quarter" idx="5"/>
          </p:nvPr>
        </p:nvSpPr>
        <p:spPr/>
        <p:txBody>
          <a:bodyPr/>
          <a:lstStyle/>
          <a:p>
            <a:pPr>
              <a:defRPr/>
            </a:pPr>
            <a:fld id="{051C153C-A898-4B4F-8718-3126221912EE}"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a:cs typeface="Arial"/>
              </a:rPr>
              <a:t>The anchoring question for TPAC is</a:t>
            </a:r>
          </a:p>
          <a:p>
            <a:endParaRPr lang="en-US" sz="14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95959"/>
                </a:solidFill>
              </a:rPr>
              <a:t>How can we </a:t>
            </a:r>
            <a:r>
              <a:rPr lang="en-US" sz="1400" u="sng" dirty="0" smtClean="0">
                <a:solidFill>
                  <a:srgbClr val="595959"/>
                </a:solidFill>
              </a:rPr>
              <a:t>gather</a:t>
            </a:r>
            <a:r>
              <a:rPr lang="en-US" sz="1400" dirty="0" smtClean="0">
                <a:solidFill>
                  <a:srgbClr val="595959"/>
                </a:solidFill>
              </a:rPr>
              <a:t> and </a:t>
            </a:r>
            <a:r>
              <a:rPr lang="en-US" sz="1400" u="sng" dirty="0" smtClean="0">
                <a:solidFill>
                  <a:srgbClr val="595959"/>
                </a:solidFill>
              </a:rPr>
              <a:t>use</a:t>
            </a:r>
            <a:r>
              <a:rPr lang="en-US" sz="1400" dirty="0" smtClean="0">
                <a:solidFill>
                  <a:srgbClr val="595959"/>
                </a:solidFill>
              </a:rPr>
              <a:t> evidence of the qualities of teaching performance that inspire, engage, and sustain students as learners – to improve teaching and teacher preparation?</a:t>
            </a:r>
          </a:p>
          <a:p>
            <a:endParaRPr lang="en-US" sz="1400" dirty="0" smtClean="0">
              <a:latin typeface="Arial"/>
              <a:cs typeface="Arial"/>
            </a:endParaRPr>
          </a:p>
          <a:p>
            <a:r>
              <a:rPr lang="en-US" sz="1400" baseline="0" dirty="0" smtClean="0">
                <a:latin typeface="Arial"/>
                <a:cs typeface="Arial"/>
              </a:rPr>
              <a:t>Then use this evidence to set a clear vision and shared language for teaching practice, and coach candidates’ development around these qualities.</a:t>
            </a:r>
            <a:endParaRPr lang="en-US" sz="1400" dirty="0">
              <a:latin typeface="Arial"/>
              <a:cs typeface="Arial"/>
            </a:endParaRPr>
          </a:p>
        </p:txBody>
      </p:sp>
      <p:sp>
        <p:nvSpPr>
          <p:cNvPr id="4" name="Slide Number Placeholder 3"/>
          <p:cNvSpPr>
            <a:spLocks noGrp="1"/>
          </p:cNvSpPr>
          <p:nvPr>
            <p:ph type="sldNum" sz="quarter" idx="10"/>
          </p:nvPr>
        </p:nvSpPr>
        <p:spPr/>
        <p:txBody>
          <a:bodyPr/>
          <a:lstStyle/>
          <a:p>
            <a:fld id="{22AC6314-FD18-5444-9B0C-F67C33153777}"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E1CE44C-1FB8-B945-ACEC-CE54E55F0F25}" type="slidenum">
              <a:rPr lang="en-US" sz="1200"/>
              <a:pPr/>
              <a:t>24</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012EDA4-1A28-BE42-8F4D-8996F3BA70C6}" type="slidenum">
              <a:rPr lang="en-US" sz="1200"/>
              <a:pPr/>
              <a:t>26</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matrix on desk top</a:t>
            </a:r>
            <a:endParaRPr lang="en-US" dirty="0"/>
          </a:p>
        </p:txBody>
      </p:sp>
      <p:sp>
        <p:nvSpPr>
          <p:cNvPr id="4" name="Slide Number Placeholder 3"/>
          <p:cNvSpPr>
            <a:spLocks noGrp="1"/>
          </p:cNvSpPr>
          <p:nvPr>
            <p:ph type="sldNum" sz="quarter" idx="10"/>
          </p:nvPr>
        </p:nvSpPr>
        <p:spPr/>
        <p:txBody>
          <a:bodyPr/>
          <a:lstStyle/>
          <a:p>
            <a:fld id="{3A67CD6F-4246-0E43-B0F5-81A4BA1471A4}" type="slidenum">
              <a:rPr lang="en-US" smtClean="0"/>
              <a:pPr/>
              <a:t>28</a:t>
            </a:fld>
            <a:endParaRPr lang="en-US"/>
          </a:p>
        </p:txBody>
      </p:sp>
    </p:spTree>
    <p:extLst>
      <p:ext uri="{BB962C8B-B14F-4D97-AF65-F5344CB8AC3E}">
        <p14:creationId xmlns:p14="http://schemas.microsoft.com/office/powerpoint/2010/main" val="397318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731E1C7-5CF5-E44F-9BA9-2FDE9148DE9C}" type="slidenum">
              <a:rPr lang="en-US" sz="1200"/>
              <a:pPr/>
              <a:t>32</a:t>
            </a:fld>
            <a:endParaRPr lang="en-US" sz="1200"/>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7CD6F-4246-0E43-B0F5-81A4BA1471A4}" type="slidenum">
              <a:rPr lang="en-US" smtClean="0"/>
              <a:pPr/>
              <a:t>3</a:t>
            </a:fld>
            <a:endParaRPr lang="en-US"/>
          </a:p>
        </p:txBody>
      </p:sp>
    </p:spTree>
    <p:extLst>
      <p:ext uri="{BB962C8B-B14F-4D97-AF65-F5344CB8AC3E}">
        <p14:creationId xmlns:p14="http://schemas.microsoft.com/office/powerpoint/2010/main" val="125063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If you are not at the table</a:t>
            </a:r>
            <a:r>
              <a:rPr lang="en-US" baseline="0" smtClean="0"/>
              <a:t> you end up on the menu!</a:t>
            </a:r>
            <a:endParaRPr lang="en-US" smtClean="0"/>
          </a:p>
          <a:p>
            <a:endParaRPr lang="en-US"/>
          </a:p>
        </p:txBody>
      </p:sp>
      <p:sp>
        <p:nvSpPr>
          <p:cNvPr id="4" name="Slide Number Placeholder 3"/>
          <p:cNvSpPr>
            <a:spLocks noGrp="1"/>
          </p:cNvSpPr>
          <p:nvPr>
            <p:ph type="sldNum" sz="quarter" idx="10"/>
          </p:nvPr>
        </p:nvSpPr>
        <p:spPr/>
        <p:txBody>
          <a:bodyPr/>
          <a:lstStyle/>
          <a:p>
            <a:fld id="{3A67CD6F-4246-0E43-B0F5-81A4BA1471A4}" type="slidenum">
              <a:rPr lang="en-US" smtClean="0"/>
              <a:pPr/>
              <a:t>4</a:t>
            </a:fld>
            <a:endParaRPr lang="en-US"/>
          </a:p>
        </p:txBody>
      </p:sp>
    </p:spTree>
    <p:extLst>
      <p:ext uri="{BB962C8B-B14F-4D97-AF65-F5344CB8AC3E}">
        <p14:creationId xmlns:p14="http://schemas.microsoft.com/office/powerpoint/2010/main" val="401675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latin typeface="Arial"/>
              <a:cs typeface="Arial"/>
            </a:endParaRPr>
          </a:p>
          <a:p>
            <a:r>
              <a:rPr lang="en-US" sz="1400" dirty="0" smtClean="0">
                <a:latin typeface="Arial"/>
                <a:cs typeface="Arial"/>
              </a:rPr>
              <a:t>Teacher education institutions find ourselves sitting at the center (some would say a target)</a:t>
            </a:r>
            <a:r>
              <a:rPr lang="en-US" sz="1400" baseline="0" dirty="0" smtClean="0">
                <a:latin typeface="Arial"/>
                <a:cs typeface="Arial"/>
              </a:rPr>
              <a:t> of a national conversation about:</a:t>
            </a:r>
            <a:endParaRPr lang="en-US" sz="1400" dirty="0" smtClean="0">
              <a:latin typeface="Arial"/>
              <a:cs typeface="Arial"/>
            </a:endParaRPr>
          </a:p>
          <a:p>
            <a:endParaRPr lang="en-US" sz="1400" dirty="0" smtClean="0">
              <a:latin typeface="Arial"/>
              <a:cs typeface="Arial"/>
            </a:endParaRPr>
          </a:p>
          <a:p>
            <a:pPr>
              <a:buFont typeface="Arial"/>
              <a:buChar char="•"/>
            </a:pPr>
            <a:r>
              <a:rPr lang="en-US" sz="1400" dirty="0" smtClean="0">
                <a:latin typeface="Arial"/>
                <a:cs typeface="Arial"/>
              </a:rPr>
              <a:t> Raising and measuring student achievement</a:t>
            </a:r>
          </a:p>
          <a:p>
            <a:pPr>
              <a:buFont typeface="Arial"/>
              <a:buChar char="•"/>
            </a:pPr>
            <a:r>
              <a:rPr lang="en-US" sz="1400" dirty="0" smtClean="0">
                <a:latin typeface="Arial"/>
                <a:cs typeface="Arial"/>
              </a:rPr>
              <a:t> Evaluating Teacher “Effectiveness”</a:t>
            </a:r>
          </a:p>
          <a:p>
            <a:pPr>
              <a:buFont typeface="Arial"/>
              <a:buChar char="•"/>
            </a:pPr>
            <a:r>
              <a:rPr lang="en-US" sz="1400" dirty="0" smtClean="0">
                <a:latin typeface="Arial"/>
                <a:cs typeface="Arial"/>
              </a:rPr>
              <a:t> Improving Preparation and induction</a:t>
            </a:r>
            <a:r>
              <a:rPr lang="en-US" sz="1400" baseline="0" dirty="0" smtClean="0">
                <a:latin typeface="Arial"/>
                <a:cs typeface="Arial"/>
              </a:rPr>
              <a:t> </a:t>
            </a:r>
          </a:p>
          <a:p>
            <a:pPr>
              <a:buFont typeface="Arial"/>
              <a:buChar char="•"/>
            </a:pPr>
            <a:r>
              <a:rPr lang="en-US" sz="1400" baseline="0" dirty="0" smtClean="0">
                <a:latin typeface="Arial"/>
                <a:cs typeface="Arial"/>
              </a:rPr>
              <a:t> Evaluating teacher preparation</a:t>
            </a:r>
            <a:endParaRPr lang="en-US" sz="1400" dirty="0" smtClean="0">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22AC6314-FD18-5444-9B0C-F67C3315377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a:cs typeface="Arial"/>
              </a:rPr>
              <a:t>The anchoring question for TPAC is</a:t>
            </a:r>
          </a:p>
          <a:p>
            <a:endParaRPr lang="en-US" sz="14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95959"/>
                </a:solidFill>
              </a:rPr>
              <a:t>How can we </a:t>
            </a:r>
            <a:r>
              <a:rPr lang="en-US" sz="1400" u="sng" dirty="0" smtClean="0">
                <a:solidFill>
                  <a:srgbClr val="595959"/>
                </a:solidFill>
              </a:rPr>
              <a:t>gather</a:t>
            </a:r>
            <a:r>
              <a:rPr lang="en-US" sz="1400" dirty="0" smtClean="0">
                <a:solidFill>
                  <a:srgbClr val="595959"/>
                </a:solidFill>
              </a:rPr>
              <a:t> and </a:t>
            </a:r>
            <a:r>
              <a:rPr lang="en-US" sz="1400" u="sng" dirty="0" smtClean="0">
                <a:solidFill>
                  <a:srgbClr val="595959"/>
                </a:solidFill>
              </a:rPr>
              <a:t>use</a:t>
            </a:r>
            <a:r>
              <a:rPr lang="en-US" sz="1400" dirty="0" smtClean="0">
                <a:solidFill>
                  <a:srgbClr val="595959"/>
                </a:solidFill>
              </a:rPr>
              <a:t> evidence of the qualities of teaching performance that inspire, engage, and sustain students as learners – to improve teaching and teacher preparation?</a:t>
            </a:r>
          </a:p>
          <a:p>
            <a:endParaRPr lang="en-US" sz="1400" dirty="0" smtClean="0">
              <a:latin typeface="Arial"/>
              <a:cs typeface="Arial"/>
            </a:endParaRPr>
          </a:p>
          <a:p>
            <a:r>
              <a:rPr lang="en-US" sz="1400" baseline="0" dirty="0" smtClean="0">
                <a:latin typeface="Arial"/>
                <a:cs typeface="Arial"/>
              </a:rPr>
              <a:t>Then use this evidence to set a clear vision and shared language for teaching practice, and coach candidates’ development around these qualities.</a:t>
            </a:r>
            <a:endParaRPr lang="en-US" sz="1400" dirty="0">
              <a:latin typeface="Arial"/>
              <a:cs typeface="Arial"/>
            </a:endParaRPr>
          </a:p>
        </p:txBody>
      </p:sp>
      <p:sp>
        <p:nvSpPr>
          <p:cNvPr id="4" name="Slide Number Placeholder 3"/>
          <p:cNvSpPr>
            <a:spLocks noGrp="1"/>
          </p:cNvSpPr>
          <p:nvPr>
            <p:ph type="sldNum" sz="quarter" idx="10"/>
          </p:nvPr>
        </p:nvSpPr>
        <p:spPr/>
        <p:txBody>
          <a:bodyPr/>
          <a:lstStyle/>
          <a:p>
            <a:fld id="{22AC6314-FD18-5444-9B0C-F67C3315377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a:spcAft>
                <a:spcPts val="600"/>
              </a:spcAft>
              <a:buNone/>
              <a:defRPr/>
            </a:pPr>
            <a:r>
              <a:rPr lang="en-US" sz="1400" dirty="0" smtClean="0"/>
              <a:t>TPAC is working to develop and implement </a:t>
            </a:r>
            <a:r>
              <a:rPr lang="en-US" sz="1400" i="1" dirty="0" smtClean="0"/>
              <a:t>at scale </a:t>
            </a:r>
            <a:r>
              <a:rPr lang="en-US" sz="1400" dirty="0" smtClean="0"/>
              <a:t>a way of assessing teaching that</a:t>
            </a:r>
          </a:p>
          <a:p>
            <a:pPr marL="455613" lvl="0" indent="-227013" defTabSz="457200">
              <a:spcAft>
                <a:spcPts val="600"/>
              </a:spcAft>
              <a:buFont typeface="Arial"/>
              <a:buChar char="•"/>
              <a:defRPr/>
            </a:pPr>
            <a:r>
              <a:rPr lang="en-US" sz="1400" dirty="0" smtClean="0"/>
              <a:t>provides evidence of teaching effectiveness, and </a:t>
            </a:r>
          </a:p>
          <a:p>
            <a:pPr marL="455613" lvl="0" indent="-227013" defTabSz="457200">
              <a:spcAft>
                <a:spcPts val="600"/>
              </a:spcAft>
              <a:buFont typeface="Arial"/>
              <a:buChar char="•"/>
              <a:defRPr/>
            </a:pPr>
            <a:r>
              <a:rPr lang="en-US" sz="1400" dirty="0" smtClean="0"/>
              <a:t>supports teacher preparation program improvement.</a:t>
            </a:r>
          </a:p>
          <a:p>
            <a:pPr marL="0" indent="0">
              <a:buNone/>
            </a:pPr>
            <a:r>
              <a:rPr lang="en-US" sz="1400" dirty="0" smtClean="0"/>
              <a:t> </a:t>
            </a:r>
          </a:p>
          <a:p>
            <a:pPr marL="0" indent="0">
              <a:buNone/>
            </a:pPr>
            <a:r>
              <a:rPr lang="en-US" sz="1400" dirty="0" smtClean="0"/>
              <a:t>TPAC is ONE example of an assessment system that is designed to leverage the alignment of policies and support program renewal.</a:t>
            </a:r>
          </a:p>
          <a:p>
            <a:endParaRPr lang="en-US" sz="1400" dirty="0" smtClean="0">
              <a:latin typeface="Arial"/>
              <a:cs typeface="Arial"/>
            </a:endParaRPr>
          </a:p>
          <a:p>
            <a:r>
              <a:rPr lang="en-US" sz="1400" dirty="0" smtClean="0">
                <a:latin typeface="Arial"/>
                <a:cs typeface="Arial"/>
              </a:rPr>
              <a:t>Over</a:t>
            </a:r>
            <a:r>
              <a:rPr lang="en-US" sz="1400" baseline="0" dirty="0" smtClean="0">
                <a:latin typeface="Arial"/>
                <a:cs typeface="Arial"/>
              </a:rPr>
              <a:t> the next 25 minutes or so, </a:t>
            </a:r>
            <a:r>
              <a:rPr lang="en-US" sz="1400" dirty="0" smtClean="0">
                <a:latin typeface="Arial"/>
                <a:cs typeface="Arial"/>
              </a:rPr>
              <a:t>I’d like you to think about the TPAC</a:t>
            </a:r>
            <a:r>
              <a:rPr lang="en-US" sz="1400" baseline="0" dirty="0" smtClean="0">
                <a:latin typeface="Arial"/>
                <a:cs typeface="Arial"/>
              </a:rPr>
              <a:t> assessment model as a tool that works to advance teaching practice and student learning, and is coordinated within a set of other policy levers – like the Common Core, </a:t>
            </a:r>
            <a:r>
              <a:rPr lang="en-US" sz="1400" baseline="0" dirty="0" err="1" smtClean="0">
                <a:latin typeface="Arial"/>
                <a:cs typeface="Arial"/>
              </a:rPr>
              <a:t>InTASC</a:t>
            </a:r>
            <a:endParaRPr lang="en-US" sz="1400" dirty="0">
              <a:latin typeface="Arial"/>
              <a:cs typeface="Arial"/>
            </a:endParaRPr>
          </a:p>
        </p:txBody>
      </p:sp>
      <p:sp>
        <p:nvSpPr>
          <p:cNvPr id="4" name="Slide Number Placeholder 3"/>
          <p:cNvSpPr>
            <a:spLocks noGrp="1"/>
          </p:cNvSpPr>
          <p:nvPr>
            <p:ph type="sldNum" sz="quarter" idx="10"/>
          </p:nvPr>
        </p:nvSpPr>
        <p:spPr/>
        <p:txBody>
          <a:bodyPr/>
          <a:lstStyle/>
          <a:p>
            <a:fld id="{22AC6314-FD18-5444-9B0C-F67C33153777}" type="slidenum">
              <a:rPr lang="en-US" smtClean="0"/>
              <a:pPr/>
              <a:t>7</a:t>
            </a:fld>
            <a:endParaRPr lang="en-US"/>
          </a:p>
        </p:txBody>
      </p:sp>
    </p:spTree>
    <p:extLst>
      <p:ext uri="{BB962C8B-B14F-4D97-AF65-F5344CB8AC3E}">
        <p14:creationId xmlns:p14="http://schemas.microsoft.com/office/powerpoint/2010/main" val="147108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400" dirty="0" smtClean="0">
              <a:latin typeface="Arial"/>
              <a:cs typeface="Arial"/>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0A858D-8814-4E9A-B746-8691EE0C681D}" type="slidenum">
              <a:rPr lang="en-US">
                <a:ea typeface="ＭＳ Ｐゴシック" pitchFamily="84" charset="-128"/>
                <a:cs typeface="ＭＳ Ｐゴシック" pitchFamily="84" charset="-128"/>
              </a:rPr>
              <a:pPr fontAlgn="base">
                <a:spcBef>
                  <a:spcPct val="0"/>
                </a:spcBef>
                <a:spcAft>
                  <a:spcPct val="0"/>
                </a:spcAft>
              </a:pPr>
              <a:t>8</a:t>
            </a:fld>
            <a:endParaRPr lang="en-US">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D0FE84-026D-4CA5-B894-F3F54AB77B6F}" type="slidenum">
              <a:rPr lang="en-US"/>
              <a:pPr fontAlgn="base">
                <a:spcBef>
                  <a:spcPct val="0"/>
                </a:spcBef>
                <a:spcAft>
                  <a:spcPct val="0"/>
                </a:spcAft>
                <a:defRPr/>
              </a:pPr>
              <a:t>9</a:t>
            </a:fld>
            <a:endParaRPr lang="en-US"/>
          </a:p>
        </p:txBody>
      </p:sp>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A27A969-23CB-4A37-98B1-325961AF9034}" type="slidenum">
              <a:rPr lang="en-US" sz="1200">
                <a:latin typeface="Times New Roman" pitchFamily="18" charset="0"/>
                <a:sym typeface="Times New Roman" pitchFamily="18" charset="0"/>
              </a:rPr>
              <a:pPr algn="r"/>
              <a:t>9</a:t>
            </a:fld>
            <a:endParaRPr lang="en-US" sz="1200">
              <a:latin typeface="Times New Roman" pitchFamily="18" charset="0"/>
              <a:sym typeface="Times New Roman" pitchFamily="18" charset="0"/>
            </a:endParaRPr>
          </a:p>
        </p:txBody>
      </p:sp>
      <p:sp>
        <p:nvSpPr>
          <p:cNvPr id="67587"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8" eaLnBrk="1" hangingPunct="1">
              <a:spcBef>
                <a:spcPts val="450"/>
              </a:spcBef>
              <a:buClr>
                <a:srgbClr val="000000"/>
              </a:buClr>
              <a:buFontTx/>
              <a:buNone/>
            </a:pPr>
            <a:r>
              <a:rPr lang="en-US" sz="1400" baseline="0" dirty="0" smtClean="0">
                <a:solidFill>
                  <a:srgbClr val="000000"/>
                </a:solidFill>
                <a:latin typeface="Arial"/>
                <a:cs typeface="Arial"/>
                <a:sym typeface="Times New Roman" pitchFamily="18" charset="0"/>
              </a:rPr>
              <a:t>So the  TPA itself draws on multiple measures AND is designed to serve as a capstone event WITHIN a system of  other measures.  </a:t>
            </a:r>
            <a:r>
              <a:rPr lang="en-US" sz="1400" dirty="0" smtClean="0">
                <a:solidFill>
                  <a:srgbClr val="000000"/>
                </a:solidFill>
                <a:latin typeface="Arial"/>
                <a:cs typeface="Arial"/>
                <a:sym typeface="Times New Roman" pitchFamily="18" charset="0"/>
              </a:rPr>
              <a:t>The other assessments, which are described as Embedded Signature Assessments, may include a number of different kinds of assignments, and vary across programs depending on specific program goals or values.</a:t>
            </a:r>
          </a:p>
          <a:p>
            <a:pPr marL="39688" eaLnBrk="1" hangingPunct="1">
              <a:spcBef>
                <a:spcPts val="450"/>
              </a:spcBef>
              <a:buClr>
                <a:srgbClr val="000000"/>
              </a:buClr>
              <a:buFontTx/>
              <a:buNone/>
            </a:pPr>
            <a:endParaRPr lang="en-US" sz="1400" dirty="0" smtClean="0">
              <a:solidFill>
                <a:srgbClr val="000000"/>
              </a:solidFill>
              <a:latin typeface="Arial"/>
              <a:cs typeface="Arial"/>
              <a:sym typeface="Times New Roman" pitchFamily="18" charset="0"/>
            </a:endParaRPr>
          </a:p>
          <a:p>
            <a:pPr marL="39688" eaLnBrk="1" hangingPunct="1">
              <a:spcBef>
                <a:spcPts val="450"/>
              </a:spcBef>
              <a:buClr>
                <a:srgbClr val="000000"/>
              </a:buClr>
              <a:buFontTx/>
              <a:buNone/>
            </a:pPr>
            <a:r>
              <a:rPr lang="en-US" sz="1400" dirty="0" smtClean="0">
                <a:solidFill>
                  <a:srgbClr val="000000"/>
                </a:solidFill>
                <a:latin typeface="Arial"/>
                <a:cs typeface="Arial"/>
                <a:sym typeface="Times New Roman" pitchFamily="18" charset="0"/>
              </a:rPr>
              <a:t>The next slide unpacks the capstone assessment…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400" dirty="0" smtClean="0">
              <a:latin typeface="Arial"/>
              <a:cs typeface="Arial"/>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0A858D-8814-4E9A-B746-8691EE0C681D}" type="slidenum">
              <a:rPr lang="en-US">
                <a:ea typeface="ＭＳ Ｐゴシック" pitchFamily="84" charset="-128"/>
                <a:cs typeface="ＭＳ Ｐゴシック" pitchFamily="84" charset="-128"/>
              </a:rPr>
              <a:pPr fontAlgn="base">
                <a:spcBef>
                  <a:spcPct val="0"/>
                </a:spcBef>
                <a:spcAft>
                  <a:spcPct val="0"/>
                </a:spcAft>
              </a:pPr>
              <a:t>10</a:t>
            </a:fld>
            <a:endParaRPr lang="en-US">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rgbClr val="1C1C10"/>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EA194689-7B9C-E241-9FF1-079E31016993}" type="datetime1">
              <a:rPr lang="en-US" smtClean="0"/>
              <a:pPr/>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2D1E14F-06E0-364F-8CA2-7F7AADE56C3D}" type="datetime1">
              <a:rPr lang="en-US" smtClean="0"/>
              <a:pPr/>
              <a:t>9/30/11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r>
              <a:rPr lang="en-US" smtClean="0"/>
              <a:t>Stanford Center for Assessment, Learning and Equity</a:t>
            </a:r>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0310E685-5260-C44F-A9F9-26BCBDA37B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4FC73-EDCB-2E4C-BEB3-787FBF0E973A}" type="datetime1">
              <a:rPr lang="en-US" smtClean="0"/>
              <a:pPr/>
              <a:t>9/30/11</a:t>
            </a:fld>
            <a:endParaRPr lang="en-US"/>
          </a:p>
        </p:txBody>
      </p:sp>
      <p:sp>
        <p:nvSpPr>
          <p:cNvPr id="6" name="Footer Placeholder 5"/>
          <p:cNvSpPr>
            <a:spLocks noGrp="1"/>
          </p:cNvSpPr>
          <p:nvPr>
            <p:ph type="ftr" sz="quarter" idx="11"/>
          </p:nvPr>
        </p:nvSpPr>
        <p:spPr/>
        <p:txBody>
          <a:bodyPr/>
          <a:lstStyle/>
          <a:p>
            <a:r>
              <a:rPr lang="en-US" smtClean="0"/>
              <a:t>Stanford Center for Assessment, Learning and Equity</a:t>
            </a:r>
            <a:endParaRPr lang="en-US"/>
          </a:p>
        </p:txBody>
      </p:sp>
      <p:sp>
        <p:nvSpPr>
          <p:cNvPr id="7" name="Slide Number Placeholder 6"/>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395D9B1-AA78-6F44-AB31-346CC4D817D3}" type="datetime1">
              <a:rPr lang="en-US" smtClean="0"/>
              <a:pPr/>
              <a:t>9/30/11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r>
              <a:rPr lang="en-US" smtClean="0"/>
              <a:t>Stanford Center for Assessment, Learning and Equity</a:t>
            </a:r>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0310E685-5260-C44F-A9F9-26BCBDA37BB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5F1840-C612-F54D-B4D6-532DE767846C}" type="datetime1">
              <a:rPr lang="en-US" smtClean="0"/>
              <a:pPr/>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F9CE3741-D0D9-CC4A-9F18-404A14E82076}" type="datetime1">
              <a:rPr lang="en-US" smtClean="0"/>
              <a:pPr/>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defRPr>
                <a:solidFill>
                  <a:schemeClr val="tx2">
                    <a:lumMod val="10000"/>
                  </a:schemeClr>
                </a:solidFill>
              </a:defRPr>
            </a:lvl1pPr>
            <a:lvl2pPr>
              <a:defRPr>
                <a:solidFill>
                  <a:schemeClr val="tx2">
                    <a:lumMod val="10000"/>
                  </a:schemeClr>
                </a:solidFill>
              </a:defRPr>
            </a:lvl2pPr>
            <a:lvl3pPr>
              <a:defRPr>
                <a:solidFill>
                  <a:schemeClr val="tx2">
                    <a:lumMod val="10000"/>
                  </a:schemeClr>
                </a:solidFill>
              </a:defRPr>
            </a:lvl3pPr>
            <a:lvl4pPr>
              <a:defRPr>
                <a:solidFill>
                  <a:schemeClr val="tx2">
                    <a:lumMod val="10000"/>
                  </a:schemeClr>
                </a:solidFill>
              </a:defRPr>
            </a:lvl4pPr>
            <a:lvl5pPr>
              <a:defRPr>
                <a:solidFill>
                  <a:schemeClr val="tx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5AB0B650-A0CF-524E-868D-A74CC04BB694}" type="datetime1">
              <a:rPr lang="en-US" smtClean="0"/>
              <a:pPr/>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DBFA56D-9BED-004E-8097-261FB3A55E34}" type="datetime1">
              <a:rPr lang="en-US" smtClean="0"/>
              <a:pPr/>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5AA7E-FCAD-6B45-9D70-10469BC50E4C}" type="datetime1">
              <a:rPr lang="en-US" smtClean="0"/>
              <a:pPr/>
              <a:t>9/30/11</a:t>
            </a:fld>
            <a:endParaRPr lang="en-US"/>
          </a:p>
        </p:txBody>
      </p:sp>
      <p:sp>
        <p:nvSpPr>
          <p:cNvPr id="5" name="Footer Placeholder 4"/>
          <p:cNvSpPr>
            <a:spLocks noGrp="1"/>
          </p:cNvSpPr>
          <p:nvPr>
            <p:ph type="ftr" sz="quarter" idx="11"/>
          </p:nvPr>
        </p:nvSpPr>
        <p:spPr/>
        <p:txBody>
          <a:bodyPr/>
          <a:lstStyle/>
          <a:p>
            <a:r>
              <a:rPr lang="en-US" smtClean="0"/>
              <a:t>Stanford Center for Assessment, Learning and Equity</a:t>
            </a:r>
            <a:endParaRPr lang="en-US"/>
          </a:p>
        </p:txBody>
      </p:sp>
      <p:sp>
        <p:nvSpPr>
          <p:cNvPr id="6" name="Slide Number Placeholder 5"/>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576FE6-F1F1-7348-A0F5-AF6241D84AD1}" type="datetime1">
              <a:rPr lang="en-US" smtClean="0"/>
              <a:pPr/>
              <a:t>9/30/11</a:t>
            </a:fld>
            <a:endParaRPr lang="en-US"/>
          </a:p>
        </p:txBody>
      </p:sp>
      <p:sp>
        <p:nvSpPr>
          <p:cNvPr id="6" name="Footer Placeholder 5"/>
          <p:cNvSpPr>
            <a:spLocks noGrp="1"/>
          </p:cNvSpPr>
          <p:nvPr>
            <p:ph type="ftr" sz="quarter" idx="11"/>
          </p:nvPr>
        </p:nvSpPr>
        <p:spPr/>
        <p:txBody>
          <a:bodyPr/>
          <a:lstStyle/>
          <a:p>
            <a:r>
              <a:rPr lang="en-US" smtClean="0"/>
              <a:t>Stanford Center for Assessment, Learning and Equity</a:t>
            </a:r>
            <a:endParaRPr lang="en-US"/>
          </a:p>
        </p:txBody>
      </p:sp>
      <p:sp>
        <p:nvSpPr>
          <p:cNvPr id="7" name="Slide Number Placeholder 6"/>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F477425-7683-6A49-ACBE-C0C1AB2147B7}" type="datetime1">
              <a:rPr lang="en-US" smtClean="0"/>
              <a:pPr/>
              <a:t>9/30/11</a:t>
            </a:fld>
            <a:endParaRPr lang="en-US"/>
          </a:p>
        </p:txBody>
      </p:sp>
      <p:sp>
        <p:nvSpPr>
          <p:cNvPr id="8" name="Footer Placeholder 7"/>
          <p:cNvSpPr>
            <a:spLocks noGrp="1"/>
          </p:cNvSpPr>
          <p:nvPr>
            <p:ph type="ftr" sz="quarter" idx="11"/>
          </p:nvPr>
        </p:nvSpPr>
        <p:spPr/>
        <p:txBody>
          <a:bodyPr/>
          <a:lstStyle/>
          <a:p>
            <a:r>
              <a:rPr lang="en-US" smtClean="0"/>
              <a:t>Stanford Center for Assessment, Learning and Equity</a:t>
            </a:r>
            <a:endParaRPr lang="en-US"/>
          </a:p>
        </p:txBody>
      </p:sp>
      <p:sp>
        <p:nvSpPr>
          <p:cNvPr id="9" name="Slide Number Placeholder 8"/>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C6B3873-AA5E-C240-9129-0DF2A254DA83}" type="datetime1">
              <a:rPr lang="en-US" smtClean="0"/>
              <a:pPr/>
              <a:t>9/30/11</a:t>
            </a:fld>
            <a:endParaRPr lang="en-US"/>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
        <p:nvSpPr>
          <p:cNvPr id="5" name="Slide Number Placeholder 4"/>
          <p:cNvSpPr>
            <a:spLocks noGrp="1"/>
          </p:cNvSpPr>
          <p:nvPr>
            <p:ph type="sldNum" sz="quarter" idx="12"/>
          </p:nvPr>
        </p:nvSpPr>
        <p:spPr/>
        <p:txBody>
          <a:bodyPr/>
          <a:lstStyle/>
          <a:p>
            <a:fld id="{0310E685-5260-C44F-A9F9-26BCBDA37BB5}"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02C66CD4-A1FD-7548-BF7E-5084596D3FD2}" type="datetime1">
              <a:rPr lang="en-US" smtClean="0"/>
              <a:pPr/>
              <a:t>9/30/11</a:t>
            </a:fld>
            <a:endParaRPr lang="en-US"/>
          </a:p>
        </p:txBody>
      </p:sp>
      <p:sp>
        <p:nvSpPr>
          <p:cNvPr id="3" name="Footer Placeholder 2"/>
          <p:cNvSpPr>
            <a:spLocks noGrp="1"/>
          </p:cNvSpPr>
          <p:nvPr>
            <p:ph type="ftr" sz="quarter" idx="11"/>
          </p:nvPr>
        </p:nvSpPr>
        <p:spPr/>
        <p:txBody>
          <a:bodyPr/>
          <a:lstStyle/>
          <a:p>
            <a:r>
              <a:rPr lang="en-US" smtClean="0"/>
              <a:t>Stanford Center for Assessment, Learning and Equity</a:t>
            </a:r>
            <a:endParaRPr lang="en-US"/>
          </a:p>
        </p:txBody>
      </p:sp>
      <p:sp>
        <p:nvSpPr>
          <p:cNvPr id="4" name="Slide Number Placeholder 3"/>
          <p:cNvSpPr>
            <a:spLocks noGrp="1"/>
          </p:cNvSpPr>
          <p:nvPr>
            <p:ph type="sldNum" sz="quarter" idx="12"/>
          </p:nvPr>
        </p:nvSpPr>
        <p:spPr/>
        <p:txBody>
          <a:bodyPr/>
          <a:lstStyle/>
          <a:p>
            <a:fld id="{0310E685-5260-C44F-A9F9-26BCBDA37B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18A6475-977A-6443-A756-AAEAF5B0D961}" type="datetime1">
              <a:rPr lang="en-US" smtClean="0"/>
              <a:pPr/>
              <a:t>9/30/11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r>
              <a:rPr lang="en-US" smtClean="0"/>
              <a:t>Stanford Center for Assessment, Learning and Equity</a:t>
            </a:r>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0310E685-5260-C44F-A9F9-26BCBDA37BB5}"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6565761A-A7DC-3044-B9E8-ACBD4284F16A}" type="datetime1">
              <a:rPr lang="en-US" smtClean="0"/>
              <a:pPr/>
              <a:t>9/30/11</a:t>
            </a:fld>
            <a:endParaRPr lang="en-US"/>
          </a:p>
        </p:txBody>
      </p:sp>
      <p:sp>
        <p:nvSpPr>
          <p:cNvPr id="5" name="Footer Placeholder 4"/>
          <p:cNvSpPr>
            <a:spLocks noGrp="1"/>
          </p:cNvSpPr>
          <p:nvPr>
            <p:ph type="ftr" sz="quarter" idx="3"/>
          </p:nvPr>
        </p:nvSpPr>
        <p:spPr>
          <a:xfrm>
            <a:off x="242046" y="6356350"/>
            <a:ext cx="4553874" cy="501650"/>
          </a:xfrm>
          <a:prstGeom prst="rect">
            <a:avLst/>
          </a:prstGeom>
        </p:spPr>
        <p:txBody>
          <a:bodyPr vert="horz" lIns="91440" tIns="45720" rIns="91440" bIns="45720" rtlCol="0" anchor="ctr"/>
          <a:lstStyle>
            <a:lvl1pPr algn="l">
              <a:defRPr sz="1400">
                <a:solidFill>
                  <a:schemeClr val="bg2"/>
                </a:solidFill>
                <a:effectLst>
                  <a:outerShdw blurRad="63500" dir="2700000" algn="tl" rotWithShape="0">
                    <a:schemeClr val="tx1">
                      <a:alpha val="40000"/>
                    </a:schemeClr>
                  </a:outerShdw>
                </a:effectLst>
              </a:defRPr>
            </a:lvl1pPr>
          </a:lstStyle>
          <a:p>
            <a:r>
              <a:rPr lang="en-US" dirty="0" smtClean="0"/>
              <a:t>Stanford Center for Assessment, Learning and Equity</a:t>
            </a: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0310E685-5260-C44F-A9F9-26BCBDA37BB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Clr>
          <a:schemeClr val="bg2"/>
        </a:buClr>
        <a:buFont typeface="Calisto MT" pitchFamily="18" charset="0"/>
        <a:buChar char="•"/>
        <a:defRPr sz="2800" kern="1200">
          <a:solidFill>
            <a:schemeClr val="tx2">
              <a:lumMod val="10000"/>
            </a:schemeClr>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buClr>
        <a:buFont typeface="Calisto MT" pitchFamily="18" charset="0"/>
        <a:buChar char="•"/>
        <a:defRPr sz="2600" kern="1200">
          <a:solidFill>
            <a:schemeClr val="tx2">
              <a:lumMod val="10000"/>
            </a:schemeClr>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Clr>
          <a:schemeClr val="bg2"/>
        </a:buClr>
        <a:buFont typeface="Calisto MT" pitchFamily="18" charset="0"/>
        <a:buChar char="•"/>
        <a:defRPr sz="2400" kern="1200">
          <a:solidFill>
            <a:schemeClr val="tx2">
              <a:lumMod val="10000"/>
            </a:schemeClr>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buClr>
        <a:buFont typeface="Calisto MT" pitchFamily="18" charset="0"/>
        <a:buChar char="•"/>
        <a:defRPr sz="2000" kern="1200">
          <a:solidFill>
            <a:schemeClr val="tx2">
              <a:lumMod val="10000"/>
            </a:schemeClr>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Clr>
          <a:schemeClr val="bg2"/>
        </a:buClr>
        <a:buFont typeface="Calisto MT" pitchFamily="18" charset="0"/>
        <a:buChar char="•"/>
        <a:defRPr sz="1800" kern="1200">
          <a:solidFill>
            <a:schemeClr val="tx2">
              <a:lumMod val="10000"/>
            </a:schemeClr>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3953" y="399781"/>
            <a:ext cx="8467756" cy="2892529"/>
          </a:xfrm>
        </p:spPr>
        <p:txBody>
          <a:bodyPr>
            <a:normAutofit/>
          </a:bodyPr>
          <a:lstStyle/>
          <a:p>
            <a:r>
              <a:rPr lang="en-US" sz="4400" b="1" dirty="0" smtClean="0"/>
              <a:t>Changing the Conversation</a:t>
            </a:r>
            <a:endParaRPr lang="en-US" sz="4400" dirty="0"/>
          </a:p>
        </p:txBody>
      </p:sp>
      <p:sp>
        <p:nvSpPr>
          <p:cNvPr id="6" name="Text Placeholder 5"/>
          <p:cNvSpPr>
            <a:spLocks noGrp="1"/>
          </p:cNvSpPr>
          <p:nvPr>
            <p:ph type="body" idx="1"/>
          </p:nvPr>
        </p:nvSpPr>
        <p:spPr>
          <a:xfrm>
            <a:off x="722313" y="4736604"/>
            <a:ext cx="7772400" cy="1330281"/>
          </a:xfrm>
        </p:spPr>
        <p:txBody>
          <a:bodyPr>
            <a:normAutofit/>
          </a:bodyPr>
          <a:lstStyle/>
          <a:p>
            <a:r>
              <a:rPr lang="en-US" sz="2400" dirty="0" smtClean="0">
                <a:solidFill>
                  <a:srgbClr val="1C1C10"/>
                </a:solidFill>
              </a:rPr>
              <a:t>Andrea Whittaker. Ph.D.</a:t>
            </a:r>
          </a:p>
          <a:p>
            <a:r>
              <a:rPr lang="en-US" sz="2400" dirty="0" smtClean="0">
                <a:solidFill>
                  <a:srgbClr val="1C1C10"/>
                </a:solidFill>
              </a:rPr>
              <a:t>Stanford University</a:t>
            </a:r>
          </a:p>
          <a:p>
            <a:r>
              <a:rPr lang="en-US" sz="2400" dirty="0" smtClean="0">
                <a:solidFill>
                  <a:srgbClr val="1C1C10"/>
                </a:solidFill>
              </a:rPr>
              <a:t>September 2011</a:t>
            </a:r>
            <a:endParaRPr lang="en-US" sz="2400" dirty="0">
              <a:solidFill>
                <a:srgbClr val="1C1C10"/>
              </a:solidFill>
            </a:endParaRPr>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463" y="62753"/>
            <a:ext cx="7583488" cy="1283167"/>
          </a:xfrm>
        </p:spPr>
        <p:txBody>
          <a:bodyPr/>
          <a:lstStyle/>
          <a:p>
            <a:r>
              <a:rPr lang="en-US" dirty="0"/>
              <a:t>Targeted Competencies</a:t>
            </a:r>
          </a:p>
        </p:txBody>
      </p:sp>
      <p:sp>
        <p:nvSpPr>
          <p:cNvPr id="6" name="Rectangle 4"/>
          <p:cNvSpPr txBox="1">
            <a:spLocks noChangeArrowheads="1"/>
          </p:cNvSpPr>
          <p:nvPr/>
        </p:nvSpPr>
        <p:spPr>
          <a:xfrm>
            <a:off x="143700" y="1571698"/>
            <a:ext cx="4089400" cy="5122592"/>
          </a:xfrm>
          <a:prstGeom prst="rect">
            <a:avLst/>
          </a:prstGeom>
        </p:spPr>
        <p:txBody>
          <a:bodyPr vert="horz" lIns="91440" tIns="45720" rIns="91440" bIns="45720" rtlCol="0">
            <a:normAutofit fontScale="85000" lnSpcReduction="20000"/>
          </a:bodyPr>
          <a:lstStyle>
            <a:lvl1pPr marL="282575" indent="-282575" algn="l" defTabSz="914400" rtl="0" eaLnBrk="1" latinLnBrk="0" hangingPunct="1">
              <a:spcBef>
                <a:spcPts val="2000"/>
              </a:spcBef>
              <a:buFont typeface="Calisto MT" pitchFamily="18" charset="0"/>
              <a:buChar char="•"/>
              <a:defRPr sz="28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6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a:lnSpc>
                <a:spcPct val="80000"/>
              </a:lnSpc>
              <a:buFont typeface="Wingdings" pitchFamily="2" charset="2"/>
              <a:buNone/>
            </a:pPr>
            <a:r>
              <a:rPr lang="en-US" sz="3100" b="1" dirty="0" smtClean="0">
                <a:solidFill>
                  <a:srgbClr val="000000"/>
                </a:solidFill>
              </a:rPr>
              <a:t>PLANNING</a:t>
            </a:r>
          </a:p>
          <a:p>
            <a:pPr>
              <a:lnSpc>
                <a:spcPct val="90000"/>
              </a:lnSpc>
              <a:buClr>
                <a:schemeClr val="accent2"/>
              </a:buClr>
            </a:pPr>
            <a:r>
              <a:rPr lang="en-US" dirty="0" smtClean="0">
                <a:solidFill>
                  <a:srgbClr val="000000"/>
                </a:solidFill>
              </a:rPr>
              <a:t>Planning for content understandings</a:t>
            </a:r>
          </a:p>
          <a:p>
            <a:pPr>
              <a:lnSpc>
                <a:spcPct val="90000"/>
              </a:lnSpc>
              <a:buClr>
                <a:schemeClr val="accent2"/>
              </a:buClr>
            </a:pPr>
            <a:r>
              <a:rPr lang="en-US" dirty="0" smtClean="0">
                <a:solidFill>
                  <a:srgbClr val="000000"/>
                </a:solidFill>
              </a:rPr>
              <a:t>Using knowledge of students to inform teaching</a:t>
            </a:r>
          </a:p>
          <a:p>
            <a:pPr>
              <a:lnSpc>
                <a:spcPct val="90000"/>
              </a:lnSpc>
              <a:buClr>
                <a:schemeClr val="accent2"/>
              </a:buClr>
            </a:pPr>
            <a:r>
              <a:rPr lang="en-US" dirty="0" smtClean="0">
                <a:solidFill>
                  <a:srgbClr val="000000"/>
                </a:solidFill>
              </a:rPr>
              <a:t>Planning assessments to monitor and support student learning</a:t>
            </a:r>
          </a:p>
          <a:p>
            <a:pPr>
              <a:lnSpc>
                <a:spcPct val="80000"/>
              </a:lnSpc>
              <a:buClr>
                <a:schemeClr val="accent2"/>
              </a:buClr>
              <a:buFont typeface="Wingdings" pitchFamily="2" charset="2"/>
              <a:buNone/>
            </a:pPr>
            <a:r>
              <a:rPr lang="en-US" sz="3100" b="1" dirty="0" smtClean="0">
                <a:solidFill>
                  <a:srgbClr val="000000"/>
                </a:solidFill>
              </a:rPr>
              <a:t>INSTRUCTION</a:t>
            </a:r>
          </a:p>
          <a:p>
            <a:pPr>
              <a:lnSpc>
                <a:spcPct val="90000"/>
              </a:lnSpc>
              <a:buClr>
                <a:schemeClr val="accent2"/>
              </a:buClr>
            </a:pPr>
            <a:r>
              <a:rPr lang="en-US" dirty="0" smtClean="0">
                <a:solidFill>
                  <a:srgbClr val="000000"/>
                </a:solidFill>
              </a:rPr>
              <a:t>Engaging students in learning</a:t>
            </a:r>
          </a:p>
          <a:p>
            <a:pPr>
              <a:lnSpc>
                <a:spcPct val="90000"/>
              </a:lnSpc>
              <a:buClr>
                <a:schemeClr val="accent2"/>
              </a:buClr>
            </a:pPr>
            <a:r>
              <a:rPr lang="en-US" dirty="0" smtClean="0">
                <a:solidFill>
                  <a:srgbClr val="000000"/>
                </a:solidFill>
              </a:rPr>
              <a:t>Deepening student learning during instruction</a:t>
            </a:r>
          </a:p>
        </p:txBody>
      </p:sp>
      <p:sp>
        <p:nvSpPr>
          <p:cNvPr id="7" name="Rectangle 5"/>
          <p:cNvSpPr txBox="1">
            <a:spLocks noChangeArrowheads="1"/>
          </p:cNvSpPr>
          <p:nvPr/>
        </p:nvSpPr>
        <p:spPr>
          <a:xfrm>
            <a:off x="4233100" y="1571698"/>
            <a:ext cx="5108456" cy="5286302"/>
          </a:xfrm>
          <a:prstGeom prst="rect">
            <a:avLst/>
          </a:prstGeom>
        </p:spPr>
        <p:txBody>
          <a:bodyPr vert="horz" lIns="91440" tIns="45720" rIns="91440" bIns="45720" rtlCol="0">
            <a:normAutofit fontScale="70000" lnSpcReduction="20000"/>
          </a:bodyPr>
          <a:lstStyle>
            <a:defPPr>
              <a:defRPr lang="en-US"/>
            </a:defPPr>
            <a:lvl1pPr marL="282575" indent="-282575" defTabSz="914400">
              <a:lnSpc>
                <a:spcPct val="80000"/>
              </a:lnSpc>
              <a:spcBef>
                <a:spcPts val="2000"/>
              </a:spcBef>
              <a:buFont typeface="Wingdings" pitchFamily="2" charset="2"/>
              <a:buNone/>
              <a:defRPr sz="3100" b="1">
                <a:solidFill>
                  <a:srgbClr val="000000"/>
                </a:solidFill>
                <a:effectLst>
                  <a:outerShdw blurRad="63500" dir="2700000" algn="tl" rotWithShape="0">
                    <a:schemeClr val="tx1">
                      <a:alpha val="40000"/>
                    </a:schemeClr>
                  </a:outerShdw>
                </a:effectLst>
              </a:defRPr>
            </a:lvl1pPr>
            <a:lvl2pPr marL="577850" indent="-295275" defTabSz="914400">
              <a:spcBef>
                <a:spcPts val="600"/>
              </a:spcBef>
              <a:buClr>
                <a:schemeClr val="bg2">
                  <a:lumMod val="60000"/>
                  <a:lumOff val="40000"/>
                </a:schemeClr>
              </a:buClr>
              <a:buFont typeface="Calisto MT" pitchFamily="18" charset="0"/>
              <a:buChar char="•"/>
              <a:defRPr sz="2600">
                <a:solidFill>
                  <a:schemeClr val="bg2"/>
                </a:solidFill>
                <a:effectLst>
                  <a:outerShdw blurRad="63500" dir="2700000" algn="tl" rotWithShape="0">
                    <a:schemeClr val="tx1">
                      <a:alpha val="40000"/>
                    </a:schemeClr>
                  </a:outerShdw>
                </a:effectLst>
              </a:defRPr>
            </a:lvl2pPr>
            <a:lvl3pPr marL="860425" indent="-282575" defTabSz="914400">
              <a:spcBef>
                <a:spcPts val="600"/>
              </a:spcBef>
              <a:buFont typeface="Calisto MT" pitchFamily="18" charset="0"/>
              <a:buChar char="•"/>
              <a:defRPr sz="2400">
                <a:solidFill>
                  <a:schemeClr val="bg2"/>
                </a:solidFill>
                <a:effectLst>
                  <a:outerShdw blurRad="63500" dir="2700000" algn="tl" rotWithShape="0">
                    <a:schemeClr val="tx1">
                      <a:alpha val="40000"/>
                    </a:schemeClr>
                  </a:outerShdw>
                </a:effectLst>
              </a:defRPr>
            </a:lvl3pPr>
            <a:lvl4pPr marL="1143000" indent="-282575" defTabSz="914400">
              <a:spcBef>
                <a:spcPts val="600"/>
              </a:spcBef>
              <a:buClr>
                <a:schemeClr val="bg2">
                  <a:lumMod val="60000"/>
                  <a:lumOff val="40000"/>
                </a:schemeClr>
              </a:buClr>
              <a:buFont typeface="Calisto MT" pitchFamily="18" charset="0"/>
              <a:buChar char="•"/>
              <a:defRPr sz="2000">
                <a:solidFill>
                  <a:schemeClr val="bg2"/>
                </a:solidFill>
                <a:effectLst>
                  <a:outerShdw blurRad="63500" dir="2700000" algn="tl" rotWithShape="0">
                    <a:schemeClr val="tx1">
                      <a:alpha val="40000"/>
                    </a:schemeClr>
                  </a:outerShdw>
                </a:effectLst>
              </a:defRPr>
            </a:lvl4pPr>
            <a:lvl5pPr marL="1425575" indent="-282575" defTabSz="914400">
              <a:spcBef>
                <a:spcPts val="600"/>
              </a:spcBef>
              <a:buFont typeface="Calisto MT" pitchFamily="18" charset="0"/>
              <a:buChar char="•"/>
              <a:defRPr>
                <a:solidFill>
                  <a:schemeClr val="bg2"/>
                </a:solidFill>
                <a:effectLst>
                  <a:outerShdw blurRad="63500" dir="2700000" algn="tl" rotWithShape="0">
                    <a:schemeClr val="tx1">
                      <a:alpha val="40000"/>
                    </a:schemeClr>
                  </a:outerShdw>
                </a:effectLst>
              </a:defRPr>
            </a:lvl5pPr>
            <a:lvl6pPr marL="1711325" indent="-280988" defTabSz="914400">
              <a:spcBef>
                <a:spcPct val="20000"/>
              </a:spcBef>
              <a:buClr>
                <a:schemeClr val="bg2">
                  <a:lumMod val="60000"/>
                  <a:lumOff val="40000"/>
                </a:schemeClr>
              </a:buClr>
              <a:buFont typeface="Arial" pitchFamily="34" charset="0"/>
              <a:buChar char="•"/>
              <a:defRPr>
                <a:solidFill>
                  <a:schemeClr val="bg2"/>
                </a:solidFill>
                <a:effectLst>
                  <a:outerShdw blurRad="63500" dir="2700000" algn="tl" rotWithShape="0">
                    <a:schemeClr val="tx1">
                      <a:alpha val="40000"/>
                    </a:schemeClr>
                  </a:outerShdw>
                </a:effectLst>
              </a:defRPr>
            </a:lvl6pPr>
            <a:lvl7pPr marL="2000250" indent="-280988" defTabSz="914400">
              <a:spcBef>
                <a:spcPct val="20000"/>
              </a:spcBef>
              <a:buFont typeface="Arial" pitchFamily="34" charset="0"/>
              <a:buChar char="•"/>
              <a:defRPr>
                <a:solidFill>
                  <a:schemeClr val="bg2"/>
                </a:solidFill>
                <a:effectLst>
                  <a:outerShdw blurRad="63500" dir="2700000" algn="tl" rotWithShape="0">
                    <a:schemeClr val="tx1">
                      <a:alpha val="40000"/>
                    </a:schemeClr>
                  </a:outerShdw>
                </a:effectLst>
              </a:defRPr>
            </a:lvl7pPr>
            <a:lvl8pPr marL="2290763" indent="-280988" defTabSz="914400">
              <a:spcBef>
                <a:spcPct val="20000"/>
              </a:spcBef>
              <a:buClr>
                <a:schemeClr val="bg2">
                  <a:lumMod val="60000"/>
                  <a:lumOff val="40000"/>
                </a:schemeClr>
              </a:buClr>
              <a:buFont typeface="Arial" pitchFamily="34" charset="0"/>
              <a:buChar char="•"/>
              <a:defRPr>
                <a:solidFill>
                  <a:schemeClr val="bg2"/>
                </a:solidFill>
                <a:effectLst>
                  <a:outerShdw blurRad="63500" dir="2700000" algn="tl" rotWithShape="0">
                    <a:schemeClr val="tx1">
                      <a:alpha val="40000"/>
                    </a:schemeClr>
                  </a:outerShdw>
                </a:effectLst>
              </a:defRPr>
            </a:lvl8pPr>
            <a:lvl9pPr marL="2571750" indent="-280988" defTabSz="914400">
              <a:spcBef>
                <a:spcPct val="20000"/>
              </a:spcBef>
              <a:buFont typeface="Arial" pitchFamily="34" charset="0"/>
              <a:buChar char="•"/>
              <a:defRPr>
                <a:solidFill>
                  <a:schemeClr val="bg2"/>
                </a:solidFill>
                <a:effectLst>
                  <a:outerShdw blurRad="63500" dir="2700000" algn="tl" rotWithShape="0">
                    <a:schemeClr val="tx1">
                      <a:alpha val="40000"/>
                    </a:schemeClr>
                  </a:outerShdw>
                </a:effectLst>
              </a:defRPr>
            </a:lvl9pPr>
          </a:lstStyle>
          <a:p>
            <a:r>
              <a:rPr lang="en-US" sz="3400" dirty="0" smtClean="0"/>
              <a:t>ASSESSMENT</a:t>
            </a:r>
          </a:p>
          <a:p>
            <a:endParaRPr lang="en-US" sz="900" dirty="0"/>
          </a:p>
          <a:p>
            <a:pPr marL="457200" indent="-457200">
              <a:spcBef>
                <a:spcPts val="0"/>
              </a:spcBef>
              <a:buClr>
                <a:schemeClr val="accent2"/>
              </a:buClr>
              <a:buFont typeface="Arial"/>
              <a:buChar char="•"/>
            </a:pPr>
            <a:r>
              <a:rPr lang="en-US" b="0" dirty="0"/>
              <a:t>Analyzing student </a:t>
            </a:r>
            <a:r>
              <a:rPr lang="en-US" b="0" dirty="0" smtClean="0"/>
              <a:t>work</a:t>
            </a:r>
          </a:p>
          <a:p>
            <a:pPr marL="457200" indent="-457200">
              <a:spcBef>
                <a:spcPts val="0"/>
              </a:spcBef>
              <a:buClr>
                <a:schemeClr val="accent2"/>
              </a:buClr>
              <a:buFont typeface="Arial"/>
              <a:buChar char="•"/>
            </a:pPr>
            <a:endParaRPr lang="en-US" b="0" dirty="0"/>
          </a:p>
          <a:p>
            <a:pPr marL="457200" indent="-457200">
              <a:spcBef>
                <a:spcPts val="0"/>
              </a:spcBef>
              <a:buClr>
                <a:schemeClr val="accent2"/>
              </a:buClr>
              <a:buFont typeface="Arial"/>
              <a:buChar char="•"/>
            </a:pPr>
            <a:r>
              <a:rPr lang="en-US" b="0" dirty="0"/>
              <a:t>Using feedback to guide further learning</a:t>
            </a:r>
          </a:p>
          <a:p>
            <a:pPr marL="457200" indent="-457200">
              <a:spcBef>
                <a:spcPts val="0"/>
              </a:spcBef>
              <a:buClr>
                <a:schemeClr val="accent2"/>
              </a:buClr>
              <a:buFont typeface="Arial"/>
              <a:buChar char="•"/>
            </a:pPr>
            <a:endParaRPr lang="en-US" b="0" dirty="0" smtClean="0"/>
          </a:p>
          <a:p>
            <a:pPr marL="457200" indent="-457200">
              <a:spcBef>
                <a:spcPts val="0"/>
              </a:spcBef>
              <a:buClr>
                <a:schemeClr val="accent2"/>
              </a:buClr>
              <a:buFont typeface="Arial"/>
              <a:buChar char="•"/>
            </a:pPr>
            <a:r>
              <a:rPr lang="en-US" b="0" dirty="0" smtClean="0"/>
              <a:t>Using </a:t>
            </a:r>
            <a:r>
              <a:rPr lang="en-US" b="0" dirty="0"/>
              <a:t>assessment to inform </a:t>
            </a:r>
            <a:r>
              <a:rPr lang="en-US" b="0" dirty="0" smtClean="0"/>
              <a:t>instruction</a:t>
            </a:r>
          </a:p>
          <a:p>
            <a:pPr marL="457200" indent="-457200">
              <a:spcBef>
                <a:spcPts val="0"/>
              </a:spcBef>
              <a:buClr>
                <a:schemeClr val="accent2"/>
              </a:buClr>
              <a:buFont typeface="Arial"/>
              <a:buChar char="•"/>
            </a:pPr>
            <a:endParaRPr lang="en-US" b="0" dirty="0"/>
          </a:p>
          <a:p>
            <a:r>
              <a:rPr lang="en-US" sz="3400" dirty="0" smtClean="0"/>
              <a:t>REFLECTION</a:t>
            </a:r>
            <a:endParaRPr lang="en-US" sz="3400" dirty="0"/>
          </a:p>
          <a:p>
            <a:pPr marL="457200" indent="-457200">
              <a:buClr>
                <a:schemeClr val="accent2"/>
              </a:buClr>
              <a:buFont typeface="Arial"/>
              <a:buChar char="•"/>
            </a:pPr>
            <a:r>
              <a:rPr lang="en-US" b="0" dirty="0" smtClean="0"/>
              <a:t>Analyzing Teaching Effectiveness</a:t>
            </a:r>
            <a:endParaRPr lang="en-US" b="0" dirty="0"/>
          </a:p>
          <a:p>
            <a:r>
              <a:rPr lang="en-US" sz="3400" dirty="0"/>
              <a:t>ACADEMIC </a:t>
            </a:r>
            <a:r>
              <a:rPr lang="en-US" sz="3400" dirty="0" smtClean="0"/>
              <a:t>LANGUAGE</a:t>
            </a:r>
            <a:endParaRPr lang="en-US" b="0" dirty="0" smtClean="0"/>
          </a:p>
          <a:p>
            <a:pPr marL="457200" indent="-457200">
              <a:spcBef>
                <a:spcPts val="0"/>
              </a:spcBef>
              <a:buClr>
                <a:schemeClr val="accent2"/>
              </a:buClr>
              <a:buFont typeface="Arial"/>
              <a:buChar char="•"/>
            </a:pPr>
            <a:endParaRPr lang="en-US" b="0" dirty="0" smtClean="0"/>
          </a:p>
          <a:p>
            <a:pPr marL="457200" indent="-457200">
              <a:spcBef>
                <a:spcPts val="0"/>
              </a:spcBef>
              <a:buClr>
                <a:schemeClr val="accent2"/>
              </a:buClr>
              <a:buFont typeface="Arial"/>
              <a:buChar char="•"/>
            </a:pPr>
            <a:r>
              <a:rPr lang="en-US" b="0" dirty="0"/>
              <a:t>Identifying Language Demands</a:t>
            </a:r>
          </a:p>
          <a:p>
            <a:pPr marL="457200" indent="-457200">
              <a:spcBef>
                <a:spcPts val="0"/>
              </a:spcBef>
              <a:buClr>
                <a:schemeClr val="accent2"/>
              </a:buClr>
              <a:buFont typeface="Arial"/>
              <a:buChar char="•"/>
            </a:pPr>
            <a:endParaRPr lang="en-US" b="0" dirty="0"/>
          </a:p>
          <a:p>
            <a:pPr marL="457200" indent="-457200">
              <a:spcBef>
                <a:spcPts val="0"/>
              </a:spcBef>
              <a:buClr>
                <a:schemeClr val="accent2"/>
              </a:buClr>
              <a:buFont typeface="Arial"/>
              <a:buChar char="•"/>
            </a:pPr>
            <a:r>
              <a:rPr lang="en-US" b="0" dirty="0"/>
              <a:t>Supporting students’ academic language </a:t>
            </a:r>
            <a:r>
              <a:rPr lang="en-US" b="0" dirty="0" smtClean="0"/>
              <a:t>development</a:t>
            </a:r>
          </a:p>
          <a:p>
            <a:pPr marL="457200" indent="-457200">
              <a:spcBef>
                <a:spcPts val="0"/>
              </a:spcBef>
              <a:buClr>
                <a:schemeClr val="accent2"/>
              </a:buClr>
              <a:buFont typeface="Arial"/>
              <a:buChar char="•"/>
            </a:pPr>
            <a:endParaRPr lang="en-US" b="0" dirty="0"/>
          </a:p>
          <a:p>
            <a:pPr marL="457200" indent="-457200">
              <a:spcBef>
                <a:spcPts val="0"/>
              </a:spcBef>
              <a:buClr>
                <a:schemeClr val="accent2"/>
              </a:buClr>
              <a:buFont typeface="Arial"/>
              <a:buChar char="•"/>
            </a:pPr>
            <a:r>
              <a:rPr lang="en-US" b="0" dirty="0"/>
              <a:t>Evidence of language use</a:t>
            </a:r>
          </a:p>
          <a:p>
            <a:pPr marL="457200" indent="-457200">
              <a:spcBef>
                <a:spcPts val="0"/>
              </a:spcBef>
              <a:buClr>
                <a:schemeClr val="accent2"/>
              </a:buClr>
              <a:buFont typeface="Arial"/>
              <a:buChar char="•"/>
            </a:pPr>
            <a:endParaRPr lang="en-US" b="0" dirty="0"/>
          </a:p>
        </p:txBody>
      </p:sp>
      <p:sp>
        <p:nvSpPr>
          <p:cNvPr id="5" name="Footer Placeholder 4"/>
          <p:cNvSpPr>
            <a:spLocks noGrp="1"/>
          </p:cNvSpPr>
          <p:nvPr>
            <p:ph type="ftr" sz="quarter" idx="11"/>
          </p:nvPr>
        </p:nvSpPr>
        <p:spPr>
          <a:xfrm>
            <a:off x="242046" y="6356350"/>
            <a:ext cx="4870908"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4045738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a:t>
            </a:r>
            <a:endParaRPr lang="en-US" dirty="0"/>
          </a:p>
        </p:txBody>
      </p:sp>
      <p:sp>
        <p:nvSpPr>
          <p:cNvPr id="3" name="Content Placeholder 2"/>
          <p:cNvSpPr>
            <a:spLocks noGrp="1"/>
          </p:cNvSpPr>
          <p:nvPr>
            <p:ph idx="1"/>
          </p:nvPr>
        </p:nvSpPr>
        <p:spPr>
          <a:xfrm>
            <a:off x="423388" y="1528573"/>
            <a:ext cx="7939563" cy="4597589"/>
          </a:xfrm>
        </p:spPr>
        <p:txBody>
          <a:bodyPr/>
          <a:lstStyle/>
          <a:p>
            <a:r>
              <a:rPr lang="en-US" dirty="0" smtClean="0"/>
              <a:t>This too shall pass…</a:t>
            </a:r>
          </a:p>
          <a:p>
            <a:r>
              <a:rPr lang="en-US" dirty="0" smtClean="0"/>
              <a:t>We are already doing something like this</a:t>
            </a:r>
          </a:p>
          <a:p>
            <a:r>
              <a:rPr lang="en-US" dirty="0" smtClean="0"/>
              <a:t>Our candidates are already well prepared</a:t>
            </a:r>
          </a:p>
          <a:p>
            <a:r>
              <a:rPr lang="en-US" dirty="0" smtClean="0"/>
              <a:t>The testing company will take over</a:t>
            </a:r>
          </a:p>
          <a:p>
            <a:r>
              <a:rPr lang="en-US" dirty="0" smtClean="0"/>
              <a:t>We don’t have the resources or time</a:t>
            </a:r>
          </a:p>
          <a:p>
            <a:r>
              <a:rPr lang="en-US" dirty="0" smtClean="0"/>
              <a:t>It doesn’t measure what we care about</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extLst>
      <p:ext uri="{BB962C8B-B14F-4D97-AF65-F5344CB8AC3E}">
        <p14:creationId xmlns:p14="http://schemas.microsoft.com/office/powerpoint/2010/main" val="34453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pic>
        <p:nvPicPr>
          <p:cNvPr id="4" name="Content Placeholder 3" descr="jumping-through-hoops.jpg"/>
          <p:cNvPicPr>
            <a:picLocks noGrp="1" noChangeAspect="1"/>
          </p:cNvPicPr>
          <p:nvPr>
            <p:ph idx="1"/>
          </p:nvPr>
        </p:nvPicPr>
        <p:blipFill>
          <a:blip r:embed="rId3"/>
          <a:srcRect l="2747" r="2747"/>
          <a:stretch>
            <a:fillRect/>
          </a:stretch>
        </p:blipFill>
        <p:spPr>
          <a:xfrm>
            <a:off x="242045" y="1552089"/>
            <a:ext cx="8649097" cy="4910199"/>
          </a:xfrm>
        </p:spPr>
      </p:pic>
      <p:sp>
        <p:nvSpPr>
          <p:cNvPr id="3" name="Footer Placeholder 2"/>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050" y="675665"/>
            <a:ext cx="3984750" cy="924534"/>
          </a:xfrm>
        </p:spPr>
        <p:txBody>
          <a:bodyPr/>
          <a:lstStyle/>
          <a:p>
            <a:r>
              <a:rPr lang="en-US" dirty="0" smtClean="0"/>
              <a:t>Inquiry?</a:t>
            </a:r>
            <a:endParaRPr lang="en-US" dirty="0"/>
          </a:p>
        </p:txBody>
      </p:sp>
      <p:pic>
        <p:nvPicPr>
          <p:cNvPr id="4" name="Content Placeholder 3" descr="magnifyingGlass.JPG"/>
          <p:cNvPicPr>
            <a:picLocks noGrp="1" noChangeAspect="1"/>
          </p:cNvPicPr>
          <p:nvPr>
            <p:ph idx="1"/>
          </p:nvPr>
        </p:nvPicPr>
        <p:blipFill rotWithShape="1">
          <a:blip r:embed="rId3"/>
          <a:srcRect t="6999" r="2777" b="22502"/>
          <a:stretch/>
        </p:blipFill>
        <p:spPr>
          <a:xfrm>
            <a:off x="-9936" y="0"/>
            <a:ext cx="9153936" cy="6858000"/>
          </a:xfrm>
        </p:spPr>
      </p:pic>
      <p:sp>
        <p:nvSpPr>
          <p:cNvPr id="3" name="Footer Placeholder 2"/>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mtClean="0"/>
              <a:t>“Cultures of Evidence”</a:t>
            </a:r>
          </a:p>
        </p:txBody>
      </p:sp>
      <p:sp>
        <p:nvSpPr>
          <p:cNvPr id="79874" name="Content Placeholder 2"/>
          <p:cNvSpPr>
            <a:spLocks noGrp="1"/>
          </p:cNvSpPr>
          <p:nvPr>
            <p:ph idx="1"/>
          </p:nvPr>
        </p:nvSpPr>
        <p:spPr>
          <a:xfrm>
            <a:off x="457200" y="1417638"/>
            <a:ext cx="8229600" cy="4708525"/>
          </a:xfrm>
        </p:spPr>
        <p:txBody>
          <a:bodyPr/>
          <a:lstStyle/>
          <a:p>
            <a:pPr eaLnBrk="1" hangingPunct="1">
              <a:buFont typeface="Arial" charset="0"/>
              <a:buChar char="•"/>
            </a:pPr>
            <a:r>
              <a:rPr lang="en-US" smtClean="0"/>
              <a:t>From Peck and McDonald’s Study of PACT Implementation (2011)	</a:t>
            </a:r>
          </a:p>
          <a:p>
            <a:pPr lvl="1" eaLnBrk="1" hangingPunct="1">
              <a:buFont typeface="Arial" charset="0"/>
              <a:buChar char="–"/>
            </a:pPr>
            <a:r>
              <a:rPr lang="en-US" smtClean="0"/>
              <a:t>Critical and collegial conversations about PACT adoption</a:t>
            </a:r>
          </a:p>
          <a:p>
            <a:pPr lvl="1" eaLnBrk="1" hangingPunct="1">
              <a:buFont typeface="Arial" charset="0"/>
              <a:buChar char="–"/>
            </a:pPr>
            <a:r>
              <a:rPr lang="en-US" smtClean="0"/>
              <a:t>Inquiry and program improvement as motivational orientation, not compliance</a:t>
            </a:r>
          </a:p>
          <a:p>
            <a:pPr lvl="1" eaLnBrk="1" hangingPunct="1">
              <a:buFont typeface="Arial" charset="0"/>
              <a:buChar char="–"/>
            </a:pPr>
            <a:r>
              <a:rPr lang="en-US" smtClean="0"/>
              <a:t>Affirmed values and identity of programs</a:t>
            </a:r>
          </a:p>
          <a:p>
            <a:pPr lvl="1" eaLnBrk="1" hangingPunct="1">
              <a:buFont typeface="Arial" charset="0"/>
              <a:buChar char="–"/>
            </a:pPr>
            <a:r>
              <a:rPr lang="en-US" smtClean="0"/>
              <a:t>Strategic inclusion of faculty in examining cases of candidate performance at regularly scheduled events</a:t>
            </a:r>
          </a:p>
          <a:p>
            <a:pPr lvl="1" eaLnBrk="1" hangingPunct="1">
              <a:buFont typeface="Arial" charset="0"/>
              <a:buChar char="–"/>
            </a:pPr>
            <a:endParaRPr lang="en-US" smtClean="0"/>
          </a:p>
          <a:p>
            <a:pPr lvl="1" eaLnBrk="1" hangingPunct="1">
              <a:buFont typeface="Arial" charset="0"/>
              <a:buChar char="–"/>
            </a:pPr>
            <a:endParaRPr lang="en-US" smtClean="0"/>
          </a:p>
        </p:txBody>
      </p:sp>
      <p:sp>
        <p:nvSpPr>
          <p:cNvPr id="2" name="Footer Placeholder 1"/>
          <p:cNvSpPr>
            <a:spLocks noGrp="1"/>
          </p:cNvSpPr>
          <p:nvPr>
            <p:ph type="ftr" sz="quarter" idx="11"/>
          </p:nvPr>
        </p:nvSpPr>
        <p:spPr>
          <a:xfrm>
            <a:off x="242045" y="6356350"/>
            <a:ext cx="5489141" cy="501650"/>
          </a:xfrm>
        </p:spPr>
        <p:txBody>
          <a:bodyPr/>
          <a:lstStyle/>
          <a:p>
            <a:r>
              <a:rPr lang="en-US" dirty="0" smtClean="0"/>
              <a:t>Stanford Center for Assessment, Learning and Equity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62753"/>
            <a:ext cx="8483599" cy="1283167"/>
          </a:xfrm>
        </p:spPr>
        <p:txBody>
          <a:bodyPr/>
          <a:lstStyle/>
          <a:p>
            <a:pPr algn="ctr" eaLnBrk="1" hangingPunct="1"/>
            <a:r>
              <a:rPr lang="en-US" b="1" dirty="0" smtClean="0"/>
              <a:t>Transformative Practices</a:t>
            </a:r>
          </a:p>
        </p:txBody>
      </p:sp>
      <p:sp>
        <p:nvSpPr>
          <p:cNvPr id="86018" name="Content Placeholder 2"/>
          <p:cNvSpPr>
            <a:spLocks noGrp="1"/>
          </p:cNvSpPr>
          <p:nvPr>
            <p:ph sz="quarter" idx="1"/>
          </p:nvPr>
        </p:nvSpPr>
        <p:spPr>
          <a:xfrm>
            <a:off x="457200" y="1669672"/>
            <a:ext cx="8222250" cy="4456491"/>
          </a:xfrm>
        </p:spPr>
        <p:txBody>
          <a:bodyPr/>
          <a:lstStyle/>
          <a:p>
            <a:pPr eaLnBrk="1" hangingPunct="1">
              <a:spcBef>
                <a:spcPts val="375"/>
              </a:spcBef>
            </a:pPr>
            <a:r>
              <a:rPr lang="en-US" b="1" dirty="0" smtClean="0"/>
              <a:t>When inquiry rather than compliance drives implementation = transformation </a:t>
            </a:r>
          </a:p>
          <a:p>
            <a:pPr eaLnBrk="1" hangingPunct="1">
              <a:spcBef>
                <a:spcPts val="375"/>
              </a:spcBef>
            </a:pPr>
            <a:r>
              <a:rPr lang="en-US" b="1" dirty="0" smtClean="0"/>
              <a:t>Data used to identify gaps in curriculum (e.g. assessment, SPE)</a:t>
            </a:r>
          </a:p>
          <a:p>
            <a:pPr eaLnBrk="1" hangingPunct="1">
              <a:spcBef>
                <a:spcPts val="375"/>
              </a:spcBef>
            </a:pPr>
            <a:r>
              <a:rPr lang="en-US" b="1" dirty="0" smtClean="0"/>
              <a:t>Increased expectation of evidence of K-8 student learning</a:t>
            </a:r>
          </a:p>
          <a:p>
            <a:pPr eaLnBrk="1" hangingPunct="1">
              <a:spcBef>
                <a:spcPts val="375"/>
              </a:spcBef>
            </a:pPr>
            <a:r>
              <a:rPr lang="en-US" b="1" dirty="0" smtClean="0"/>
              <a:t>Focused reflection, analytic writing, &amp; data use (candidates)</a:t>
            </a:r>
          </a:p>
          <a:p>
            <a:pPr eaLnBrk="1" hangingPunct="1">
              <a:spcBef>
                <a:spcPts val="375"/>
              </a:spcBef>
            </a:pPr>
            <a:r>
              <a:rPr lang="en-US" b="1" dirty="0" smtClean="0"/>
              <a:t>Robust data management</a:t>
            </a:r>
          </a:p>
          <a:p>
            <a:pPr eaLnBrk="1" hangingPunct="1"/>
            <a:endParaRPr lang="en-US" dirty="0" smtClean="0"/>
          </a:p>
        </p:txBody>
      </p:sp>
      <p:sp>
        <p:nvSpPr>
          <p:cNvPr id="2" name="Footer Placeholder 1"/>
          <p:cNvSpPr>
            <a:spLocks noGrp="1"/>
          </p:cNvSpPr>
          <p:nvPr>
            <p:ph type="ftr" sz="quarter" idx="11"/>
          </p:nvPr>
        </p:nvSpPr>
        <p:spPr>
          <a:xfrm>
            <a:off x="242045" y="6356350"/>
            <a:ext cx="4954453" cy="501650"/>
          </a:xfrm>
        </p:spPr>
        <p:txBody>
          <a:bodyPr/>
          <a:lstStyle/>
          <a:p>
            <a:r>
              <a:rPr lang="en-US" dirty="0" smtClean="0"/>
              <a:t>Stanford Center for Assessment, Learning and Equity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Accountability reframed</a:t>
            </a:r>
            <a:endParaRPr lang="en-US" sz="4400" dirty="0"/>
          </a:p>
        </p:txBody>
      </p:sp>
      <p:sp>
        <p:nvSpPr>
          <p:cNvPr id="3" name="Content Placeholder 2"/>
          <p:cNvSpPr>
            <a:spLocks noGrp="1"/>
          </p:cNvSpPr>
          <p:nvPr>
            <p:ph idx="1"/>
          </p:nvPr>
        </p:nvSpPr>
        <p:spPr>
          <a:xfrm>
            <a:off x="242046" y="1528573"/>
            <a:ext cx="8901954" cy="5079564"/>
          </a:xfrm>
        </p:spPr>
        <p:txBody>
          <a:bodyPr>
            <a:normAutofit fontScale="92500" lnSpcReduction="10000"/>
          </a:bodyPr>
          <a:lstStyle/>
          <a:p>
            <a:pPr marL="273050" indent="-39688">
              <a:buNone/>
            </a:pPr>
            <a:r>
              <a:rPr lang="en-US" sz="3200" dirty="0" smtClean="0">
                <a:solidFill>
                  <a:srgbClr val="1C1C10"/>
                </a:solidFill>
              </a:rPr>
              <a:t>…as professional responsibility</a:t>
            </a:r>
          </a:p>
          <a:p>
            <a:pPr marL="273050" indent="-39688">
              <a:buNone/>
            </a:pPr>
            <a:r>
              <a:rPr lang="en-US" sz="3200" dirty="0" smtClean="0">
                <a:solidFill>
                  <a:srgbClr val="1C1C10"/>
                </a:solidFill>
              </a:rPr>
              <a:t>How can we </a:t>
            </a:r>
            <a:r>
              <a:rPr lang="en-US" sz="3200" u="sng" dirty="0" smtClean="0">
                <a:solidFill>
                  <a:srgbClr val="1C1C10"/>
                </a:solidFill>
              </a:rPr>
              <a:t>gather</a:t>
            </a:r>
            <a:r>
              <a:rPr lang="en-US" sz="3200" dirty="0" smtClean="0">
                <a:solidFill>
                  <a:srgbClr val="1C1C10"/>
                </a:solidFill>
              </a:rPr>
              <a:t> and </a:t>
            </a:r>
            <a:r>
              <a:rPr lang="en-US" sz="3200" u="sng" dirty="0" smtClean="0">
                <a:solidFill>
                  <a:srgbClr val="1C1C10"/>
                </a:solidFill>
              </a:rPr>
              <a:t>use</a:t>
            </a:r>
            <a:r>
              <a:rPr lang="en-US" sz="3200" dirty="0" smtClean="0">
                <a:solidFill>
                  <a:srgbClr val="1C1C10"/>
                </a:solidFill>
              </a:rPr>
              <a:t> evidence of the qualities of teaching performance that </a:t>
            </a:r>
          </a:p>
          <a:p>
            <a:pPr marL="273050" indent="-39688">
              <a:buNone/>
            </a:pPr>
            <a:r>
              <a:rPr lang="en-US" sz="3200" dirty="0" smtClean="0">
                <a:solidFill>
                  <a:srgbClr val="1C1C10"/>
                </a:solidFill>
              </a:rPr>
              <a:t>• inspire, engage, and sustain students as learners</a:t>
            </a:r>
          </a:p>
          <a:p>
            <a:pPr marL="273050" indent="-39688">
              <a:buNone/>
            </a:pPr>
            <a:r>
              <a:rPr lang="en-US" sz="3200" dirty="0" smtClean="0">
                <a:solidFill>
                  <a:srgbClr val="1C1C10"/>
                </a:solidFill>
              </a:rPr>
              <a:t>• improve teaching and teacher preparation</a:t>
            </a:r>
          </a:p>
          <a:p>
            <a:pPr marL="273050" indent="-39688">
              <a:buNone/>
            </a:pPr>
            <a:r>
              <a:rPr lang="en-US" sz="3200" dirty="0" smtClean="0">
                <a:solidFill>
                  <a:srgbClr val="1C1C10"/>
                </a:solidFill>
              </a:rPr>
              <a:t>• set </a:t>
            </a:r>
            <a:r>
              <a:rPr lang="en-US" sz="3200" dirty="0">
                <a:solidFill>
                  <a:srgbClr val="1C1C10"/>
                </a:solidFill>
              </a:rPr>
              <a:t>a clear vision and shared language for teaching </a:t>
            </a:r>
            <a:r>
              <a:rPr lang="en-US" sz="3200" dirty="0" smtClean="0">
                <a:solidFill>
                  <a:srgbClr val="1C1C10"/>
                </a:solidFill>
              </a:rPr>
              <a:t>practice</a:t>
            </a:r>
            <a:endParaRPr lang="en-US" sz="3200" dirty="0">
              <a:solidFill>
                <a:srgbClr val="1C1C10"/>
              </a:solidFill>
            </a:endParaRPr>
          </a:p>
          <a:p>
            <a:pPr marL="273050" indent="-39688">
              <a:buNone/>
            </a:pPr>
            <a:r>
              <a:rPr lang="en-US" sz="3200" dirty="0" smtClean="0">
                <a:solidFill>
                  <a:srgbClr val="1C1C10"/>
                </a:solidFill>
              </a:rPr>
              <a:t>• coach </a:t>
            </a:r>
            <a:r>
              <a:rPr lang="en-US" sz="3200" dirty="0">
                <a:solidFill>
                  <a:srgbClr val="1C1C10"/>
                </a:solidFill>
              </a:rPr>
              <a:t>candidates’ development around these qualities.</a:t>
            </a:r>
          </a:p>
        </p:txBody>
      </p:sp>
      <p:sp>
        <p:nvSpPr>
          <p:cNvPr id="4" name="Footer Placeholder 3"/>
          <p:cNvSpPr>
            <a:spLocks noGrp="1"/>
          </p:cNvSpPr>
          <p:nvPr>
            <p:ph type="ftr" sz="quarter" idx="11"/>
          </p:nvPr>
        </p:nvSpPr>
        <p:spPr/>
        <p:txBody>
          <a:bodyPr/>
          <a:lstStyle/>
          <a:p>
            <a:r>
              <a:rPr lang="en-US" dirty="0" smtClean="0"/>
              <a:t>Stanford Center for Assessment, Learning and Equity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6"/>
          <p:cNvSpPr>
            <a:spLocks noGrp="1"/>
          </p:cNvSpPr>
          <p:nvPr>
            <p:ph idx="1"/>
          </p:nvPr>
        </p:nvSpPr>
        <p:spPr>
          <a:xfrm>
            <a:off x="0" y="1410989"/>
            <a:ext cx="9144000" cy="5173631"/>
          </a:xfrm>
        </p:spPr>
        <p:txBody>
          <a:bodyPr>
            <a:normAutofit lnSpcReduction="10000"/>
          </a:bodyPr>
          <a:lstStyle/>
          <a:p>
            <a:pPr eaLnBrk="1" hangingPunct="1"/>
            <a:r>
              <a:rPr lang="en-US" sz="2600" dirty="0" smtClean="0"/>
              <a:t>I used to look at assessment as a way to assess kids.  And this is the first time, through PACT, that I realized that in assessing, you </a:t>
            </a:r>
            <a:r>
              <a:rPr lang="en-US" sz="2600" u="sng" dirty="0" smtClean="0"/>
              <a:t>should really primarily be assessing yourself as a teacher…</a:t>
            </a:r>
            <a:r>
              <a:rPr lang="en-US" sz="2600" dirty="0" smtClean="0"/>
              <a:t>What evidence do you have that the students picked up on your scaffolding, picked up on the academic language, picked up on the advanced concepts or the medium concepts?...Instead of “Does this child know X?,” the question is “Have I provided adequate scaffolding for this child to be able to do X and what is the evidence showing me?  How effective was my teaching?”  </a:t>
            </a:r>
            <a:r>
              <a:rPr lang="en-US" sz="2600" u="sng" dirty="0" smtClean="0"/>
              <a:t>And so, you end up assessing more yourself than assessing the kids.  So, I mean, you do assess the kids, but it’s really the thing that you do together…</a:t>
            </a:r>
            <a:r>
              <a:rPr lang="en-US" sz="2200" u="sng" dirty="0" smtClean="0"/>
              <a:t>	</a:t>
            </a:r>
          </a:p>
        </p:txBody>
      </p:sp>
      <p:sp>
        <p:nvSpPr>
          <p:cNvPr id="2" name="TextBox 1"/>
          <p:cNvSpPr txBox="1"/>
          <p:nvPr/>
        </p:nvSpPr>
        <p:spPr>
          <a:xfrm>
            <a:off x="3716403" y="611429"/>
            <a:ext cx="5104175" cy="1077218"/>
          </a:xfrm>
          <a:prstGeom prst="rect">
            <a:avLst/>
          </a:prstGeom>
          <a:noFill/>
        </p:spPr>
        <p:txBody>
          <a:bodyPr wrap="square" rtlCol="0">
            <a:spAutoFit/>
          </a:bodyPr>
          <a:lstStyle/>
          <a:p>
            <a:r>
              <a:rPr lang="en-US" sz="3200" dirty="0"/>
              <a:t>-- Prospective teacher </a:t>
            </a:r>
          </a:p>
          <a:p>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3"/>
          <p:cNvSpPr>
            <a:spLocks noGrp="1"/>
          </p:cNvSpPr>
          <p:nvPr>
            <p:ph idx="1"/>
          </p:nvPr>
        </p:nvSpPr>
        <p:spPr>
          <a:xfrm>
            <a:off x="533400" y="1528572"/>
            <a:ext cx="8382000" cy="4796027"/>
          </a:xfrm>
        </p:spPr>
        <p:txBody>
          <a:bodyPr>
            <a:normAutofit/>
          </a:bodyPr>
          <a:lstStyle/>
          <a:p>
            <a:pPr eaLnBrk="1" hangingPunct="1"/>
            <a:r>
              <a:rPr lang="en-US" dirty="0" smtClean="0"/>
              <a:t>As I have done the scoring, I have noticed pieces that I need to go back and </a:t>
            </a:r>
            <a:r>
              <a:rPr lang="en-US" u="sng" dirty="0" smtClean="0"/>
              <a:t>make more explicit within my own coursework</a:t>
            </a:r>
            <a:r>
              <a:rPr lang="en-US" dirty="0" smtClean="0"/>
              <a:t>.  For example, I really felt that I needed to do more specifics about how do you actually modify a lesson and how do you know what you are teaching to, especially if we have people working within a more structured program.  And so, this year I spent a lot more time focusing on struggling readers.	</a:t>
            </a:r>
          </a:p>
        </p:txBody>
      </p:sp>
      <p:sp>
        <p:nvSpPr>
          <p:cNvPr id="2" name="TextBox 1"/>
          <p:cNvSpPr txBox="1"/>
          <p:nvPr/>
        </p:nvSpPr>
        <p:spPr>
          <a:xfrm>
            <a:off x="1670029" y="265093"/>
            <a:ext cx="6644665" cy="1015663"/>
          </a:xfrm>
          <a:prstGeom prst="rect">
            <a:avLst/>
          </a:prstGeom>
          <a:noFill/>
        </p:spPr>
        <p:txBody>
          <a:bodyPr wrap="square" rtlCol="0">
            <a:spAutoFit/>
          </a:bodyPr>
          <a:lstStyle/>
          <a:p>
            <a:r>
              <a:rPr lang="en-US" sz="2800" dirty="0"/>
              <a:t>-</a:t>
            </a:r>
            <a:r>
              <a:rPr lang="en-US" sz="3200" dirty="0"/>
              <a:t>- Teacher education faculty member</a:t>
            </a:r>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3"/>
          <p:cNvSpPr>
            <a:spLocks noGrp="1"/>
          </p:cNvSpPr>
          <p:nvPr>
            <p:ph idx="1"/>
          </p:nvPr>
        </p:nvSpPr>
        <p:spPr>
          <a:xfrm>
            <a:off x="457200" y="1505055"/>
            <a:ext cx="8504508" cy="5079565"/>
          </a:xfrm>
        </p:spPr>
        <p:txBody>
          <a:bodyPr>
            <a:normAutofit lnSpcReduction="10000"/>
          </a:bodyPr>
          <a:lstStyle/>
          <a:p>
            <a:pPr eaLnBrk="1" hangingPunct="1"/>
            <a:r>
              <a:rPr lang="en-US" dirty="0" smtClean="0"/>
              <a:t>So what it has also provided, then, is a </a:t>
            </a:r>
            <a:r>
              <a:rPr lang="en-US" u="sng" dirty="0" smtClean="0"/>
              <a:t>coherence to our program</a:t>
            </a:r>
            <a:r>
              <a:rPr lang="en-US" dirty="0" smtClean="0"/>
              <a:t>.  It’s given us a </a:t>
            </a:r>
            <a:r>
              <a:rPr lang="en-US" u="sng" dirty="0" smtClean="0"/>
              <a:t>common dialogue</a:t>
            </a:r>
            <a:r>
              <a:rPr lang="en-US" dirty="0" smtClean="0"/>
              <a:t> around which to all talk about our, the work of our students.  And it’s almost kind of </a:t>
            </a:r>
            <a:r>
              <a:rPr lang="en-US" u="sng" dirty="0" smtClean="0"/>
              <a:t>de-</a:t>
            </a:r>
            <a:r>
              <a:rPr lang="en-US" u="sng" dirty="0" err="1" smtClean="0"/>
              <a:t>siloed</a:t>
            </a:r>
            <a:r>
              <a:rPr lang="en-US" u="sng" dirty="0" smtClean="0"/>
              <a:t> people’s work, </a:t>
            </a:r>
            <a:r>
              <a:rPr lang="en-US" dirty="0" smtClean="0"/>
              <a:t>because we’ve been required to share our work.  And we’ve always done that before, but the PACT has given us a center around which to focus our conversations because…</a:t>
            </a:r>
            <a:r>
              <a:rPr lang="en-US" u="sng" dirty="0" smtClean="0"/>
              <a:t>it’s sufficiently broad enough with the act of teaching yet diagnostic enough that regardless of what discipline you teach, it gives you insight into some aspect of what you were already doing in your classroom.</a:t>
            </a:r>
          </a:p>
        </p:txBody>
      </p:sp>
      <p:sp>
        <p:nvSpPr>
          <p:cNvPr id="2" name="TextBox 1"/>
          <p:cNvSpPr txBox="1"/>
          <p:nvPr/>
        </p:nvSpPr>
        <p:spPr>
          <a:xfrm>
            <a:off x="3104843" y="634946"/>
            <a:ext cx="5080653" cy="861774"/>
          </a:xfrm>
          <a:prstGeom prst="rect">
            <a:avLst/>
          </a:prstGeom>
          <a:noFill/>
        </p:spPr>
        <p:txBody>
          <a:bodyPr wrap="square" rtlCol="0">
            <a:spAutoFit/>
          </a:bodyPr>
          <a:lstStyle/>
          <a:p>
            <a:r>
              <a:rPr lang="en-US" sz="3200" dirty="0"/>
              <a:t>-- Program Administrator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Big Ideas</a:t>
            </a:r>
            <a:endParaRPr lang="en-US" dirty="0"/>
          </a:p>
        </p:txBody>
      </p:sp>
      <p:sp>
        <p:nvSpPr>
          <p:cNvPr id="3" name="Content Placeholder 2"/>
          <p:cNvSpPr>
            <a:spLocks noGrp="1"/>
          </p:cNvSpPr>
          <p:nvPr>
            <p:ph idx="1"/>
          </p:nvPr>
        </p:nvSpPr>
        <p:spPr>
          <a:xfrm>
            <a:off x="779463" y="1599122"/>
            <a:ext cx="7583488" cy="4757228"/>
          </a:xfrm>
        </p:spPr>
        <p:txBody>
          <a:bodyPr>
            <a:normAutofit/>
          </a:bodyPr>
          <a:lstStyle/>
          <a:p>
            <a:r>
              <a:rPr lang="en-US" sz="3200" dirty="0" smtClean="0"/>
              <a:t>Why performance assessment of beginning teachers? Why now?</a:t>
            </a:r>
          </a:p>
          <a:p>
            <a:r>
              <a:rPr lang="en-US" sz="3200" dirty="0" smtClean="0"/>
              <a:t>What’s in it for us? Why make the investment?</a:t>
            </a:r>
          </a:p>
          <a:p>
            <a:r>
              <a:rPr lang="en-US" sz="3200" dirty="0" smtClean="0"/>
              <a:t>What can it look like when we change the conversation?</a:t>
            </a:r>
            <a:endParaRPr lang="en-US" sz="3200" dirty="0"/>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extLst>
      <p:ext uri="{BB962C8B-B14F-4D97-AF65-F5344CB8AC3E}">
        <p14:creationId xmlns:p14="http://schemas.microsoft.com/office/powerpoint/2010/main" val="6179997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Calibri" charset="0"/>
              </a:rPr>
              <a:t>Our Larger Purpose #1</a:t>
            </a:r>
          </a:p>
        </p:txBody>
      </p:sp>
      <p:sp>
        <p:nvSpPr>
          <p:cNvPr id="23555" name="Content Placeholder 2"/>
          <p:cNvSpPr>
            <a:spLocks noGrp="1"/>
          </p:cNvSpPr>
          <p:nvPr>
            <p:ph idx="1"/>
          </p:nvPr>
        </p:nvSpPr>
        <p:spPr/>
        <p:txBody>
          <a:bodyPr/>
          <a:lstStyle/>
          <a:p>
            <a:r>
              <a:rPr lang="en-US">
                <a:latin typeface="Calibri" charset="0"/>
              </a:rPr>
              <a:t>to create program coherence and relevance for our students rather than simply complying with our external accrediting agencies. </a:t>
            </a:r>
          </a:p>
          <a:p>
            <a:endParaRPr lang="en-US">
              <a:latin typeface="Calibri" charset="0"/>
            </a:endParaRPr>
          </a:p>
        </p:txBody>
      </p:sp>
    </p:spTree>
    <p:extLst>
      <p:ext uri="{BB962C8B-B14F-4D97-AF65-F5344CB8AC3E}">
        <p14:creationId xmlns:p14="http://schemas.microsoft.com/office/powerpoint/2010/main" val="42529623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Calibri" charset="0"/>
              </a:rPr>
              <a:t>Larger Purpose #2</a:t>
            </a:r>
          </a:p>
        </p:txBody>
      </p:sp>
      <p:sp>
        <p:nvSpPr>
          <p:cNvPr id="24579" name="Content Placeholder 2"/>
          <p:cNvSpPr>
            <a:spLocks noGrp="1"/>
          </p:cNvSpPr>
          <p:nvPr>
            <p:ph idx="1"/>
          </p:nvPr>
        </p:nvSpPr>
        <p:spPr/>
        <p:txBody>
          <a:bodyPr/>
          <a:lstStyle/>
          <a:p>
            <a:r>
              <a:rPr lang="en-US">
                <a:latin typeface="Calibri" charset="0"/>
              </a:rPr>
              <a:t>to plan a process whereby faculty would experience the new assessment system implementation process not as a another layer of </a:t>
            </a:r>
            <a:r>
              <a:rPr lang="ja-JP" altLang="en-US">
                <a:latin typeface="Calibri" charset="0"/>
              </a:rPr>
              <a:t>“</a:t>
            </a:r>
            <a:r>
              <a:rPr lang="en-US">
                <a:latin typeface="Calibri" charset="0"/>
              </a:rPr>
              <a:t>one more thing to do,</a:t>
            </a:r>
            <a:r>
              <a:rPr lang="ja-JP" altLang="en-US">
                <a:latin typeface="Calibri" charset="0"/>
              </a:rPr>
              <a:t>”</a:t>
            </a:r>
            <a:r>
              <a:rPr lang="en-US">
                <a:latin typeface="Calibri" charset="0"/>
              </a:rPr>
              <a:t> but rather as the enactment of an inquiry process where they examined their practice related to what students actually learned given a reliable and valid performance assessment</a:t>
            </a:r>
          </a:p>
        </p:txBody>
      </p:sp>
    </p:spTree>
    <p:extLst>
      <p:ext uri="{BB962C8B-B14F-4D97-AF65-F5344CB8AC3E}">
        <p14:creationId xmlns:p14="http://schemas.microsoft.com/office/powerpoint/2010/main" val="4253273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Calibri" charset="0"/>
              </a:rPr>
              <a:t>Larger Purpose #3</a:t>
            </a:r>
          </a:p>
        </p:txBody>
      </p:sp>
      <p:sp>
        <p:nvSpPr>
          <p:cNvPr id="25603" name="Content Placeholder 2"/>
          <p:cNvSpPr>
            <a:spLocks noGrp="1"/>
          </p:cNvSpPr>
          <p:nvPr>
            <p:ph idx="1"/>
          </p:nvPr>
        </p:nvSpPr>
        <p:spPr/>
        <p:txBody>
          <a:bodyPr/>
          <a:lstStyle/>
          <a:p>
            <a:r>
              <a:rPr lang="en-US">
                <a:latin typeface="Calibri" charset="0"/>
              </a:rPr>
              <a:t>to use the results with the end goal of program improvement.</a:t>
            </a:r>
          </a:p>
          <a:p>
            <a:endParaRPr lang="en-US">
              <a:latin typeface="Calibri" charset="0"/>
            </a:endParaRPr>
          </a:p>
        </p:txBody>
      </p:sp>
    </p:spTree>
    <p:extLst>
      <p:ext uri="{BB962C8B-B14F-4D97-AF65-F5344CB8AC3E}">
        <p14:creationId xmlns:p14="http://schemas.microsoft.com/office/powerpoint/2010/main" val="32354600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Calibri" charset="0"/>
              </a:rPr>
              <a:t>An Inquiry Approach</a:t>
            </a:r>
          </a:p>
        </p:txBody>
      </p:sp>
      <p:sp>
        <p:nvSpPr>
          <p:cNvPr id="26627" name="Content Placeholder 2"/>
          <p:cNvSpPr>
            <a:spLocks noGrp="1"/>
          </p:cNvSpPr>
          <p:nvPr>
            <p:ph idx="1"/>
          </p:nvPr>
        </p:nvSpPr>
        <p:spPr>
          <a:xfrm>
            <a:off x="235215" y="1752600"/>
            <a:ext cx="8908785" cy="4502790"/>
          </a:xfrm>
        </p:spPr>
        <p:txBody>
          <a:bodyPr/>
          <a:lstStyle/>
          <a:p>
            <a:r>
              <a:rPr lang="en-US" i="1" dirty="0">
                <a:latin typeface="Calibri" charset="0"/>
              </a:rPr>
              <a:t>Theory of Action</a:t>
            </a:r>
            <a:r>
              <a:rPr lang="en-US" dirty="0">
                <a:latin typeface="Calibri" charset="0"/>
              </a:rPr>
              <a:t>—Study the ways in which this tool can provide a significant source of data to inform and improve our program.</a:t>
            </a:r>
          </a:p>
          <a:p>
            <a:pPr>
              <a:buFont typeface="Wingdings" charset="0"/>
              <a:buNone/>
            </a:pPr>
            <a:endParaRPr lang="en-US" dirty="0">
              <a:latin typeface="Calibri" charset="0"/>
            </a:endParaRPr>
          </a:p>
          <a:p>
            <a:pPr>
              <a:buFont typeface="Wingdings" charset="0"/>
              <a:buNone/>
            </a:pPr>
            <a:r>
              <a:rPr lang="en-US" dirty="0">
                <a:latin typeface="Calibri" charset="0"/>
              </a:rPr>
              <a:t>•  Reframed standing meetings, committees, department retreats as our venue to create a </a:t>
            </a:r>
            <a:r>
              <a:rPr lang="ja-JP" altLang="en-US" dirty="0">
                <a:latin typeface="Calibri" charset="0"/>
              </a:rPr>
              <a:t>“</a:t>
            </a:r>
            <a:r>
              <a:rPr lang="en-US" dirty="0">
                <a:latin typeface="Calibri" charset="0"/>
              </a:rPr>
              <a:t>professional learning community</a:t>
            </a:r>
            <a:r>
              <a:rPr lang="ja-JP" altLang="en-US" dirty="0">
                <a:latin typeface="Calibri" charset="0"/>
              </a:rPr>
              <a:t>”</a:t>
            </a:r>
            <a:r>
              <a:rPr lang="en-US" dirty="0">
                <a:latin typeface="Calibri" charset="0"/>
              </a:rPr>
              <a:t> </a:t>
            </a:r>
          </a:p>
        </p:txBody>
      </p:sp>
    </p:spTree>
    <p:extLst>
      <p:ext uri="{BB962C8B-B14F-4D97-AF65-F5344CB8AC3E}">
        <p14:creationId xmlns:p14="http://schemas.microsoft.com/office/powerpoint/2010/main" val="9703261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cs typeface="+mj-cs"/>
              </a:rPr>
              <a:t>“Unpacking” PACT </a:t>
            </a:r>
            <a:br>
              <a:rPr lang="en-US" dirty="0">
                <a:ea typeface="+mj-ea"/>
                <a:cs typeface="+mj-cs"/>
              </a:rPr>
            </a:br>
            <a:r>
              <a:rPr lang="en-US" dirty="0">
                <a:ea typeface="+mj-ea"/>
                <a:cs typeface="+mj-cs"/>
              </a:rPr>
              <a:t>2006-07</a:t>
            </a:r>
          </a:p>
        </p:txBody>
      </p:sp>
      <p:sp>
        <p:nvSpPr>
          <p:cNvPr id="29699" name="Rectangle 3"/>
          <p:cNvSpPr>
            <a:spLocks noGrp="1" noChangeArrowheads="1"/>
          </p:cNvSpPr>
          <p:nvPr>
            <p:ph idx="1"/>
          </p:nvPr>
        </p:nvSpPr>
        <p:spPr>
          <a:xfrm>
            <a:off x="352823" y="1528573"/>
            <a:ext cx="8444234" cy="4914949"/>
          </a:xfrm>
        </p:spPr>
        <p:txBody>
          <a:bodyPr>
            <a:normAutofit/>
          </a:bodyPr>
          <a:lstStyle/>
          <a:p>
            <a:pPr>
              <a:lnSpc>
                <a:spcPct val="90000"/>
              </a:lnSpc>
            </a:pPr>
            <a:r>
              <a:rPr lang="en-US" dirty="0">
                <a:latin typeface="Calibri" charset="0"/>
              </a:rPr>
              <a:t>Mapped expectations of </a:t>
            </a:r>
            <a:r>
              <a:rPr lang="en-US" dirty="0" smtClean="0">
                <a:latin typeface="Calibri" charset="0"/>
              </a:rPr>
              <a:t>each portfolio </a:t>
            </a:r>
            <a:r>
              <a:rPr lang="en-US" dirty="0">
                <a:latin typeface="Calibri" charset="0"/>
              </a:rPr>
              <a:t>task and rubric dimensions to </a:t>
            </a:r>
            <a:r>
              <a:rPr lang="en-US" i="1" dirty="0">
                <a:latin typeface="Calibri" charset="0"/>
              </a:rPr>
              <a:t>existing</a:t>
            </a:r>
            <a:r>
              <a:rPr lang="en-US" dirty="0">
                <a:latin typeface="Calibri" charset="0"/>
              </a:rPr>
              <a:t> experiences and assignments across courses</a:t>
            </a:r>
          </a:p>
          <a:p>
            <a:pPr>
              <a:lnSpc>
                <a:spcPct val="90000"/>
              </a:lnSpc>
            </a:pPr>
            <a:r>
              <a:rPr lang="en-US" dirty="0">
                <a:latin typeface="Calibri" charset="0"/>
              </a:rPr>
              <a:t>PACT language was </a:t>
            </a:r>
            <a:r>
              <a:rPr lang="ja-JP" altLang="en-US" dirty="0">
                <a:latin typeface="Calibri" charset="0"/>
              </a:rPr>
              <a:t>“</a:t>
            </a:r>
            <a:r>
              <a:rPr lang="en-US" dirty="0">
                <a:latin typeface="Calibri" charset="0"/>
              </a:rPr>
              <a:t>operationalized</a:t>
            </a:r>
            <a:r>
              <a:rPr lang="ja-JP" altLang="en-US" dirty="0">
                <a:latin typeface="Calibri" charset="0"/>
              </a:rPr>
              <a:t>”</a:t>
            </a:r>
            <a:r>
              <a:rPr lang="en-US" dirty="0">
                <a:latin typeface="Calibri" charset="0"/>
              </a:rPr>
              <a:t> through activity, dialogue and discussion</a:t>
            </a:r>
          </a:p>
          <a:p>
            <a:pPr lvl="1">
              <a:lnSpc>
                <a:spcPct val="90000"/>
              </a:lnSpc>
            </a:pPr>
            <a:r>
              <a:rPr lang="ja-JP" altLang="en-US" sz="2800" dirty="0">
                <a:latin typeface="Calibri" charset="0"/>
              </a:rPr>
              <a:t>“</a:t>
            </a:r>
            <a:r>
              <a:rPr lang="en-US" sz="2800" dirty="0">
                <a:latin typeface="Calibri" charset="0"/>
              </a:rPr>
              <a:t>Intellectual Engagement</a:t>
            </a:r>
            <a:r>
              <a:rPr lang="ja-JP" altLang="en-US" sz="2800" dirty="0">
                <a:latin typeface="Calibri" charset="0"/>
              </a:rPr>
              <a:t>”</a:t>
            </a:r>
            <a:endParaRPr lang="en-US" sz="2800" dirty="0">
              <a:latin typeface="Calibri" charset="0"/>
            </a:endParaRPr>
          </a:p>
          <a:p>
            <a:pPr lvl="1">
              <a:lnSpc>
                <a:spcPct val="90000"/>
              </a:lnSpc>
            </a:pPr>
            <a:r>
              <a:rPr lang="en-US" sz="2800" dirty="0">
                <a:latin typeface="Calibri" charset="0"/>
              </a:rPr>
              <a:t>Academic Language</a:t>
            </a:r>
          </a:p>
          <a:p>
            <a:pPr>
              <a:lnSpc>
                <a:spcPct val="90000"/>
              </a:lnSpc>
            </a:pPr>
            <a:r>
              <a:rPr lang="en-US" dirty="0">
                <a:latin typeface="Calibri" charset="0"/>
              </a:rPr>
              <a:t>Determined areas for further scaffolding</a:t>
            </a:r>
          </a:p>
        </p:txBody>
      </p:sp>
    </p:spTree>
    <p:extLst>
      <p:ext uri="{BB962C8B-B14F-4D97-AF65-F5344CB8AC3E}">
        <p14:creationId xmlns:p14="http://schemas.microsoft.com/office/powerpoint/2010/main" val="3701598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Mapping</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5718032"/>
              </p:ext>
            </p:extLst>
          </p:nvPr>
        </p:nvGraphicFramePr>
        <p:xfrm>
          <a:off x="0" y="1528573"/>
          <a:ext cx="9144000" cy="5027045"/>
        </p:xfrm>
        <a:graphic>
          <a:graphicData uri="http://schemas.openxmlformats.org/drawingml/2006/table">
            <a:tbl>
              <a:tblPr firstRow="1" bandRow="1">
                <a:tableStyleId>{5C22544A-7EE6-4342-B048-85BDC9FD1C3A}</a:tableStyleId>
              </a:tblPr>
              <a:tblGrid>
                <a:gridCol w="4572000"/>
                <a:gridCol w="4572000"/>
              </a:tblGrid>
              <a:tr h="3082087">
                <a:tc>
                  <a:txBody>
                    <a:bodyPr/>
                    <a:lstStyle/>
                    <a:p>
                      <a:pPr marL="0" marR="0">
                        <a:spcBef>
                          <a:spcPts val="0"/>
                        </a:spcBef>
                        <a:spcAft>
                          <a:spcPts val="0"/>
                        </a:spcAft>
                      </a:pPr>
                      <a:r>
                        <a:rPr lang="en-US" sz="2400" dirty="0">
                          <a:effectLst/>
                          <a:latin typeface="Calibri"/>
                          <a:ea typeface="Cambria"/>
                          <a:cs typeface="Times New Roman"/>
                        </a:rPr>
                        <a:t>What are candidates asked to do? In what ways does this look familiar or align with our own assignments, assessments, course activities and field experience expectations</a:t>
                      </a:r>
                      <a:r>
                        <a:rPr lang="en-US" sz="2400" dirty="0" smtClean="0">
                          <a:effectLst/>
                          <a:latin typeface="Calibri"/>
                          <a:ea typeface="Cambria"/>
                          <a:cs typeface="Times New Roman"/>
                        </a:rPr>
                        <a:t>?</a:t>
                      </a:r>
                      <a:endParaRPr lang="en-US" sz="24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2400" dirty="0" smtClean="0">
                          <a:effectLst/>
                          <a:latin typeface="Calibri"/>
                          <a:ea typeface="Cambria"/>
                          <a:cs typeface="Calibri"/>
                        </a:rPr>
                        <a:t>What evidence do we have that our</a:t>
                      </a:r>
                      <a:r>
                        <a:rPr lang="en-US" sz="2400" baseline="0" dirty="0" smtClean="0">
                          <a:effectLst/>
                          <a:latin typeface="Calibri"/>
                          <a:ea typeface="Cambria"/>
                          <a:cs typeface="Calibri"/>
                        </a:rPr>
                        <a:t> candidates do </a:t>
                      </a:r>
                      <a:r>
                        <a:rPr lang="en-US" sz="2400" b="1" kern="1200" dirty="0" smtClean="0">
                          <a:solidFill>
                            <a:schemeClr val="lt1"/>
                          </a:solidFill>
                          <a:effectLst/>
                          <a:latin typeface="Calibri"/>
                          <a:ea typeface="Cambria"/>
                          <a:cs typeface="Calibri"/>
                        </a:rPr>
                        <a:t>this</a:t>
                      </a:r>
                      <a:r>
                        <a:rPr lang="en-US" sz="2400" baseline="0" dirty="0" smtClean="0">
                          <a:effectLst/>
                          <a:latin typeface="Calibri"/>
                          <a:ea typeface="Cambria"/>
                          <a:cs typeface="Calibri"/>
                        </a:rPr>
                        <a:t> well?</a:t>
                      </a:r>
                      <a:endParaRPr lang="en-US" sz="2400" dirty="0">
                        <a:effectLst/>
                        <a:latin typeface="Calibri"/>
                        <a:ea typeface="Cambria"/>
                        <a:cs typeface="Calibri"/>
                      </a:endParaRPr>
                    </a:p>
                  </a:txBody>
                  <a:tcPr marL="68580" marR="68580" marT="0" marB="0"/>
                </a:tc>
              </a:tr>
              <a:tr h="1944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a:ea typeface="Cambria"/>
                          <a:cs typeface="Times New Roman"/>
                        </a:rPr>
                        <a:t> </a:t>
                      </a:r>
                      <a:r>
                        <a:rPr lang="en-US" sz="2400" dirty="0" smtClean="0">
                          <a:effectLst/>
                          <a:latin typeface="Calibri"/>
                          <a:ea typeface="Cambria"/>
                          <a:cs typeface="Times New Roman"/>
                        </a:rPr>
                        <a:t>What is new/different? What might challenge our students? How would this challenge provide added value in their preparation?</a:t>
                      </a:r>
                      <a:endParaRPr lang="en-US" sz="2400" dirty="0" smtClean="0">
                        <a:effectLst/>
                        <a:latin typeface="Cambria"/>
                        <a:ea typeface="Cambria"/>
                        <a:cs typeface="Times New Roman"/>
                      </a:endParaRPr>
                    </a:p>
                    <a:p>
                      <a:pPr marL="0" marR="0">
                        <a:spcBef>
                          <a:spcPts val="0"/>
                        </a:spcBef>
                        <a:spcAft>
                          <a:spcPts val="0"/>
                        </a:spcAft>
                      </a:pPr>
                      <a:endParaRPr lang="en-US" sz="24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2400" dirty="0" smtClean="0">
                          <a:effectLst/>
                          <a:latin typeface="Calibri"/>
                          <a:ea typeface="Cambria"/>
                          <a:cs typeface="Times New Roman"/>
                        </a:rPr>
                        <a:t>Which valued program outcomes are left out (or treated superficially) and need to be assessed</a:t>
                      </a:r>
                      <a:r>
                        <a:rPr lang="en-US" sz="2400" baseline="0" dirty="0" smtClean="0">
                          <a:effectLst/>
                          <a:latin typeface="Calibri"/>
                          <a:ea typeface="Cambria"/>
                          <a:cs typeface="Times New Roman"/>
                        </a:rPr>
                        <a:t> other ways</a:t>
                      </a:r>
                      <a:r>
                        <a:rPr lang="en-US" sz="2400" dirty="0" smtClean="0">
                          <a:effectLst/>
                          <a:latin typeface="Calibri"/>
                          <a:ea typeface="Cambria"/>
                          <a:cs typeface="Times New Roman"/>
                        </a:rPr>
                        <a:t>?</a:t>
                      </a:r>
                      <a:endParaRPr lang="en-US" sz="2400" dirty="0" smtClean="0">
                        <a:effectLst/>
                        <a:latin typeface="Cambria"/>
                        <a:ea typeface="Cambria"/>
                        <a:cs typeface="Times New Roman"/>
                      </a:endParaRPr>
                    </a:p>
                    <a:p>
                      <a:pPr marL="0" marR="0">
                        <a:spcBef>
                          <a:spcPts val="0"/>
                        </a:spcBef>
                        <a:spcAft>
                          <a:spcPts val="0"/>
                        </a:spcAft>
                      </a:pPr>
                      <a:r>
                        <a:rPr lang="en-US" sz="2400" dirty="0">
                          <a:effectLst/>
                          <a:latin typeface="Cambria"/>
                          <a:ea typeface="Cambria"/>
                          <a:cs typeface="Times New Roman"/>
                        </a:rPr>
                        <a:t> </a:t>
                      </a:r>
                    </a:p>
                  </a:txBody>
                  <a:tcPr marL="68580" marR="68580"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ja-JP" altLang="en-US">
                <a:latin typeface="Calibri" charset="0"/>
              </a:rPr>
              <a:t>“</a:t>
            </a:r>
            <a:r>
              <a:rPr lang="en-US">
                <a:latin typeface="Calibri" charset="0"/>
              </a:rPr>
              <a:t>Mock Scoring</a:t>
            </a:r>
            <a:r>
              <a:rPr lang="ja-JP" altLang="en-US">
                <a:latin typeface="Calibri" charset="0"/>
              </a:rPr>
              <a:t>”</a:t>
            </a:r>
            <a:endParaRPr lang="en-US">
              <a:latin typeface="Calibri" charset="0"/>
            </a:endParaRPr>
          </a:p>
        </p:txBody>
      </p:sp>
      <p:sp>
        <p:nvSpPr>
          <p:cNvPr id="33795" name="Rectangle 3"/>
          <p:cNvSpPr>
            <a:spLocks noGrp="1" noChangeArrowheads="1"/>
          </p:cNvSpPr>
          <p:nvPr>
            <p:ph idx="1"/>
          </p:nvPr>
        </p:nvSpPr>
        <p:spPr>
          <a:xfrm>
            <a:off x="211694" y="1575606"/>
            <a:ext cx="8491277" cy="4961982"/>
          </a:xfrm>
        </p:spPr>
        <p:txBody>
          <a:bodyPr>
            <a:noAutofit/>
          </a:bodyPr>
          <a:lstStyle/>
          <a:p>
            <a:pPr>
              <a:lnSpc>
                <a:spcPct val="90000"/>
              </a:lnSpc>
            </a:pPr>
            <a:r>
              <a:rPr lang="en-US" sz="3200" dirty="0">
                <a:latin typeface="Calibri" charset="0"/>
              </a:rPr>
              <a:t>Reviewed state level benchmark papers to familiarize ourselves with the rubrics, performance levels and evidence of student performance </a:t>
            </a:r>
          </a:p>
          <a:p>
            <a:pPr>
              <a:lnSpc>
                <a:spcPct val="90000"/>
              </a:lnSpc>
            </a:pPr>
            <a:r>
              <a:rPr lang="en-US" sz="3200" dirty="0">
                <a:latin typeface="Calibri" charset="0"/>
              </a:rPr>
              <a:t>Read SJSU students</a:t>
            </a:r>
            <a:r>
              <a:rPr lang="ja-JP" altLang="en-US" sz="3200" dirty="0">
                <a:latin typeface="Calibri" charset="0"/>
              </a:rPr>
              <a:t>’</a:t>
            </a:r>
            <a:r>
              <a:rPr lang="en-US" sz="3200" dirty="0">
                <a:latin typeface="Calibri" charset="0"/>
              </a:rPr>
              <a:t> </a:t>
            </a:r>
            <a:r>
              <a:rPr lang="en-US" sz="3200" dirty="0" smtClean="0">
                <a:latin typeface="Calibri" charset="0"/>
              </a:rPr>
              <a:t>TPAs to </a:t>
            </a:r>
            <a:r>
              <a:rPr lang="en-US" sz="3200" dirty="0">
                <a:latin typeface="Calibri" charset="0"/>
              </a:rPr>
              <a:t>identify our students</a:t>
            </a:r>
            <a:r>
              <a:rPr lang="ja-JP" altLang="en-US" sz="3200" dirty="0">
                <a:latin typeface="Calibri" charset="0"/>
              </a:rPr>
              <a:t>’</a:t>
            </a:r>
            <a:r>
              <a:rPr lang="en-US" sz="3200" dirty="0">
                <a:latin typeface="Calibri" charset="0"/>
              </a:rPr>
              <a:t> strengths and </a:t>
            </a:r>
            <a:r>
              <a:rPr lang="en-US" sz="3200" dirty="0" smtClean="0">
                <a:latin typeface="Calibri" charset="0"/>
              </a:rPr>
              <a:t>struggles</a:t>
            </a:r>
            <a:endParaRPr lang="en-US" sz="3200" dirty="0">
              <a:latin typeface="Calibri" charset="0"/>
            </a:endParaRPr>
          </a:p>
          <a:p>
            <a:pPr>
              <a:lnSpc>
                <a:spcPct val="90000"/>
              </a:lnSpc>
            </a:pPr>
            <a:r>
              <a:rPr lang="en-US" sz="3200" dirty="0">
                <a:latin typeface="Calibri" charset="0"/>
              </a:rPr>
              <a:t>Used for program evaluation </a:t>
            </a:r>
            <a:r>
              <a:rPr lang="en-US" sz="3200" dirty="0" smtClean="0">
                <a:latin typeface="Calibri" charset="0"/>
              </a:rPr>
              <a:t>not initially </a:t>
            </a:r>
            <a:r>
              <a:rPr lang="en-US" sz="3200" dirty="0">
                <a:latin typeface="Calibri" charset="0"/>
              </a:rPr>
              <a:t>for high-stakes evaluation for individual candidates</a:t>
            </a:r>
          </a:p>
        </p:txBody>
      </p:sp>
    </p:spTree>
    <p:extLst>
      <p:ext uri="{BB962C8B-B14F-4D97-AF65-F5344CB8AC3E}">
        <p14:creationId xmlns:p14="http://schemas.microsoft.com/office/powerpoint/2010/main" val="17051170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SJSU Outcomes</a:t>
            </a:r>
            <a:endParaRPr lang="en-US" dirty="0"/>
          </a:p>
        </p:txBody>
      </p:sp>
      <p:sp>
        <p:nvSpPr>
          <p:cNvPr id="3" name="Content Placeholder 2"/>
          <p:cNvSpPr>
            <a:spLocks noGrp="1"/>
          </p:cNvSpPr>
          <p:nvPr>
            <p:ph idx="1"/>
          </p:nvPr>
        </p:nvSpPr>
        <p:spPr/>
        <p:txBody>
          <a:bodyPr/>
          <a:lstStyle/>
          <a:p>
            <a:r>
              <a:rPr lang="en-US" dirty="0" smtClean="0"/>
              <a:t>Assessment system matrix</a:t>
            </a:r>
          </a:p>
          <a:p>
            <a:r>
              <a:rPr lang="en-US" dirty="0" smtClean="0"/>
              <a:t>Signature assessments by course</a:t>
            </a:r>
          </a:p>
          <a:p>
            <a:r>
              <a:rPr lang="en-US" dirty="0" smtClean="0"/>
              <a:t>Links to Standards</a:t>
            </a:r>
          </a:p>
          <a:p>
            <a:r>
              <a:rPr lang="en-US" dirty="0" smtClean="0"/>
              <a:t>Knowledge base continuum</a:t>
            </a:r>
          </a:p>
          <a:p>
            <a:r>
              <a:rPr lang="en-US" dirty="0" smtClean="0"/>
              <a:t>Purpose/consequences</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Addresses full range of desired outcomes for candidates (required standards and program specific)</a:t>
            </a:r>
          </a:p>
          <a:p>
            <a:r>
              <a:rPr lang="en-US" dirty="0" smtClean="0"/>
              <a:t>Includes formative, transition and summative tools/processes</a:t>
            </a:r>
          </a:p>
          <a:p>
            <a:r>
              <a:rPr lang="en-US" dirty="0" smtClean="0"/>
              <a:t>Formative processes scaffold naturally for summative assessment and are curriculum embedded</a:t>
            </a:r>
          </a:p>
          <a:p>
            <a:r>
              <a:rPr lang="en-US" dirty="0" smtClean="0"/>
              <a:t>Consider which assessments are “consequential” and how data will be used</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753"/>
            <a:ext cx="8025870" cy="1283167"/>
          </a:xfrm>
        </p:spPr>
        <p:txBody>
          <a:bodyPr/>
          <a:lstStyle/>
          <a:p>
            <a:r>
              <a:rPr lang="en-US" dirty="0" smtClean="0"/>
              <a:t>Embedded Assessments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Start with curriculum map</a:t>
            </a:r>
          </a:p>
          <a:p>
            <a:r>
              <a:rPr lang="en-US" dirty="0" smtClean="0"/>
              <a:t>Examine existing course assignments and candidate performance data</a:t>
            </a:r>
          </a:p>
          <a:p>
            <a:r>
              <a:rPr lang="en-US" dirty="0" smtClean="0"/>
              <a:t>Strengthen assignments to scaffold summative outcomes</a:t>
            </a:r>
          </a:p>
          <a:p>
            <a:pPr lvl="1"/>
            <a:r>
              <a:rPr lang="en-US" dirty="0" smtClean="0"/>
              <a:t>Consider using TPAC rubrics (or modify for formative use)</a:t>
            </a:r>
          </a:p>
          <a:p>
            <a:r>
              <a:rPr lang="en-US" dirty="0" smtClean="0"/>
              <a:t>Ensure all valued program outcomes and associated assessments have “status”</a:t>
            </a:r>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847"/>
            <a:ext cx="7583488" cy="823077"/>
          </a:xfrm>
        </p:spPr>
        <p:txBody>
          <a:bodyPr/>
          <a:lstStyle/>
          <a:p>
            <a:r>
              <a:rPr lang="en-US" dirty="0" smtClean="0"/>
              <a:t>Time to change</a:t>
            </a:r>
            <a:endParaRPr lang="en-US" dirty="0"/>
          </a:p>
        </p:txBody>
      </p:sp>
      <p:sp>
        <p:nvSpPr>
          <p:cNvPr id="3" name="Content Placeholder 2"/>
          <p:cNvSpPr>
            <a:spLocks noGrp="1"/>
          </p:cNvSpPr>
          <p:nvPr>
            <p:ph idx="1"/>
          </p:nvPr>
        </p:nvSpPr>
        <p:spPr>
          <a:xfrm>
            <a:off x="457200" y="1600200"/>
            <a:ext cx="5431385" cy="4525963"/>
          </a:xfrm>
        </p:spPr>
        <p:txBody>
          <a:bodyPr/>
          <a:lstStyle/>
          <a:p>
            <a:endParaRPr lang="en-US" dirty="0" smtClean="0"/>
          </a:p>
          <a:p>
            <a:r>
              <a:rPr lang="en-US" dirty="0" smtClean="0"/>
              <a:t>Time to change the conversation about the meaning of “good” teaching and how we assess it.</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pic>
        <p:nvPicPr>
          <p:cNvPr id="8" name="Picture 7" descr="LS00938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778" y="2459421"/>
            <a:ext cx="3051022" cy="4263288"/>
          </a:xfrm>
          <a:prstGeom prst="rect">
            <a:avLst/>
          </a:prstGeom>
        </p:spPr>
      </p:pic>
    </p:spTree>
    <p:extLst>
      <p:ext uri="{BB962C8B-B14F-4D97-AF65-F5344CB8AC3E}">
        <p14:creationId xmlns:p14="http://schemas.microsoft.com/office/powerpoint/2010/main" val="7817675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Calibri" charset="0"/>
              </a:rPr>
              <a:t>Academic Language</a:t>
            </a:r>
          </a:p>
        </p:txBody>
      </p:sp>
      <p:sp>
        <p:nvSpPr>
          <p:cNvPr id="3" name="Content Placeholder 2"/>
          <p:cNvSpPr>
            <a:spLocks noGrp="1"/>
          </p:cNvSpPr>
          <p:nvPr>
            <p:ph idx="1"/>
          </p:nvPr>
        </p:nvSpPr>
        <p:spPr>
          <a:xfrm>
            <a:off x="188172" y="1552089"/>
            <a:ext cx="8727228" cy="5079565"/>
          </a:xfrm>
        </p:spPr>
        <p:txBody>
          <a:bodyPr>
            <a:normAutofit/>
          </a:bodyPr>
          <a:lstStyle/>
          <a:p>
            <a:pPr>
              <a:lnSpc>
                <a:spcPct val="80000"/>
              </a:lnSpc>
              <a:buFont typeface="Wingdings" charset="0"/>
              <a:buNone/>
            </a:pPr>
            <a:r>
              <a:rPr lang="en-US" sz="2700" dirty="0">
                <a:solidFill>
                  <a:srgbClr val="000000"/>
                </a:solidFill>
                <a:latin typeface="Calibri" charset="0"/>
              </a:rPr>
              <a:t>Functions/forms of language and vocabulary</a:t>
            </a:r>
          </a:p>
          <a:p>
            <a:pPr>
              <a:lnSpc>
                <a:spcPct val="80000"/>
              </a:lnSpc>
              <a:buFont typeface="Wingdings" charset="0"/>
              <a:buNone/>
            </a:pPr>
            <a:r>
              <a:rPr lang="en-US" sz="2700" dirty="0">
                <a:solidFill>
                  <a:srgbClr val="000000"/>
                </a:solidFill>
                <a:latin typeface="Calibri" charset="0"/>
              </a:rPr>
              <a:t>needed for subject matter learning </a:t>
            </a:r>
          </a:p>
          <a:p>
            <a:pPr>
              <a:lnSpc>
                <a:spcPct val="80000"/>
              </a:lnSpc>
            </a:pPr>
            <a:endParaRPr lang="en-US" sz="2700" dirty="0">
              <a:latin typeface="Calibri" charset="0"/>
            </a:endParaRPr>
          </a:p>
          <a:p>
            <a:pPr>
              <a:lnSpc>
                <a:spcPct val="80000"/>
              </a:lnSpc>
            </a:pPr>
            <a:r>
              <a:rPr lang="en-US" sz="2700" dirty="0">
                <a:latin typeface="Calibri" charset="0"/>
              </a:rPr>
              <a:t>Year long professional development for faculty and field supervisors</a:t>
            </a:r>
          </a:p>
          <a:p>
            <a:pPr>
              <a:lnSpc>
                <a:spcPct val="80000"/>
              </a:lnSpc>
            </a:pPr>
            <a:r>
              <a:rPr lang="en-US" sz="2700" dirty="0">
                <a:latin typeface="Calibri" charset="0"/>
              </a:rPr>
              <a:t>Revised and re-sequenced </a:t>
            </a:r>
            <a:r>
              <a:rPr lang="ja-JP" altLang="en-US" sz="2700" dirty="0">
                <a:latin typeface="Calibri" charset="0"/>
              </a:rPr>
              <a:t>“</a:t>
            </a:r>
            <a:r>
              <a:rPr lang="en-US" sz="2700" dirty="0">
                <a:latin typeface="Calibri" charset="0"/>
              </a:rPr>
              <a:t>language acquisition </a:t>
            </a:r>
            <a:r>
              <a:rPr lang="en-US" sz="2700" dirty="0" smtClean="0">
                <a:latin typeface="Calibri" charset="0"/>
              </a:rPr>
              <a:t>course” </a:t>
            </a:r>
            <a:r>
              <a:rPr lang="en-US" sz="2700" dirty="0">
                <a:latin typeface="Calibri" charset="0"/>
              </a:rPr>
              <a:t>as prerequisite for student teaching</a:t>
            </a:r>
          </a:p>
          <a:p>
            <a:pPr>
              <a:lnSpc>
                <a:spcPct val="80000"/>
              </a:lnSpc>
            </a:pPr>
            <a:r>
              <a:rPr lang="en-US" sz="2700" dirty="0">
                <a:latin typeface="Calibri" charset="0"/>
              </a:rPr>
              <a:t>Developed ESA – adapting curriculum materials based on language demands and support for AL </a:t>
            </a:r>
            <a:r>
              <a:rPr lang="en-US" sz="2700" dirty="0" smtClean="0">
                <a:latin typeface="Calibri" charset="0"/>
              </a:rPr>
              <a:t>development</a:t>
            </a:r>
            <a:endParaRPr lang="en-US" sz="2700" dirty="0">
              <a:latin typeface="Calibri" charset="0"/>
            </a:endParaRPr>
          </a:p>
          <a:p>
            <a:pPr>
              <a:lnSpc>
                <a:spcPct val="80000"/>
              </a:lnSpc>
            </a:pPr>
            <a:endParaRPr lang="en-US" sz="2700" dirty="0">
              <a:latin typeface="Calibri" charset="0"/>
            </a:endParaRPr>
          </a:p>
        </p:txBody>
      </p:sp>
    </p:spTree>
    <p:extLst>
      <p:ext uri="{BB962C8B-B14F-4D97-AF65-F5344CB8AC3E}">
        <p14:creationId xmlns:p14="http://schemas.microsoft.com/office/powerpoint/2010/main" val="19491774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decisions</a:t>
            </a:r>
            <a:endParaRPr lang="en-US" dirty="0"/>
          </a:p>
        </p:txBody>
      </p:sp>
      <p:sp>
        <p:nvSpPr>
          <p:cNvPr id="3" name="Content Placeholder 2"/>
          <p:cNvSpPr>
            <a:spLocks noGrp="1"/>
          </p:cNvSpPr>
          <p:nvPr>
            <p:ph idx="1"/>
          </p:nvPr>
        </p:nvSpPr>
        <p:spPr/>
        <p:txBody>
          <a:bodyPr>
            <a:normAutofit lnSpcReduction="10000"/>
          </a:bodyPr>
          <a:lstStyle/>
          <a:p>
            <a:r>
              <a:rPr lang="en-US" dirty="0" smtClean="0"/>
              <a:t>Build faculty consensus about valued outcomes</a:t>
            </a:r>
          </a:p>
          <a:p>
            <a:r>
              <a:rPr lang="en-US" dirty="0" smtClean="0"/>
              <a:t>Make decisions based on candidate performance data </a:t>
            </a:r>
          </a:p>
          <a:p>
            <a:r>
              <a:rPr lang="en-US" dirty="0" smtClean="0"/>
              <a:t>Sequence </a:t>
            </a:r>
            <a:r>
              <a:rPr lang="en-US" dirty="0" err="1" smtClean="0"/>
              <a:t>ESAs</a:t>
            </a:r>
            <a:r>
              <a:rPr lang="en-US" dirty="0" smtClean="0"/>
              <a:t> (and rubric criteria/levels) in ways that reflect candidate development</a:t>
            </a:r>
          </a:p>
          <a:p>
            <a:r>
              <a:rPr lang="en-US" dirty="0" smtClean="0"/>
              <a:t>Allow faculty autonomy in instruction supporting </a:t>
            </a:r>
            <a:r>
              <a:rPr lang="en-US" dirty="0" err="1" smtClean="0"/>
              <a:t>ESAs</a:t>
            </a:r>
            <a:r>
              <a:rPr lang="en-US" dirty="0" smtClean="0"/>
              <a:t> </a:t>
            </a:r>
          </a:p>
          <a:p>
            <a:r>
              <a:rPr lang="en-US" dirty="0" smtClean="0"/>
              <a:t>Standardize only what is necessary! </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latin typeface="Calibri" charset="0"/>
              </a:rPr>
              <a:t>Final </a:t>
            </a:r>
            <a:r>
              <a:rPr lang="en-US" dirty="0" smtClean="0">
                <a:latin typeface="Calibri" charset="0"/>
              </a:rPr>
              <a:t>Thoughts…</a:t>
            </a:r>
            <a:endParaRPr lang="en-US" dirty="0">
              <a:latin typeface="Calibri" charset="0"/>
            </a:endParaRPr>
          </a:p>
        </p:txBody>
      </p:sp>
      <p:sp>
        <p:nvSpPr>
          <p:cNvPr id="41987" name="Rectangle 3"/>
          <p:cNvSpPr>
            <a:spLocks noGrp="1" noChangeArrowheads="1"/>
          </p:cNvSpPr>
          <p:nvPr>
            <p:ph idx="1"/>
          </p:nvPr>
        </p:nvSpPr>
        <p:spPr>
          <a:xfrm>
            <a:off x="282260" y="1575606"/>
            <a:ext cx="8373668" cy="4726817"/>
          </a:xfrm>
        </p:spPr>
        <p:txBody>
          <a:bodyPr>
            <a:normAutofit/>
          </a:bodyPr>
          <a:lstStyle/>
          <a:p>
            <a:r>
              <a:rPr lang="en-US" sz="3000" dirty="0">
                <a:latin typeface="Calibri" charset="0"/>
              </a:rPr>
              <a:t>Maintain the focus on program outcomes for </a:t>
            </a:r>
            <a:r>
              <a:rPr lang="en-US" sz="3000" u="sng" dirty="0">
                <a:latin typeface="Calibri" charset="0"/>
              </a:rPr>
              <a:t>improved program quality and effective </a:t>
            </a:r>
            <a:r>
              <a:rPr lang="en-US" sz="3000" u="sng" dirty="0" smtClean="0">
                <a:latin typeface="Calibri" charset="0"/>
              </a:rPr>
              <a:t>teaching</a:t>
            </a:r>
            <a:endParaRPr lang="en-US" sz="3000" dirty="0" smtClean="0">
              <a:latin typeface="Calibri" charset="0"/>
            </a:endParaRPr>
          </a:p>
          <a:p>
            <a:pPr lvl="1"/>
            <a:r>
              <a:rPr lang="en-US" sz="3000" dirty="0" smtClean="0">
                <a:latin typeface="Calibri" charset="0"/>
              </a:rPr>
              <a:t>NOT </a:t>
            </a:r>
            <a:r>
              <a:rPr lang="en-US" sz="3000" dirty="0">
                <a:latin typeface="Calibri" charset="0"/>
              </a:rPr>
              <a:t>for success on </a:t>
            </a:r>
            <a:r>
              <a:rPr lang="en-US" sz="3000" dirty="0" smtClean="0">
                <a:latin typeface="Calibri" charset="0"/>
              </a:rPr>
              <a:t>TPA</a:t>
            </a:r>
          </a:p>
          <a:p>
            <a:pPr lvl="1"/>
            <a:r>
              <a:rPr lang="en-US" sz="3000" dirty="0" smtClean="0">
                <a:latin typeface="Calibri" charset="0"/>
              </a:rPr>
              <a:t>NOT as compliance with Ohio mandate</a:t>
            </a:r>
            <a:endParaRPr lang="en-US" sz="3000" dirty="0">
              <a:latin typeface="Calibri" charset="0"/>
            </a:endParaRPr>
          </a:p>
          <a:p>
            <a:r>
              <a:rPr lang="en-US" sz="3000" dirty="0" smtClean="0">
                <a:latin typeface="Calibri" charset="0"/>
              </a:rPr>
              <a:t>Engage inquiry within a professional learning community at the local, state and national levels.</a:t>
            </a:r>
          </a:p>
          <a:p>
            <a:r>
              <a:rPr lang="en-US" sz="3000" dirty="0" smtClean="0">
                <a:latin typeface="Calibri" charset="0"/>
              </a:rPr>
              <a:t>To inform policy and program renewal not merely comply</a:t>
            </a:r>
            <a:endParaRPr lang="en-US" sz="3000" dirty="0">
              <a:latin typeface="Calibri" charset="0"/>
            </a:endParaRPr>
          </a:p>
          <a:p>
            <a:endParaRPr lang="en-US" dirty="0">
              <a:latin typeface="Calibri" charset="0"/>
            </a:endParaRPr>
          </a:p>
        </p:txBody>
      </p:sp>
    </p:spTree>
    <p:extLst>
      <p:ext uri="{BB962C8B-B14F-4D97-AF65-F5344CB8AC3E}">
        <p14:creationId xmlns:p14="http://schemas.microsoft.com/office/powerpoint/2010/main" val="5434443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the conversation</a:t>
            </a:r>
            <a:endParaRPr lang="en-US" dirty="0"/>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pic>
        <p:nvPicPr>
          <p:cNvPr id="7" name="Content Placeholder 6" descr="lemon drawn.png"/>
          <p:cNvPicPr>
            <a:picLocks noGrp="1" noChangeAspect="1"/>
          </p:cNvPicPr>
          <p:nvPr>
            <p:ph idx="1"/>
          </p:nvPr>
        </p:nvPicPr>
        <p:blipFill>
          <a:blip r:embed="rId2">
            <a:extLst>
              <a:ext uri="{28A0092B-C50C-407E-A947-70E740481C1C}">
                <a14:useLocalDpi xmlns:a14="http://schemas.microsoft.com/office/drawing/2010/main" val="0"/>
              </a:ext>
            </a:extLst>
          </a:blip>
          <a:srcRect l="-38234" r="-38234"/>
          <a:stretch>
            <a:fillRect/>
          </a:stretch>
        </p:blipFill>
        <p:spPr>
          <a:xfrm>
            <a:off x="779463" y="1828800"/>
            <a:ext cx="7583487" cy="42973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pic>
        <p:nvPicPr>
          <p:cNvPr id="5" name="Content Placeholder 4" descr="lemonad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1882" t="-6631" r="-75710" b="-5563"/>
          <a:stretch/>
        </p:blipFill>
        <p:spPr>
          <a:xfrm>
            <a:off x="779463" y="1528573"/>
            <a:ext cx="7406034" cy="5079564"/>
          </a:xfrm>
        </p:spPr>
      </p:pic>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extLst>
      <p:ext uri="{BB962C8B-B14F-4D97-AF65-F5344CB8AC3E}">
        <p14:creationId xmlns:p14="http://schemas.microsoft.com/office/powerpoint/2010/main" val="3113148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a:t>
            </a:r>
            <a:endParaRPr lang="en-US" dirty="0"/>
          </a:p>
        </p:txBody>
      </p:sp>
      <p:sp>
        <p:nvSpPr>
          <p:cNvPr id="3" name="Content Placeholder 2"/>
          <p:cNvSpPr>
            <a:spLocks noGrp="1"/>
          </p:cNvSpPr>
          <p:nvPr>
            <p:ph idx="1"/>
          </p:nvPr>
        </p:nvSpPr>
        <p:spPr>
          <a:xfrm>
            <a:off x="0" y="1528572"/>
            <a:ext cx="9144000" cy="5329427"/>
          </a:xfrm>
        </p:spPr>
        <p:txBody>
          <a:bodyPr>
            <a:normAutofit fontScale="92500" lnSpcReduction="20000"/>
          </a:bodyPr>
          <a:lstStyle/>
          <a:p>
            <a:r>
              <a:rPr lang="en-US" dirty="0">
                <a:effectLst/>
              </a:rPr>
              <a:t>“Our purpose is to have all of the parties who should and must be involved in creating and enacting teaching policy, work together and understand each other in the support of students. We all have a role in restoring the healthy balance public education, and all our children, require. Psychometric rules must at times be reinvented in the interest of children. Simple and quick political solutions must at times be tempered in the interest of children. The tendency to impose mechanistic models on the complex and holistic process of teaching and learning must cease in the interest of children. Finally, as </a:t>
            </a:r>
            <a:r>
              <a:rPr lang="en-US" i="1" dirty="0">
                <a:effectLst/>
              </a:rPr>
              <a:t>teacher</a:t>
            </a:r>
            <a:r>
              <a:rPr lang="en-US" dirty="0">
                <a:effectLst/>
              </a:rPr>
              <a:t> educators we must think through our own practice and our own involvement in policy at all levels of the educational system. We must take hard looks at our own responsibilities towards the profession in the interest of children.</a:t>
            </a:r>
            <a:r>
              <a:rPr lang="en-US" dirty="0" smtClean="0">
                <a:effectLst/>
              </a:rPr>
              <a:t>”</a:t>
            </a:r>
            <a:r>
              <a:rPr lang="en-US" dirty="0">
                <a:effectLst/>
              </a:rPr>
              <a:t> </a:t>
            </a:r>
            <a:r>
              <a:rPr lang="en-US" dirty="0" smtClean="0">
                <a:effectLst/>
              </a:rPr>
              <a:t>(</a:t>
            </a:r>
            <a:r>
              <a:rPr lang="en-US" dirty="0" err="1" smtClean="0">
                <a:effectLst/>
              </a:rPr>
              <a:t>J.Snyder</a:t>
            </a:r>
            <a:r>
              <a:rPr lang="en-US" dirty="0" smtClean="0">
                <a:effectLst/>
              </a:rPr>
              <a:t>, 2001)</a:t>
            </a:r>
          </a:p>
        </p:txBody>
      </p:sp>
      <p:sp>
        <p:nvSpPr>
          <p:cNvPr id="4" name="Footer Placeholder 3"/>
          <p:cNvSpPr>
            <a:spLocks noGrp="1"/>
          </p:cNvSpPr>
          <p:nvPr>
            <p:ph type="ftr" sz="quarter" idx="11"/>
          </p:nvPr>
        </p:nvSpPr>
        <p:spPr/>
        <p:txBody>
          <a:bodyPr/>
          <a:lstStyle/>
          <a:p>
            <a:r>
              <a:rPr lang="en-US" smtClean="0"/>
              <a:t>Stanford Center for Assessment, Learning and Equity</a:t>
            </a:r>
            <a:endParaRPr lang="en-US"/>
          </a:p>
        </p:txBody>
      </p:sp>
    </p:spTree>
    <p:extLst>
      <p:ext uri="{BB962C8B-B14F-4D97-AF65-F5344CB8AC3E}">
        <p14:creationId xmlns:p14="http://schemas.microsoft.com/office/powerpoint/2010/main" val="269182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Higher Standards and</a:t>
            </a:r>
            <a:br>
              <a:rPr lang="en-US" dirty="0" smtClean="0"/>
            </a:br>
            <a:r>
              <a:rPr lang="en-US" dirty="0" smtClean="0"/>
              <a:t>Bad Measures?</a:t>
            </a:r>
            <a:endParaRPr lang="en-US" dirty="0"/>
          </a:p>
        </p:txBody>
      </p:sp>
      <p:pic>
        <p:nvPicPr>
          <p:cNvPr id="4" name="Content Placeholder 3" descr="ill-fittingShoes.JPG"/>
          <p:cNvPicPr>
            <a:picLocks noGrp="1" noChangeAspect="1"/>
          </p:cNvPicPr>
          <p:nvPr>
            <p:ph idx="1"/>
          </p:nvPr>
        </p:nvPicPr>
        <p:blipFill rotWithShape="1">
          <a:blip r:embed="rId3"/>
          <a:srcRect t="22502" b="16701"/>
          <a:stretch/>
        </p:blipFill>
        <p:spPr>
          <a:xfrm>
            <a:off x="457200" y="1600200"/>
            <a:ext cx="8229600" cy="5257800"/>
          </a:xfrm>
        </p:spPr>
      </p:pic>
      <p:sp>
        <p:nvSpPr>
          <p:cNvPr id="3" name="Footer Placeholder 2"/>
          <p:cNvSpPr>
            <a:spLocks noGrp="1"/>
          </p:cNvSpPr>
          <p:nvPr>
            <p:ph type="ftr" sz="quarter" idx="11"/>
          </p:nvPr>
        </p:nvSpPr>
        <p:spPr>
          <a:xfrm>
            <a:off x="3124200" y="6356350"/>
            <a:ext cx="5361108" cy="365125"/>
          </a:xfrm>
        </p:spPr>
        <p:txBody>
          <a:bodyPr/>
          <a:lstStyle/>
          <a:p>
            <a:pPr algn="r"/>
            <a:r>
              <a:rPr lang="en-US" dirty="0" smtClean="0"/>
              <a:t>Stanford Center for Assessment, Learning and Equity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aep.jpg"/>
          <p:cNvPicPr>
            <a:picLocks noChangeAspect="1"/>
          </p:cNvPicPr>
          <p:nvPr/>
        </p:nvPicPr>
        <p:blipFill>
          <a:blip r:embed="rId3"/>
          <a:srcRect l="36818"/>
          <a:stretch>
            <a:fillRect/>
          </a:stretch>
        </p:blipFill>
        <p:spPr>
          <a:xfrm>
            <a:off x="284014" y="4450837"/>
            <a:ext cx="4551616" cy="2336673"/>
          </a:xfrm>
          <a:prstGeom prst="rect">
            <a:avLst/>
          </a:prstGeom>
        </p:spPr>
      </p:pic>
      <p:sp>
        <p:nvSpPr>
          <p:cNvPr id="2" name="Title 1"/>
          <p:cNvSpPr>
            <a:spLocks noGrp="1"/>
          </p:cNvSpPr>
          <p:nvPr>
            <p:ph type="title"/>
          </p:nvPr>
        </p:nvSpPr>
        <p:spPr>
          <a:xfrm>
            <a:off x="284013" y="0"/>
            <a:ext cx="3765229" cy="1143000"/>
          </a:xfrm>
        </p:spPr>
        <p:txBody>
          <a:bodyPr/>
          <a:lstStyle/>
          <a:p>
            <a:r>
              <a:rPr lang="en-US" dirty="0" smtClean="0"/>
              <a:t>Why Now?</a:t>
            </a:r>
            <a:endParaRPr lang="en-US" dirty="0"/>
          </a:p>
        </p:txBody>
      </p:sp>
      <p:pic>
        <p:nvPicPr>
          <p:cNvPr id="6" name="Content Placeholder 5" descr="InterestingTimes.png"/>
          <p:cNvPicPr>
            <a:picLocks noGrp="1" noChangeAspect="1"/>
          </p:cNvPicPr>
          <p:nvPr>
            <p:ph idx="1"/>
          </p:nvPr>
        </p:nvPicPr>
        <p:blipFill>
          <a:blip r:embed="rId4"/>
          <a:srcRect t="7232" b="7232"/>
          <a:stretch>
            <a:fillRect/>
          </a:stretch>
        </p:blipFill>
        <p:spPr>
          <a:xfrm>
            <a:off x="1680895" y="2544988"/>
            <a:ext cx="4372832" cy="2477969"/>
          </a:xfrm>
        </p:spPr>
      </p:pic>
      <p:pic>
        <p:nvPicPr>
          <p:cNvPr id="10" name="Picture 9"/>
          <p:cNvPicPr>
            <a:picLocks noChangeAspect="1"/>
          </p:cNvPicPr>
          <p:nvPr/>
        </p:nvPicPr>
        <p:blipFill>
          <a:blip r:embed="rId5"/>
          <a:stretch>
            <a:fillRect/>
          </a:stretch>
        </p:blipFill>
        <p:spPr>
          <a:xfrm>
            <a:off x="5220148" y="4288520"/>
            <a:ext cx="3728678" cy="2105765"/>
          </a:xfrm>
          <a:prstGeom prst="rect">
            <a:avLst/>
          </a:prstGeom>
        </p:spPr>
      </p:pic>
      <p:pic>
        <p:nvPicPr>
          <p:cNvPr id="13" name="Picture 12" descr="race-to-the-top.jpg"/>
          <p:cNvPicPr>
            <a:picLocks noChangeAspect="1"/>
          </p:cNvPicPr>
          <p:nvPr/>
        </p:nvPicPr>
        <p:blipFill>
          <a:blip r:embed="rId6"/>
          <a:stretch>
            <a:fillRect/>
          </a:stretch>
        </p:blipFill>
        <p:spPr>
          <a:xfrm>
            <a:off x="5220148" y="351066"/>
            <a:ext cx="3466651" cy="2484433"/>
          </a:xfrm>
          <a:prstGeom prst="rect">
            <a:avLst/>
          </a:prstGeom>
        </p:spPr>
      </p:pic>
      <p:pic>
        <p:nvPicPr>
          <p:cNvPr id="14" name="Picture 13" descr="CommonCore.jpg"/>
          <p:cNvPicPr>
            <a:picLocks noChangeAspect="1"/>
          </p:cNvPicPr>
          <p:nvPr/>
        </p:nvPicPr>
        <p:blipFill>
          <a:blip r:embed="rId7"/>
          <a:stretch>
            <a:fillRect/>
          </a:stretch>
        </p:blipFill>
        <p:spPr>
          <a:xfrm>
            <a:off x="1213879" y="1001910"/>
            <a:ext cx="3938416" cy="1403584"/>
          </a:xfrm>
          <a:prstGeom prst="rect">
            <a:avLst/>
          </a:prstGeom>
        </p:spPr>
      </p:pic>
      <p:sp>
        <p:nvSpPr>
          <p:cNvPr id="18" name="Rectangle 17"/>
          <p:cNvSpPr/>
          <p:nvPr/>
        </p:nvSpPr>
        <p:spPr>
          <a:xfrm>
            <a:off x="3867311" y="3014532"/>
            <a:ext cx="2990689" cy="769441"/>
          </a:xfrm>
          <a:prstGeom prst="rect">
            <a:avLst/>
          </a:prstGeom>
        </p:spPr>
        <p:txBody>
          <a:bodyPr wrap="square">
            <a:spAutoFit/>
          </a:bodyPr>
          <a:lstStyle/>
          <a:p>
            <a:r>
              <a:rPr lang="en-US" sz="2200" dirty="0" smtClean="0">
                <a:solidFill>
                  <a:srgbClr val="FF0000"/>
                </a:solidFill>
              </a:rPr>
              <a:t>Blue Ribbon Panel – </a:t>
            </a:r>
          </a:p>
          <a:p>
            <a:r>
              <a:rPr lang="en-US" sz="2200" dirty="0" smtClean="0">
                <a:solidFill>
                  <a:srgbClr val="FF0000"/>
                </a:solidFill>
              </a:rPr>
              <a:t>10 Principles </a:t>
            </a:r>
          </a:p>
        </p:txBody>
      </p:sp>
      <p:pic>
        <p:nvPicPr>
          <p:cNvPr id="21" name="Picture 20"/>
          <p:cNvPicPr>
            <a:picLocks noChangeAspect="1"/>
          </p:cNvPicPr>
          <p:nvPr/>
        </p:nvPicPr>
        <p:blipFill>
          <a:blip r:embed="rId8"/>
          <a:stretch>
            <a:fillRect/>
          </a:stretch>
        </p:blipFill>
        <p:spPr>
          <a:xfrm>
            <a:off x="-5588000" y="-9271000"/>
            <a:ext cx="2926080" cy="3657600"/>
          </a:xfrm>
          <a:prstGeom prst="rect">
            <a:avLst/>
          </a:prstGeom>
        </p:spPr>
      </p:pic>
      <p:pic>
        <p:nvPicPr>
          <p:cNvPr id="22" name="Picture 21"/>
          <p:cNvPicPr>
            <a:picLocks noChangeAspect="1"/>
          </p:cNvPicPr>
          <p:nvPr/>
        </p:nvPicPr>
        <p:blipFill>
          <a:blip r:embed="rId8"/>
          <a:stretch>
            <a:fillRect/>
          </a:stretch>
        </p:blipFill>
        <p:spPr>
          <a:xfrm>
            <a:off x="0" y="2164831"/>
            <a:ext cx="1828805" cy="2286006"/>
          </a:xfrm>
          <a:prstGeom prst="rect">
            <a:avLst/>
          </a:prstGeom>
        </p:spPr>
      </p:pic>
      <p:sp>
        <p:nvSpPr>
          <p:cNvPr id="3" name="Rectangle 2"/>
          <p:cNvSpPr/>
          <p:nvPr/>
        </p:nvSpPr>
        <p:spPr>
          <a:xfrm>
            <a:off x="6858000" y="3014533"/>
            <a:ext cx="2286000" cy="1107996"/>
          </a:xfrm>
          <a:prstGeom prst="rect">
            <a:avLst/>
          </a:prstGeom>
        </p:spPr>
        <p:txBody>
          <a:bodyPr>
            <a:spAutoFit/>
          </a:bodyPr>
          <a:lstStyle/>
          <a:p>
            <a:pPr lvl="0"/>
            <a:r>
              <a:rPr lang="en-US" sz="2200" dirty="0">
                <a:solidFill>
                  <a:srgbClr val="0000FF"/>
                </a:solidFill>
              </a:rPr>
              <a:t>PARCC and </a:t>
            </a:r>
          </a:p>
          <a:p>
            <a:pPr lvl="0"/>
            <a:r>
              <a:rPr lang="en-US" sz="2200" dirty="0">
                <a:solidFill>
                  <a:srgbClr val="0000FF"/>
                </a:solidFill>
              </a:rPr>
              <a:t>Smarter Balance</a:t>
            </a:r>
          </a:p>
          <a:p>
            <a:pPr lvl="0"/>
            <a:r>
              <a:rPr lang="en-US" sz="2200" dirty="0">
                <a:solidFill>
                  <a:srgbClr val="0000FF"/>
                </a:solidFill>
              </a:rPr>
              <a:t>Assessments</a:t>
            </a:r>
            <a:endParaRPr lang="en-US" sz="2200" dirty="0">
              <a:solidFill>
                <a:prstClr val="white"/>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Accountability reframed</a:t>
            </a:r>
            <a:endParaRPr lang="en-US" sz="4400" dirty="0"/>
          </a:p>
        </p:txBody>
      </p:sp>
      <p:sp>
        <p:nvSpPr>
          <p:cNvPr id="3" name="Content Placeholder 2"/>
          <p:cNvSpPr>
            <a:spLocks noGrp="1"/>
          </p:cNvSpPr>
          <p:nvPr>
            <p:ph idx="1"/>
          </p:nvPr>
        </p:nvSpPr>
        <p:spPr>
          <a:xfrm>
            <a:off x="457200" y="1774965"/>
            <a:ext cx="8229600" cy="4525963"/>
          </a:xfrm>
        </p:spPr>
        <p:txBody>
          <a:bodyPr>
            <a:normAutofit/>
          </a:bodyPr>
          <a:lstStyle/>
          <a:p>
            <a:pPr marL="273050" indent="-39688">
              <a:buNone/>
            </a:pPr>
            <a:r>
              <a:rPr lang="en-US" sz="3400" b="1" dirty="0" smtClean="0">
                <a:solidFill>
                  <a:srgbClr val="333333"/>
                </a:solidFill>
              </a:rPr>
              <a:t>…as professional responsibility</a:t>
            </a:r>
          </a:p>
          <a:p>
            <a:pPr marL="273050" indent="-39688">
              <a:buNone/>
            </a:pPr>
            <a:endParaRPr lang="en-US" sz="3400" b="1" dirty="0">
              <a:solidFill>
                <a:srgbClr val="333333"/>
              </a:solidFill>
            </a:endParaRPr>
          </a:p>
          <a:p>
            <a:pPr marL="273050" indent="-39688">
              <a:buNone/>
            </a:pPr>
            <a:r>
              <a:rPr lang="en-US" sz="3400" b="1" dirty="0" smtClean="0">
                <a:solidFill>
                  <a:srgbClr val="333333"/>
                </a:solidFill>
              </a:rPr>
              <a:t>How can we </a:t>
            </a:r>
            <a:r>
              <a:rPr lang="en-US" sz="3400" b="1" u="sng" dirty="0" smtClean="0">
                <a:solidFill>
                  <a:srgbClr val="333333"/>
                </a:solidFill>
              </a:rPr>
              <a:t>gather</a:t>
            </a:r>
            <a:r>
              <a:rPr lang="en-US" sz="3400" b="1" dirty="0" smtClean="0">
                <a:solidFill>
                  <a:srgbClr val="333333"/>
                </a:solidFill>
              </a:rPr>
              <a:t> and </a:t>
            </a:r>
            <a:r>
              <a:rPr lang="en-US" sz="3400" b="1" u="sng" dirty="0" smtClean="0">
                <a:solidFill>
                  <a:srgbClr val="333333"/>
                </a:solidFill>
              </a:rPr>
              <a:t>use</a:t>
            </a:r>
            <a:r>
              <a:rPr lang="en-US" sz="3400" b="1" dirty="0" smtClean="0">
                <a:solidFill>
                  <a:srgbClr val="333333"/>
                </a:solidFill>
              </a:rPr>
              <a:t> evidence of the qualities of teaching performance that inspire, engage, and sustain students as learners – to improve teaching and teacher preparation?</a:t>
            </a:r>
          </a:p>
        </p:txBody>
      </p:sp>
      <p:sp>
        <p:nvSpPr>
          <p:cNvPr id="4" name="Footer Placeholder 3"/>
          <p:cNvSpPr>
            <a:spLocks noGrp="1"/>
          </p:cNvSpPr>
          <p:nvPr>
            <p:ph type="ftr" sz="quarter" idx="11"/>
          </p:nvPr>
        </p:nvSpPr>
        <p:spPr>
          <a:xfrm>
            <a:off x="242046" y="6356350"/>
            <a:ext cx="5171670" cy="501650"/>
          </a:xfrm>
        </p:spPr>
        <p:txBody>
          <a:bodyPr/>
          <a:lstStyle/>
          <a:p>
            <a:r>
              <a:rPr lang="en-US" dirty="0" smtClean="0"/>
              <a:t>Stanford Center for Assessment, Learning and Equity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TPAC fits in</a:t>
            </a:r>
            <a:endParaRPr lang="en-US" dirty="0"/>
          </a:p>
        </p:txBody>
      </p:sp>
      <p:sp>
        <p:nvSpPr>
          <p:cNvPr id="3" name="Content Placeholder 2"/>
          <p:cNvSpPr>
            <a:spLocks noGrp="1"/>
          </p:cNvSpPr>
          <p:nvPr>
            <p:ph idx="1"/>
          </p:nvPr>
        </p:nvSpPr>
        <p:spPr>
          <a:xfrm>
            <a:off x="242046" y="1417638"/>
            <a:ext cx="8901954" cy="4708525"/>
          </a:xfrm>
        </p:spPr>
        <p:txBody>
          <a:bodyPr>
            <a:normAutofit fontScale="70000" lnSpcReduction="20000"/>
          </a:bodyPr>
          <a:lstStyle/>
          <a:p>
            <a:pPr marL="0" indent="0">
              <a:buNone/>
            </a:pPr>
            <a:endParaRPr lang="en-US" b="1" dirty="0" smtClean="0">
              <a:solidFill>
                <a:srgbClr val="333333"/>
              </a:solidFill>
            </a:endParaRPr>
          </a:p>
          <a:p>
            <a:pPr marL="0" lvl="0" indent="0" defTabSz="457200">
              <a:spcAft>
                <a:spcPts val="600"/>
              </a:spcAft>
              <a:buNone/>
              <a:defRPr/>
            </a:pPr>
            <a:r>
              <a:rPr lang="en-US" sz="3600" b="1" dirty="0" smtClean="0">
                <a:solidFill>
                  <a:srgbClr val="333333"/>
                </a:solidFill>
              </a:rPr>
              <a:t>TPAC is working to develop and implement </a:t>
            </a:r>
            <a:r>
              <a:rPr lang="en-US" sz="3600" b="1" i="1" dirty="0" smtClean="0">
                <a:solidFill>
                  <a:srgbClr val="333333"/>
                </a:solidFill>
              </a:rPr>
              <a:t>at scale </a:t>
            </a:r>
            <a:r>
              <a:rPr lang="en-US" sz="3600" b="1" dirty="0" smtClean="0">
                <a:solidFill>
                  <a:srgbClr val="333333"/>
                </a:solidFill>
              </a:rPr>
              <a:t>a way of assessing teaching that…</a:t>
            </a:r>
          </a:p>
          <a:p>
            <a:pPr marL="455613" lvl="0" indent="-227013" defTabSz="457200">
              <a:spcAft>
                <a:spcPts val="600"/>
              </a:spcAft>
              <a:buFont typeface="Arial"/>
              <a:buChar char="•"/>
              <a:defRPr/>
            </a:pPr>
            <a:r>
              <a:rPr lang="en-US" sz="3600" b="1" dirty="0">
                <a:solidFill>
                  <a:srgbClr val="333333"/>
                </a:solidFill>
              </a:rPr>
              <a:t>P</a:t>
            </a:r>
            <a:r>
              <a:rPr lang="en-US" sz="3600" b="1" dirty="0" smtClean="0">
                <a:solidFill>
                  <a:srgbClr val="333333"/>
                </a:solidFill>
              </a:rPr>
              <a:t>rovides evidence of teaching effectiveness, </a:t>
            </a:r>
          </a:p>
          <a:p>
            <a:pPr marL="455613" lvl="0" indent="-227013" defTabSz="457200">
              <a:spcAft>
                <a:spcPts val="600"/>
              </a:spcAft>
              <a:buFont typeface="Arial"/>
              <a:buChar char="•"/>
              <a:defRPr/>
            </a:pPr>
            <a:r>
              <a:rPr lang="en-US" sz="3600" b="1" dirty="0">
                <a:solidFill>
                  <a:srgbClr val="333333"/>
                </a:solidFill>
              </a:rPr>
              <a:t>S</a:t>
            </a:r>
            <a:r>
              <a:rPr lang="en-US" sz="3600" b="1" dirty="0" smtClean="0">
                <a:solidFill>
                  <a:srgbClr val="333333"/>
                </a:solidFill>
              </a:rPr>
              <a:t>upports teacher preparation program improvement</a:t>
            </a:r>
          </a:p>
          <a:p>
            <a:pPr marL="455613" lvl="0" indent="-227013" defTabSz="457200">
              <a:spcAft>
                <a:spcPts val="600"/>
              </a:spcAft>
              <a:buFont typeface="Arial"/>
              <a:buChar char="•"/>
              <a:defRPr/>
            </a:pPr>
            <a:r>
              <a:rPr lang="en-US" sz="3600" b="1" dirty="0" smtClean="0">
                <a:solidFill>
                  <a:srgbClr val="333333"/>
                </a:solidFill>
              </a:rPr>
              <a:t>Informs policy makers about qualities of teaching associated with student learning.</a:t>
            </a:r>
          </a:p>
          <a:p>
            <a:pPr marL="0" indent="0">
              <a:buNone/>
            </a:pPr>
            <a:r>
              <a:rPr lang="en-US" sz="3600" b="1" dirty="0" smtClean="0">
                <a:solidFill>
                  <a:srgbClr val="333333"/>
                </a:solidFill>
              </a:rPr>
              <a:t>TPAC is ONE example of an assessment system that is designed to leverage the alignment of policies and support program renewal.</a:t>
            </a:r>
          </a:p>
          <a:p>
            <a:pPr marL="0" indent="0">
              <a:buNone/>
            </a:pPr>
            <a:endParaRPr lang="en-US" sz="3600" dirty="0"/>
          </a:p>
        </p:txBody>
      </p:sp>
      <p:sp>
        <p:nvSpPr>
          <p:cNvPr id="4" name="Footer Placeholder 3"/>
          <p:cNvSpPr>
            <a:spLocks noGrp="1"/>
          </p:cNvSpPr>
          <p:nvPr>
            <p:ph type="ftr" sz="quarter" idx="11"/>
          </p:nvPr>
        </p:nvSpPr>
        <p:spPr>
          <a:xfrm>
            <a:off x="242046" y="6356350"/>
            <a:ext cx="5205088"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42529496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bwMode="auto">
          <a:xfrm>
            <a:off x="914400" y="274638"/>
            <a:ext cx="7772400" cy="1198562"/>
          </a:xfrm>
        </p:spPr>
        <p:txBody>
          <a:bodyPr wrap="square" numCol="1" anchorCtr="0" compatLnSpc="1">
            <a:prstTxWarp prst="textNoShape">
              <a:avLst/>
            </a:prstTxWarp>
            <a:normAutofit fontScale="90000"/>
          </a:bodyPr>
          <a:lstStyle/>
          <a:p>
            <a:r>
              <a:rPr lang="en-US" sz="4400" b="1" dirty="0">
                <a:solidFill>
                  <a:srgbClr val="FFFFFF"/>
                </a:solidFill>
                <a:effectLst>
                  <a:outerShdw blurRad="38100" dist="38100" dir="2700000" algn="tl">
                    <a:srgbClr val="000000">
                      <a:alpha val="43137"/>
                    </a:srgbClr>
                  </a:outerShdw>
                </a:effectLst>
              </a:rPr>
              <a:t>Design Principles for</a:t>
            </a:r>
            <a:br>
              <a:rPr lang="en-US" sz="4400" b="1" dirty="0">
                <a:solidFill>
                  <a:srgbClr val="FFFFFF"/>
                </a:solidFill>
                <a:effectLst>
                  <a:outerShdw blurRad="38100" dist="38100" dir="2700000" algn="tl">
                    <a:srgbClr val="000000">
                      <a:alpha val="43137"/>
                    </a:srgbClr>
                  </a:outerShdw>
                </a:effectLst>
              </a:rPr>
            </a:br>
            <a:r>
              <a:rPr lang="en-US" sz="4400" b="1" dirty="0">
                <a:solidFill>
                  <a:srgbClr val="FFFFFF"/>
                </a:solidFill>
                <a:effectLst>
                  <a:outerShdw blurRad="38100" dist="38100" dir="2700000" algn="tl">
                    <a:srgbClr val="000000">
                      <a:alpha val="43137"/>
                    </a:srgbClr>
                  </a:outerShdw>
                </a:effectLst>
              </a:rPr>
              <a:t> </a:t>
            </a:r>
            <a:r>
              <a:rPr lang="en-US" sz="4400" b="1" i="1" dirty="0">
                <a:solidFill>
                  <a:srgbClr val="FFFFFF"/>
                </a:solidFill>
                <a:effectLst>
                  <a:outerShdw blurRad="38100" dist="38100" dir="2700000" algn="tl">
                    <a:srgbClr val="000000">
                      <a:alpha val="43137"/>
                    </a:srgbClr>
                  </a:outerShdw>
                </a:effectLst>
              </a:rPr>
              <a:t>Educative</a:t>
            </a:r>
            <a:r>
              <a:rPr lang="en-US" sz="4400" b="1" dirty="0">
                <a:solidFill>
                  <a:srgbClr val="FFFFFF"/>
                </a:solidFill>
                <a:effectLst>
                  <a:outerShdw blurRad="38100" dist="38100" dir="2700000" algn="tl">
                    <a:srgbClr val="000000">
                      <a:alpha val="43137"/>
                    </a:srgbClr>
                  </a:outerShdw>
                </a:effectLst>
              </a:rPr>
              <a:t> Assessment </a:t>
            </a:r>
            <a:endParaRPr lang="en-US" sz="4400" dirty="0">
              <a:solidFill>
                <a:srgbClr val="FFFFFF"/>
              </a:solidFill>
            </a:endParaRPr>
          </a:p>
        </p:txBody>
      </p:sp>
      <p:sp>
        <p:nvSpPr>
          <p:cNvPr id="2" name="Content Placeholder 1"/>
          <p:cNvSpPr>
            <a:spLocks noGrp="1"/>
          </p:cNvSpPr>
          <p:nvPr>
            <p:ph idx="1"/>
          </p:nvPr>
        </p:nvSpPr>
        <p:spPr>
          <a:xfrm>
            <a:off x="423388" y="1828800"/>
            <a:ext cx="8263412" cy="4782292"/>
          </a:xfrm>
        </p:spPr>
        <p:txBody>
          <a:bodyPr>
            <a:normAutofit/>
          </a:bodyPr>
          <a:lstStyle/>
          <a:p>
            <a:pPr marL="649288" indent="-609600">
              <a:lnSpc>
                <a:spcPct val="90000"/>
              </a:lnSpc>
              <a:spcBef>
                <a:spcPct val="0"/>
              </a:spcBef>
              <a:buClr>
                <a:srgbClr val="800000"/>
              </a:buClr>
              <a:buFont typeface="Wingdings" pitchFamily="2" charset="2"/>
              <a:buChar char="q"/>
              <a:defRPr/>
            </a:pPr>
            <a:r>
              <a:rPr lang="en-US" b="1" dirty="0"/>
              <a:t>Discipline specific and embedded in curriculum</a:t>
            </a:r>
          </a:p>
          <a:p>
            <a:pPr marL="649288" indent="-609600">
              <a:lnSpc>
                <a:spcPct val="90000"/>
              </a:lnSpc>
              <a:buClr>
                <a:srgbClr val="800000"/>
              </a:buClr>
              <a:buFont typeface="Wingdings" pitchFamily="2" charset="2"/>
              <a:buChar char="q"/>
              <a:defRPr/>
            </a:pPr>
            <a:r>
              <a:rPr lang="en-US" b="1" dirty="0"/>
              <a:t>Student Centered: Examines teaching practice in relationship to student learning</a:t>
            </a:r>
          </a:p>
          <a:p>
            <a:pPr marL="649288" indent="-609600">
              <a:lnSpc>
                <a:spcPct val="90000"/>
              </a:lnSpc>
              <a:buClr>
                <a:srgbClr val="800000"/>
              </a:buClr>
              <a:buFont typeface="Wingdings" pitchFamily="2" charset="2"/>
              <a:buChar char="q"/>
              <a:defRPr/>
            </a:pPr>
            <a:r>
              <a:rPr lang="en-US" b="1" dirty="0"/>
              <a:t>Analytic: Provides feedback and support along targeted dimensions.</a:t>
            </a:r>
          </a:p>
          <a:p>
            <a:pPr marL="649288" indent="-609600">
              <a:lnSpc>
                <a:spcPct val="90000"/>
              </a:lnSpc>
              <a:buClr>
                <a:srgbClr val="800000"/>
              </a:buClr>
              <a:buFont typeface="Wingdings" pitchFamily="2" charset="2"/>
              <a:buChar char="q"/>
              <a:defRPr/>
            </a:pPr>
            <a:r>
              <a:rPr lang="en-US" b="1" dirty="0"/>
              <a:t>Integrative: maintains the complexity of teaching</a:t>
            </a:r>
          </a:p>
          <a:p>
            <a:pPr marL="649288" indent="-609600">
              <a:lnSpc>
                <a:spcPct val="90000"/>
              </a:lnSpc>
              <a:buClr>
                <a:srgbClr val="800000"/>
              </a:buClr>
              <a:buFont typeface="Wingdings" pitchFamily="2" charset="2"/>
              <a:buChar char="q"/>
              <a:defRPr/>
            </a:pPr>
            <a:r>
              <a:rPr lang="en-US" b="1" dirty="0">
                <a:sym typeface="Helvetica Neue" pitchFamily="84" charset="0"/>
              </a:rPr>
              <a:t>Affords complex view of teaching based on multiple measures</a:t>
            </a:r>
            <a:endParaRPr lang="en-US" b="1" dirty="0"/>
          </a:p>
        </p:txBody>
      </p:sp>
      <p:sp>
        <p:nvSpPr>
          <p:cNvPr id="3" name="Footer Placeholder 2"/>
          <p:cNvSpPr>
            <a:spLocks noGrp="1"/>
          </p:cNvSpPr>
          <p:nvPr>
            <p:ph type="ftr" sz="quarter" idx="11"/>
          </p:nvPr>
        </p:nvSpPr>
        <p:spPr>
          <a:xfrm>
            <a:off x="242046" y="6356350"/>
            <a:ext cx="5037998"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436760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08" name="AutoShape 44"/>
          <p:cNvSpPr>
            <a:spLocks/>
          </p:cNvSpPr>
          <p:nvPr/>
        </p:nvSpPr>
        <p:spPr bwMode="auto">
          <a:xfrm>
            <a:off x="1282700" y="3543300"/>
            <a:ext cx="4779433" cy="1524000"/>
          </a:xfrm>
          <a:prstGeom prst="rightArrow">
            <a:avLst>
              <a:gd name="adj1" fmla="val 48333"/>
              <a:gd name="adj2" fmla="val 35848"/>
            </a:avLst>
          </a:prstGeom>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1"/>
          </a:gradFill>
          <a:ln w="12700">
            <a:noFill/>
            <a:miter lim="800000"/>
            <a:headEnd/>
            <a:tailEnd/>
          </a:ln>
        </p:spPr>
        <p:txBody>
          <a:bodyPr lIns="0" tIns="0" rIns="0" bIns="0"/>
          <a:lstStyle/>
          <a:p>
            <a:endParaRPr lang="en-US" sz="2400">
              <a:solidFill>
                <a:srgbClr val="FFFFFF"/>
              </a:solidFill>
              <a:latin typeface="Times New Roman" pitchFamily="18" charset="0"/>
              <a:sym typeface="Times New Roman" pitchFamily="18" charset="0"/>
            </a:endParaRPr>
          </a:p>
        </p:txBody>
      </p:sp>
      <p:sp>
        <p:nvSpPr>
          <p:cNvPr id="11310" name="Rectangle 46"/>
          <p:cNvSpPr>
            <a:spLocks noGrp="1" noChangeArrowheads="1"/>
          </p:cNvSpPr>
          <p:nvPr>
            <p:ph type="title" idx="4294967295"/>
          </p:nvPr>
        </p:nvSpPr>
        <p:spPr>
          <a:xfrm>
            <a:off x="0" y="508000"/>
            <a:ext cx="8902700" cy="1033463"/>
          </a:xfrm>
        </p:spPr>
        <p:txBody>
          <a:bodyPr lIns="50800" tIns="50800" rIns="132080" bIns="50800">
            <a:normAutofit fontScale="90000"/>
          </a:bodyPr>
          <a:lstStyle/>
          <a:p>
            <a:pPr marL="39688">
              <a:defRPr/>
            </a:pPr>
            <a:r>
              <a:rPr lang="en-US" b="1" dirty="0" smtClean="0">
                <a:solidFill>
                  <a:srgbClr val="333333"/>
                </a:solidFill>
                <a:effectLst>
                  <a:outerShdw blurRad="38100" dist="38100" dir="2700000" algn="tl">
                    <a:srgbClr val="C0C0C0"/>
                  </a:outerShdw>
                </a:effectLst>
              </a:rPr>
              <a:t>Multiple </a:t>
            </a:r>
            <a:r>
              <a:rPr lang="en-US" b="1" dirty="0">
                <a:solidFill>
                  <a:srgbClr val="333333"/>
                </a:solidFill>
                <a:effectLst>
                  <a:outerShdw blurRad="38100" dist="38100" dir="2700000" algn="tl">
                    <a:srgbClr val="C0C0C0"/>
                  </a:outerShdw>
                </a:effectLst>
              </a:rPr>
              <a:t>Measures</a:t>
            </a:r>
            <a:r>
              <a:rPr lang="en-US" b="1" dirty="0" smtClean="0">
                <a:solidFill>
                  <a:srgbClr val="333333"/>
                </a:solidFill>
                <a:effectLst>
                  <a:outerShdw blurRad="38100" dist="38100" dir="2700000" algn="tl">
                    <a:srgbClr val="C0C0C0"/>
                  </a:outerShdw>
                </a:effectLst>
              </a:rPr>
              <a:t> Assessment </a:t>
            </a:r>
            <a:r>
              <a:rPr lang="en-US" b="1" dirty="0">
                <a:solidFill>
                  <a:srgbClr val="333333"/>
                </a:solidFill>
                <a:effectLst>
                  <a:outerShdw blurRad="38100" dist="38100" dir="2700000" algn="tl">
                    <a:srgbClr val="C0C0C0"/>
                  </a:outerShdw>
                </a:effectLst>
              </a:rPr>
              <a:t>System</a:t>
            </a:r>
          </a:p>
        </p:txBody>
      </p:sp>
      <p:sp>
        <p:nvSpPr>
          <p:cNvPr id="11311" name="Rectangle 47"/>
          <p:cNvSpPr>
            <a:spLocks/>
          </p:cNvSpPr>
          <p:nvPr/>
        </p:nvSpPr>
        <p:spPr bwMode="auto">
          <a:xfrm>
            <a:off x="371475" y="2051050"/>
            <a:ext cx="5524500" cy="9588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40639" bIns="0" anchor="ctr"/>
          <a:lstStyle/>
          <a:p>
            <a:pPr marL="39688" algn="ctr" fontAlgn="auto">
              <a:spcBef>
                <a:spcPts val="0"/>
              </a:spcBef>
              <a:spcAft>
                <a:spcPts val="0"/>
              </a:spcAft>
              <a:defRPr/>
            </a:pPr>
            <a:r>
              <a:rPr lang="en-US" sz="2000" b="1" dirty="0">
                <a:effectLst>
                  <a:outerShdw blurRad="38100" dist="38100" dir="2700000" algn="tl">
                    <a:srgbClr val="000000">
                      <a:alpha val="43137"/>
                    </a:srgbClr>
                  </a:outerShdw>
                </a:effectLst>
                <a:latin typeface="+mj-lt"/>
                <a:sym typeface="Helvetica Neue"/>
              </a:rPr>
              <a:t>Embedded Signature Assessments</a:t>
            </a:r>
            <a:r>
              <a:rPr lang="en-US" sz="2000" b="1" dirty="0" smtClean="0">
                <a:effectLst>
                  <a:outerShdw blurRad="38100" dist="38100" dir="2700000" algn="tl">
                    <a:srgbClr val="000000">
                      <a:alpha val="43137"/>
                    </a:srgbClr>
                  </a:outerShdw>
                </a:effectLst>
                <a:latin typeface="+mj-lt"/>
                <a:sym typeface="Helvetica Neue"/>
              </a:rPr>
              <a:t> </a:t>
            </a:r>
            <a:endParaRPr lang="en-US" sz="2000" b="1" dirty="0">
              <a:effectLst>
                <a:outerShdw blurRad="38100" dist="38100" dir="2700000" algn="tl">
                  <a:srgbClr val="000000">
                    <a:alpha val="43137"/>
                  </a:srgbClr>
                </a:outerShdw>
              </a:effectLst>
              <a:latin typeface="+mj-lt"/>
              <a:sym typeface="Helvetica Neue"/>
            </a:endParaRPr>
          </a:p>
        </p:txBody>
      </p:sp>
      <p:sp>
        <p:nvSpPr>
          <p:cNvPr id="11312" name="Rectangle 48"/>
          <p:cNvSpPr>
            <a:spLocks/>
          </p:cNvSpPr>
          <p:nvPr/>
        </p:nvSpPr>
        <p:spPr bwMode="auto">
          <a:xfrm>
            <a:off x="368300" y="5198533"/>
            <a:ext cx="5527675" cy="115781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40639" bIns="0" anchor="ctr"/>
          <a:lstStyle/>
          <a:p>
            <a:pPr marL="39688" algn="ctr" fontAlgn="auto">
              <a:spcBef>
                <a:spcPts val="0"/>
              </a:spcBef>
              <a:spcAft>
                <a:spcPts val="0"/>
              </a:spcAft>
              <a:defRPr/>
            </a:pPr>
            <a:r>
              <a:rPr lang="en-US" b="1" dirty="0">
                <a:solidFill>
                  <a:srgbClr val="FFFFFF"/>
                </a:solidFill>
                <a:effectLst>
                  <a:outerShdw blurRad="38100" dist="38100" dir="2700000" algn="tl">
                    <a:srgbClr val="000000"/>
                  </a:outerShdw>
                </a:effectLst>
                <a:latin typeface="+mj-lt"/>
                <a:sym typeface="Helvetica Neue" pitchFamily="-128" charset="0"/>
              </a:rPr>
              <a:t>Observation/Supervisory Evaluation &amp; Feedback</a:t>
            </a:r>
          </a:p>
        </p:txBody>
      </p:sp>
      <p:sp>
        <p:nvSpPr>
          <p:cNvPr id="11313" name="Rectangle 49"/>
          <p:cNvSpPr>
            <a:spLocks/>
          </p:cNvSpPr>
          <p:nvPr/>
        </p:nvSpPr>
        <p:spPr bwMode="auto">
          <a:xfrm>
            <a:off x="381000" y="3416300"/>
            <a:ext cx="1079500" cy="15748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40639" bIns="0" anchor="ctr"/>
          <a:lstStyle/>
          <a:p>
            <a:pPr marL="39688" fontAlgn="auto">
              <a:spcBef>
                <a:spcPts val="0"/>
              </a:spcBef>
              <a:spcAft>
                <a:spcPts val="0"/>
              </a:spcAft>
              <a:defRPr/>
            </a:pPr>
            <a:endParaRPr lang="en-US" b="1" dirty="0">
              <a:solidFill>
                <a:srgbClr val="7BCAFF"/>
              </a:solidFill>
              <a:effectLst>
                <a:outerShdw blurRad="38100" dist="38100" dir="2700000" algn="tl">
                  <a:srgbClr val="000000"/>
                </a:outerShdw>
              </a:effectLst>
              <a:latin typeface="Helvetica Neue" pitchFamily="-128" charset="0"/>
              <a:sym typeface="Helvetica Neue" pitchFamily="-128" charset="0"/>
            </a:endParaRPr>
          </a:p>
          <a:p>
            <a:pPr marL="39688" fontAlgn="auto">
              <a:spcBef>
                <a:spcPts val="0"/>
              </a:spcBef>
              <a:spcAft>
                <a:spcPts val="0"/>
              </a:spcAft>
              <a:defRPr/>
            </a:pPr>
            <a:r>
              <a:rPr lang="en-US" b="1" dirty="0">
                <a:solidFill>
                  <a:schemeClr val="tx2">
                    <a:lumMod val="75000"/>
                  </a:schemeClr>
                </a:solidFill>
                <a:effectLst>
                  <a:outerShdw blurRad="38100" dist="38100" dir="2700000" algn="tl">
                    <a:srgbClr val="000000"/>
                  </a:outerShdw>
                </a:effectLst>
                <a:latin typeface="+mj-lt"/>
                <a:sym typeface="Helvetica Neue" pitchFamily="-128" charset="0"/>
              </a:rPr>
              <a:t>Child Case Studies</a:t>
            </a:r>
          </a:p>
          <a:p>
            <a:pPr marL="39688" fontAlgn="auto">
              <a:spcBef>
                <a:spcPts val="0"/>
              </a:spcBef>
              <a:spcAft>
                <a:spcPts val="0"/>
              </a:spcAft>
              <a:defRPr/>
            </a:pPr>
            <a:endParaRPr lang="en-US" b="1" dirty="0">
              <a:solidFill>
                <a:schemeClr val="tx2">
                  <a:lumMod val="75000"/>
                </a:schemeClr>
              </a:solidFill>
              <a:effectLst>
                <a:outerShdw blurRad="38100" dist="38100" dir="2700000" algn="tl">
                  <a:srgbClr val="000000"/>
                </a:outerShdw>
              </a:effectLst>
              <a:latin typeface="+mj-lt"/>
              <a:sym typeface="Helvetica Neue" pitchFamily="-128" charset="0"/>
            </a:endParaRPr>
          </a:p>
        </p:txBody>
      </p:sp>
      <p:sp>
        <p:nvSpPr>
          <p:cNvPr id="11314" name="Rectangle 50"/>
          <p:cNvSpPr>
            <a:spLocks/>
          </p:cNvSpPr>
          <p:nvPr/>
        </p:nvSpPr>
        <p:spPr bwMode="auto">
          <a:xfrm>
            <a:off x="1667933" y="3416300"/>
            <a:ext cx="1524000" cy="15748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40639" bIns="0" anchor="ctr"/>
          <a:lstStyle/>
          <a:p>
            <a:pPr marL="39688" fontAlgn="auto">
              <a:spcBef>
                <a:spcPts val="0"/>
              </a:spcBef>
              <a:spcAft>
                <a:spcPts val="0"/>
              </a:spcAft>
              <a:defRPr/>
            </a:pPr>
            <a:endParaRPr lang="en-US" b="1" dirty="0">
              <a:solidFill>
                <a:srgbClr val="7BCAFF"/>
              </a:solidFill>
              <a:effectLst>
                <a:outerShdw blurRad="38100" dist="38100" dir="2700000" algn="tl">
                  <a:srgbClr val="000000"/>
                </a:outerShdw>
              </a:effectLst>
              <a:latin typeface="Helvetica Neue" pitchFamily="-128" charset="0"/>
              <a:sym typeface="Helvetica Neue" pitchFamily="-128" charset="0"/>
            </a:endParaRPr>
          </a:p>
          <a:p>
            <a:pPr marL="39688" fontAlgn="auto">
              <a:spcBef>
                <a:spcPts val="0"/>
              </a:spcBef>
              <a:spcAft>
                <a:spcPts val="0"/>
              </a:spcAft>
              <a:defRPr/>
            </a:pPr>
            <a:r>
              <a:rPr lang="en-US" b="1" dirty="0">
                <a:solidFill>
                  <a:schemeClr val="tx2">
                    <a:lumMod val="75000"/>
                  </a:schemeClr>
                </a:solidFill>
                <a:effectLst>
                  <a:outerShdw blurRad="38100" dist="38100" dir="2700000" algn="tl">
                    <a:srgbClr val="000000"/>
                  </a:outerShdw>
                </a:effectLst>
                <a:latin typeface="+mj-lt"/>
                <a:sym typeface="Helvetica Neue" pitchFamily="-128" charset="0"/>
              </a:rPr>
              <a:t>Analyses of Student Learning</a:t>
            </a:r>
          </a:p>
          <a:p>
            <a:pPr marL="39688" fontAlgn="auto">
              <a:spcBef>
                <a:spcPts val="0"/>
              </a:spcBef>
              <a:spcAft>
                <a:spcPts val="0"/>
              </a:spcAft>
              <a:defRPr/>
            </a:pPr>
            <a:endParaRPr lang="en-US" b="1" dirty="0">
              <a:solidFill>
                <a:schemeClr val="tx2">
                  <a:lumMod val="75000"/>
                </a:schemeClr>
              </a:solidFill>
              <a:effectLst>
                <a:outerShdw blurRad="38100" dist="38100" dir="2700000" algn="tl">
                  <a:srgbClr val="000000"/>
                </a:outerShdw>
              </a:effectLst>
              <a:latin typeface="Helvetica Neue" pitchFamily="-128" charset="0"/>
              <a:sym typeface="Helvetica Neue" pitchFamily="-128" charset="0"/>
            </a:endParaRPr>
          </a:p>
        </p:txBody>
      </p:sp>
      <p:sp>
        <p:nvSpPr>
          <p:cNvPr id="11315" name="Rectangle 51"/>
          <p:cNvSpPr>
            <a:spLocks/>
          </p:cNvSpPr>
          <p:nvPr/>
        </p:nvSpPr>
        <p:spPr bwMode="auto">
          <a:xfrm>
            <a:off x="3348566" y="3416300"/>
            <a:ext cx="2022475" cy="15748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40639" bIns="0" anchor="ctr"/>
          <a:lstStyle/>
          <a:p>
            <a:pPr marL="39688" fontAlgn="auto">
              <a:spcBef>
                <a:spcPts val="0"/>
              </a:spcBef>
              <a:spcAft>
                <a:spcPts val="0"/>
              </a:spcAft>
              <a:defRPr/>
            </a:pPr>
            <a:endParaRPr lang="en-US" b="1" dirty="0">
              <a:solidFill>
                <a:srgbClr val="7BCAFF"/>
              </a:solidFill>
              <a:effectLst>
                <a:outerShdw blurRad="38100" dist="38100" dir="2700000" algn="tl">
                  <a:srgbClr val="000000"/>
                </a:outerShdw>
              </a:effectLst>
              <a:latin typeface="Helvetica Neue"/>
              <a:sym typeface="Helvetica Neue"/>
            </a:endParaRPr>
          </a:p>
          <a:p>
            <a:pPr marL="39688" fontAlgn="auto">
              <a:spcBef>
                <a:spcPts val="0"/>
              </a:spcBef>
              <a:spcAft>
                <a:spcPts val="0"/>
              </a:spcAft>
              <a:defRPr/>
            </a:pPr>
            <a:r>
              <a:rPr lang="en-US" b="1" dirty="0" smtClean="0">
                <a:solidFill>
                  <a:schemeClr val="tx2">
                    <a:lumMod val="75000"/>
                  </a:schemeClr>
                </a:solidFill>
                <a:effectLst>
                  <a:outerShdw blurRad="38100" dist="38100" dir="2700000" algn="tl">
                    <a:srgbClr val="000000"/>
                  </a:outerShdw>
                </a:effectLst>
                <a:latin typeface="+mj-lt"/>
                <a:sym typeface="Helvetica Neue"/>
              </a:rPr>
              <a:t>Curriculum/</a:t>
            </a:r>
            <a:r>
              <a:rPr lang="en-US" b="1" dirty="0">
                <a:solidFill>
                  <a:schemeClr val="tx2">
                    <a:lumMod val="75000"/>
                  </a:schemeClr>
                </a:solidFill>
                <a:effectLst>
                  <a:outerShdw blurRad="38100" dist="38100" dir="2700000" algn="tl">
                    <a:srgbClr val="000000"/>
                  </a:outerShdw>
                </a:effectLst>
                <a:latin typeface="+mj-lt"/>
                <a:sym typeface="Helvetica Neue"/>
              </a:rPr>
              <a:t>Teaching Analyses</a:t>
            </a:r>
          </a:p>
          <a:p>
            <a:pPr marL="39688" fontAlgn="auto">
              <a:spcBef>
                <a:spcPts val="0"/>
              </a:spcBef>
              <a:spcAft>
                <a:spcPts val="0"/>
              </a:spcAft>
              <a:defRPr/>
            </a:pPr>
            <a:endParaRPr lang="en-US" b="1" dirty="0">
              <a:solidFill>
                <a:schemeClr val="tx2">
                  <a:lumMod val="75000"/>
                </a:schemeClr>
              </a:solidFill>
              <a:effectLst>
                <a:outerShdw blurRad="38100" dist="38100" dir="2700000" algn="tl">
                  <a:srgbClr val="000000"/>
                </a:outerShdw>
              </a:effectLst>
              <a:latin typeface="Helvetica Neue"/>
              <a:sym typeface="Helvetica Neue"/>
            </a:endParaRPr>
          </a:p>
        </p:txBody>
      </p:sp>
      <p:sp>
        <p:nvSpPr>
          <p:cNvPr id="11316" name="Rectangle 52"/>
          <p:cNvSpPr>
            <a:spLocks/>
          </p:cNvSpPr>
          <p:nvPr/>
        </p:nvSpPr>
        <p:spPr bwMode="auto">
          <a:xfrm>
            <a:off x="6451600" y="2038350"/>
            <a:ext cx="2463800" cy="6985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40639" bIns="0" anchor="ctr"/>
          <a:lstStyle/>
          <a:p>
            <a:pPr marL="39688" algn="ctr" fontAlgn="auto">
              <a:spcBef>
                <a:spcPts val="0"/>
              </a:spcBef>
              <a:spcAft>
                <a:spcPts val="0"/>
              </a:spcAft>
              <a:defRPr/>
            </a:pPr>
            <a:r>
              <a:rPr lang="en-US" sz="2000" b="1" dirty="0" smtClean="0">
                <a:solidFill>
                  <a:schemeClr val="tx1"/>
                </a:solidFill>
                <a:effectLst>
                  <a:outerShdw blurRad="38100" dist="38100" dir="2700000" algn="tl">
                    <a:srgbClr val="000000"/>
                  </a:outerShdw>
                </a:effectLst>
                <a:latin typeface="+mj-lt"/>
                <a:sym typeface="Helvetica Neue" pitchFamily="-128" charset="0"/>
              </a:rPr>
              <a:t>TPAC Capstone </a:t>
            </a:r>
          </a:p>
          <a:p>
            <a:pPr marL="39688" algn="ctr" fontAlgn="auto">
              <a:spcBef>
                <a:spcPts val="0"/>
              </a:spcBef>
              <a:spcAft>
                <a:spcPts val="0"/>
              </a:spcAft>
              <a:defRPr/>
            </a:pPr>
            <a:r>
              <a:rPr lang="en-US" sz="2000" b="1" dirty="0" smtClean="0">
                <a:solidFill>
                  <a:schemeClr val="tx1"/>
                </a:solidFill>
                <a:effectLst>
                  <a:outerShdw blurRad="38100" dist="38100" dir="2700000" algn="tl">
                    <a:srgbClr val="000000"/>
                  </a:outerShdw>
                </a:effectLst>
                <a:latin typeface="+mj-lt"/>
                <a:sym typeface="Helvetica Neue" pitchFamily="-128" charset="0"/>
              </a:rPr>
              <a:t>Assessment</a:t>
            </a:r>
            <a:endParaRPr lang="en-US" sz="2000" b="1" dirty="0">
              <a:solidFill>
                <a:schemeClr val="tx1"/>
              </a:solidFill>
              <a:effectLst>
                <a:outerShdw blurRad="38100" dist="38100" dir="2700000" algn="tl">
                  <a:srgbClr val="000000"/>
                </a:outerShdw>
              </a:effectLst>
              <a:latin typeface="+mj-lt"/>
              <a:sym typeface="Helvetica Neue" pitchFamily="-128" charset="0"/>
            </a:endParaRPr>
          </a:p>
        </p:txBody>
      </p:sp>
      <p:sp>
        <p:nvSpPr>
          <p:cNvPr id="11317" name="Rectangle 53"/>
          <p:cNvSpPr>
            <a:spLocks/>
          </p:cNvSpPr>
          <p:nvPr/>
        </p:nvSpPr>
        <p:spPr bwMode="auto">
          <a:xfrm>
            <a:off x="6197600" y="2861733"/>
            <a:ext cx="2946400" cy="328506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182880" tIns="91440" rIns="40639" bIns="0"/>
          <a:lstStyle/>
          <a:p>
            <a:pPr marL="39688" fontAlgn="auto">
              <a:spcBef>
                <a:spcPts val="0"/>
              </a:spcBef>
              <a:spcAft>
                <a:spcPts val="0"/>
              </a:spcAft>
              <a:buClr>
                <a:schemeClr val="accent3">
                  <a:lumMod val="60000"/>
                  <a:lumOff val="40000"/>
                </a:schemeClr>
              </a:buClr>
              <a:defRPr/>
            </a:pP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Integration of:</a:t>
            </a:r>
          </a:p>
          <a:p>
            <a:pPr marL="39688" fontAlgn="auto">
              <a:spcBef>
                <a:spcPts val="1000"/>
              </a:spcBef>
              <a:spcAft>
                <a:spcPts val="0"/>
              </a:spcAft>
              <a:buClr>
                <a:schemeClr val="accent3">
                  <a:lumMod val="60000"/>
                  <a:lumOff val="40000"/>
                </a:schemeClr>
              </a:buClr>
              <a:buSzPct val="80000"/>
              <a:buFont typeface="Wingdings" pitchFamily="2" charset="2"/>
              <a:buChar char="q"/>
              <a:defRPr/>
            </a:pP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 Planning </a:t>
            </a:r>
          </a:p>
          <a:p>
            <a:pPr marL="39688" fontAlgn="auto">
              <a:spcBef>
                <a:spcPts val="1000"/>
              </a:spcBef>
              <a:spcAft>
                <a:spcPts val="0"/>
              </a:spcAft>
              <a:buClr>
                <a:schemeClr val="accent3">
                  <a:lumMod val="60000"/>
                  <a:lumOff val="40000"/>
                </a:schemeClr>
              </a:buClr>
              <a:buSzPct val="80000"/>
              <a:buFont typeface="Wingdings" pitchFamily="2" charset="2"/>
              <a:buChar char="q"/>
              <a:defRPr/>
            </a:pP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 Instruction</a:t>
            </a:r>
            <a:endParaRPr lang="en-US" sz="2000" b="1" dirty="0">
              <a:solidFill>
                <a:schemeClr val="tx2">
                  <a:lumMod val="75000"/>
                </a:schemeClr>
              </a:solidFill>
              <a:effectLst>
                <a:outerShdw blurRad="38100" dist="38100" dir="2700000" algn="tl">
                  <a:srgbClr val="000000"/>
                </a:outerShdw>
              </a:effectLst>
              <a:latin typeface="+mj-lt"/>
              <a:sym typeface="Helvetica Neue" pitchFamily="-128" charset="0"/>
            </a:endParaRPr>
          </a:p>
          <a:p>
            <a:pPr marL="39688" fontAlgn="auto">
              <a:spcBef>
                <a:spcPts val="1000"/>
              </a:spcBef>
              <a:spcAft>
                <a:spcPts val="0"/>
              </a:spcAft>
              <a:buClr>
                <a:schemeClr val="accent3">
                  <a:lumMod val="60000"/>
                  <a:lumOff val="40000"/>
                </a:schemeClr>
              </a:buClr>
              <a:buSzPct val="80000"/>
              <a:buFont typeface="Wingdings" pitchFamily="2" charset="2"/>
              <a:buChar char="q"/>
              <a:defRPr/>
            </a:pPr>
            <a:r>
              <a:rPr lang="en-US" sz="2000" b="1" dirty="0">
                <a:solidFill>
                  <a:schemeClr val="tx2">
                    <a:lumMod val="75000"/>
                  </a:schemeClr>
                </a:solidFill>
                <a:effectLst>
                  <a:outerShdw blurRad="38100" dist="38100" dir="2700000" algn="tl">
                    <a:srgbClr val="000000"/>
                  </a:outerShdw>
                </a:effectLst>
                <a:latin typeface="+mj-lt"/>
                <a:sym typeface="Helvetica Neue" pitchFamily="-128" charset="0"/>
              </a:rPr>
              <a:t> </a:t>
            </a: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Assessment</a:t>
            </a:r>
          </a:p>
          <a:p>
            <a:pPr marL="39688" fontAlgn="auto">
              <a:spcBef>
                <a:spcPts val="1000"/>
              </a:spcBef>
              <a:spcAft>
                <a:spcPts val="0"/>
              </a:spcAft>
              <a:buClr>
                <a:schemeClr val="accent3">
                  <a:lumMod val="60000"/>
                  <a:lumOff val="40000"/>
                </a:schemeClr>
              </a:buClr>
              <a:buSzPct val="80000"/>
              <a:buFont typeface="Wingdings" pitchFamily="2" charset="2"/>
              <a:buChar char="q"/>
              <a:defRPr/>
            </a:pPr>
            <a:r>
              <a:rPr lang="en-US" sz="2000" b="1" dirty="0">
                <a:solidFill>
                  <a:schemeClr val="tx2">
                    <a:lumMod val="75000"/>
                  </a:schemeClr>
                </a:solidFill>
                <a:effectLst>
                  <a:outerShdw blurRad="38100" dist="38100" dir="2700000" algn="tl">
                    <a:srgbClr val="000000"/>
                  </a:outerShdw>
                </a:effectLst>
                <a:latin typeface="+mj-lt"/>
                <a:sym typeface="Helvetica Neue" pitchFamily="-128" charset="0"/>
              </a:rPr>
              <a:t> </a:t>
            </a:r>
            <a:r>
              <a:rPr lang="en-US" sz="2000" b="1" dirty="0" smtClean="0">
                <a:solidFill>
                  <a:schemeClr val="tx2">
                    <a:lumMod val="75000"/>
                  </a:schemeClr>
                </a:solidFill>
                <a:effectLst>
                  <a:outerShdw blurRad="38100" dist="38100" dir="2700000" algn="tl">
                    <a:srgbClr val="000000"/>
                  </a:outerShdw>
                </a:effectLst>
                <a:latin typeface="+mj-lt"/>
                <a:sym typeface="Helvetica Neue" pitchFamily="-128" charset="0"/>
              </a:rPr>
              <a:t>Analysis of Teaching</a:t>
            </a:r>
          </a:p>
          <a:p>
            <a:pPr marL="39688" fontAlgn="auto">
              <a:spcBef>
                <a:spcPts val="1000"/>
              </a:spcBef>
              <a:spcAft>
                <a:spcPts val="0"/>
              </a:spcAft>
              <a:buClr>
                <a:schemeClr val="accent3">
                  <a:lumMod val="60000"/>
                  <a:lumOff val="40000"/>
                </a:schemeClr>
              </a:buClr>
              <a:buSzPct val="80000"/>
              <a:defRPr/>
            </a:pPr>
            <a:r>
              <a:rPr lang="en-US" sz="1600" b="1" i="1" dirty="0" smtClean="0">
                <a:solidFill>
                  <a:schemeClr val="tx2">
                    <a:lumMod val="75000"/>
                  </a:schemeClr>
                </a:solidFill>
                <a:effectLst>
                  <a:outerShdw blurRad="38100" dist="38100" dir="2700000" algn="tl">
                    <a:srgbClr val="000000"/>
                  </a:outerShdw>
                </a:effectLst>
                <a:latin typeface="+mj-lt"/>
                <a:sym typeface="Helvetica Neue" pitchFamily="-128" charset="0"/>
              </a:rPr>
              <a:t>with attention to Academic </a:t>
            </a:r>
            <a:r>
              <a:rPr lang="en-US" sz="1600" b="1" i="1" dirty="0">
                <a:solidFill>
                  <a:schemeClr val="tx2">
                    <a:lumMod val="75000"/>
                  </a:schemeClr>
                </a:solidFill>
                <a:effectLst>
                  <a:outerShdw blurRad="38100" dist="38100" dir="2700000" algn="tl">
                    <a:srgbClr val="000000"/>
                  </a:outerShdw>
                </a:effectLst>
                <a:latin typeface="+mj-lt"/>
                <a:sym typeface="Helvetica Neue" pitchFamily="-128" charset="0"/>
              </a:rPr>
              <a:t>Language</a:t>
            </a:r>
          </a:p>
          <a:p>
            <a:pPr marL="39688" fontAlgn="auto">
              <a:spcBef>
                <a:spcPts val="2300"/>
              </a:spcBef>
              <a:spcAft>
                <a:spcPts val="0"/>
              </a:spcAft>
              <a:buClr>
                <a:schemeClr val="accent3">
                  <a:lumMod val="60000"/>
                  <a:lumOff val="40000"/>
                </a:schemeClr>
              </a:buClr>
              <a:buSzPct val="80000"/>
              <a:buFont typeface="Wingdings" pitchFamily="2" charset="2"/>
              <a:buChar char="q"/>
              <a:defRPr/>
            </a:pPr>
            <a:endParaRPr lang="en-US" dirty="0">
              <a:solidFill>
                <a:schemeClr val="tx2">
                  <a:lumMod val="75000"/>
                </a:schemeClr>
              </a:solidFill>
              <a:effectLst>
                <a:outerShdw blurRad="38100" dist="38100" dir="2700000" algn="tl">
                  <a:srgbClr val="000000"/>
                </a:outerShdw>
              </a:effectLst>
              <a:latin typeface="+mj-lt"/>
              <a:sym typeface="Helvetica Neue" pitchFamily="-128" charset="0"/>
            </a:endParaRPr>
          </a:p>
        </p:txBody>
      </p:sp>
      <p:sp>
        <p:nvSpPr>
          <p:cNvPr id="11" name="Footer Placeholder 10"/>
          <p:cNvSpPr>
            <a:spLocks noGrp="1"/>
          </p:cNvSpPr>
          <p:nvPr>
            <p:ph type="ftr" sz="quarter" idx="11"/>
          </p:nvPr>
        </p:nvSpPr>
        <p:spPr>
          <a:xfrm>
            <a:off x="242045" y="6356350"/>
            <a:ext cx="5128995" cy="501650"/>
          </a:xfrm>
        </p:spPr>
        <p:txBody>
          <a:bodyPr/>
          <a:lstStyle/>
          <a:p>
            <a:r>
              <a:rPr lang="en-US" dirty="0" smtClean="0"/>
              <a:t>Stanford Center for Assessment, Learning and Equity  2011</a:t>
            </a:r>
            <a:endParaRPr lang="en-US" dirty="0"/>
          </a:p>
        </p:txBody>
      </p:sp>
    </p:spTree>
    <p:extLst>
      <p:ext uri="{BB962C8B-B14F-4D97-AF65-F5344CB8AC3E}">
        <p14:creationId xmlns:p14="http://schemas.microsoft.com/office/powerpoint/2010/main" val="2594502519"/>
      </p:ext>
    </p:extLst>
  </p:cSld>
  <p:clrMapOvr>
    <a:masterClrMapping/>
  </p:clrMapOvr>
  <p:transition xmlns:p14="http://schemas.microsoft.com/office/powerpoint/2010/main" spd="med" advClick="0">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310"/>
                                        </p:tgtEl>
                                        <p:attrNameLst>
                                          <p:attrName>style.visibility</p:attrName>
                                        </p:attrNameLst>
                                      </p:cBhvr>
                                      <p:to>
                                        <p:strVal val="visible"/>
                                      </p:to>
                                    </p:set>
                                    <p:animEffect transition="in" filter="wipe(left)">
                                      <p:cBhvr>
                                        <p:cTn id="7" dur="500"/>
                                        <p:tgtEl>
                                          <p:spTgt spid="11310"/>
                                        </p:tgtEl>
                                      </p:cBhvr>
                                    </p:animEffect>
                                  </p:childTnLst>
                                </p:cTn>
                              </p:par>
                              <p:par>
                                <p:cTn id="8" presetID="0" presetClass="entr" presetSubtype="101690584" fill="hold" grpId="0" nodeType="withEffect">
                                  <p:stCondLst>
                                    <p:cond delay="0"/>
                                  </p:stCondLst>
                                  <p:childTnLst>
                                    <p:set>
                                      <p:cBhvr>
                                        <p:cTn id="9" dur="1" fill="hold">
                                          <p:stCondLst>
                                            <p:cond delay="499"/>
                                          </p:stCondLst>
                                        </p:cTn>
                                        <p:tgtEl>
                                          <p:spTgt spid="11311"/>
                                        </p:tgtEl>
                                        <p:attrNameLst>
                                          <p:attrName>style.visibility</p:attrName>
                                        </p:attrNameLst>
                                      </p:cBhvr>
                                      <p:to>
                                        <p:strVal val="visible"/>
                                      </p:to>
                                    </p:set>
                                  </p:childTnLst>
                                </p:cTn>
                              </p:par>
                            </p:childTnLst>
                          </p:cTn>
                        </p:par>
                        <p:par>
                          <p:cTn id="10" fill="hold">
                            <p:stCondLst>
                              <p:cond delay="500"/>
                            </p:stCondLst>
                            <p:childTnLst>
                              <p:par>
                                <p:cTn id="11" presetID="7" presetClass="entr" presetSubtype="8" fill="hold" nodeType="afterEffect">
                                  <p:stCondLst>
                                    <p:cond delay="0"/>
                                  </p:stCondLst>
                                  <p:childTnLst>
                                    <p:set>
                                      <p:cBhvr>
                                        <p:cTn id="12" dur="1" fill="hold">
                                          <p:stCondLst>
                                            <p:cond delay="0"/>
                                          </p:stCondLst>
                                        </p:cTn>
                                        <p:tgtEl>
                                          <p:spTgt spid="11308"/>
                                        </p:tgtEl>
                                        <p:attrNameLst>
                                          <p:attrName>style.visibility</p:attrName>
                                        </p:attrNameLst>
                                      </p:cBhvr>
                                      <p:to>
                                        <p:strVal val="visible"/>
                                      </p:to>
                                    </p:set>
                                    <p:anim calcmode="lin" valueType="num">
                                      <p:cBhvr additive="base">
                                        <p:cTn id="13" dur="500" fill="hold"/>
                                        <p:tgtEl>
                                          <p:spTgt spid="11308"/>
                                        </p:tgtEl>
                                        <p:attrNameLst>
                                          <p:attrName>ppt_x</p:attrName>
                                        </p:attrNameLst>
                                      </p:cBhvr>
                                      <p:tavLst>
                                        <p:tav tm="0">
                                          <p:val>
                                            <p:strVal val="0-#ppt_w/2"/>
                                          </p:val>
                                        </p:tav>
                                        <p:tav tm="100000">
                                          <p:val>
                                            <p:strVal val="#ppt_x"/>
                                          </p:val>
                                        </p:tav>
                                      </p:tavLst>
                                    </p:anim>
                                    <p:anim calcmode="lin" valueType="num">
                                      <p:cBhvr additive="base">
                                        <p:cTn id="14" dur="500" fill="hold"/>
                                        <p:tgtEl>
                                          <p:spTgt spid="11308"/>
                                        </p:tgtEl>
                                        <p:attrNameLst>
                                          <p:attrName>ppt_y</p:attrName>
                                        </p:attrNameLst>
                                      </p:cBhvr>
                                      <p:tavLst>
                                        <p:tav tm="0">
                                          <p:val>
                                            <p:strVal val="#ppt_y"/>
                                          </p:val>
                                        </p:tav>
                                        <p:tav tm="100000">
                                          <p:val>
                                            <p:strVal val="#ppt_y"/>
                                          </p:val>
                                        </p:tav>
                                      </p:tavLst>
                                    </p:anim>
                                  </p:childTnLst>
                                </p:cTn>
                              </p:par>
                              <p:par>
                                <p:cTn id="15" presetID="23" presetClass="entr" presetSubtype="16" fill="hold" grpId="0" nodeType="withEffect">
                                  <p:stCondLst>
                                    <p:cond delay="500"/>
                                  </p:stCondLst>
                                  <p:childTnLst>
                                    <p:set>
                                      <p:cBhvr>
                                        <p:cTn id="16" dur="1" fill="hold">
                                          <p:stCondLst>
                                            <p:cond delay="0"/>
                                          </p:stCondLst>
                                        </p:cTn>
                                        <p:tgtEl>
                                          <p:spTgt spid="11313"/>
                                        </p:tgtEl>
                                        <p:attrNameLst>
                                          <p:attrName>style.visibility</p:attrName>
                                        </p:attrNameLst>
                                      </p:cBhvr>
                                      <p:to>
                                        <p:strVal val="visible"/>
                                      </p:to>
                                    </p:set>
                                    <p:anim calcmode="lin" valueType="num">
                                      <p:cBhvr>
                                        <p:cTn id="17" dur="500" fill="hold"/>
                                        <p:tgtEl>
                                          <p:spTgt spid="11313"/>
                                        </p:tgtEl>
                                        <p:attrNameLst>
                                          <p:attrName>ppt_w</p:attrName>
                                        </p:attrNameLst>
                                      </p:cBhvr>
                                      <p:tavLst>
                                        <p:tav tm="0">
                                          <p:val>
                                            <p:fltVal val="0"/>
                                          </p:val>
                                        </p:tav>
                                        <p:tav tm="100000">
                                          <p:val>
                                            <p:strVal val="#ppt_w"/>
                                          </p:val>
                                        </p:tav>
                                      </p:tavLst>
                                    </p:anim>
                                    <p:anim calcmode="lin" valueType="num">
                                      <p:cBhvr>
                                        <p:cTn id="18" dur="500" fill="hold"/>
                                        <p:tgtEl>
                                          <p:spTgt spid="11313"/>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400"/>
                                  </p:stCondLst>
                                  <p:childTnLst>
                                    <p:set>
                                      <p:cBhvr>
                                        <p:cTn id="20" dur="1" fill="hold">
                                          <p:stCondLst>
                                            <p:cond delay="0"/>
                                          </p:stCondLst>
                                        </p:cTn>
                                        <p:tgtEl>
                                          <p:spTgt spid="11314"/>
                                        </p:tgtEl>
                                        <p:attrNameLst>
                                          <p:attrName>style.visibility</p:attrName>
                                        </p:attrNameLst>
                                      </p:cBhvr>
                                      <p:to>
                                        <p:strVal val="visible"/>
                                      </p:to>
                                    </p:set>
                                    <p:anim calcmode="lin" valueType="num">
                                      <p:cBhvr>
                                        <p:cTn id="21" dur="500" fill="hold"/>
                                        <p:tgtEl>
                                          <p:spTgt spid="11314"/>
                                        </p:tgtEl>
                                        <p:attrNameLst>
                                          <p:attrName>ppt_w</p:attrName>
                                        </p:attrNameLst>
                                      </p:cBhvr>
                                      <p:tavLst>
                                        <p:tav tm="0">
                                          <p:val>
                                            <p:fltVal val="0"/>
                                          </p:val>
                                        </p:tav>
                                        <p:tav tm="100000">
                                          <p:val>
                                            <p:strVal val="#ppt_w"/>
                                          </p:val>
                                        </p:tav>
                                      </p:tavLst>
                                    </p:anim>
                                    <p:anim calcmode="lin" valueType="num">
                                      <p:cBhvr>
                                        <p:cTn id="22" dur="500" fill="hold"/>
                                        <p:tgtEl>
                                          <p:spTgt spid="11314"/>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400"/>
                                  </p:stCondLst>
                                  <p:childTnLst>
                                    <p:set>
                                      <p:cBhvr>
                                        <p:cTn id="24" dur="1" fill="hold">
                                          <p:stCondLst>
                                            <p:cond delay="0"/>
                                          </p:stCondLst>
                                        </p:cTn>
                                        <p:tgtEl>
                                          <p:spTgt spid="11315"/>
                                        </p:tgtEl>
                                        <p:attrNameLst>
                                          <p:attrName>style.visibility</p:attrName>
                                        </p:attrNameLst>
                                      </p:cBhvr>
                                      <p:to>
                                        <p:strVal val="visible"/>
                                      </p:to>
                                    </p:set>
                                    <p:anim calcmode="lin" valueType="num">
                                      <p:cBhvr>
                                        <p:cTn id="25" dur="500" fill="hold"/>
                                        <p:tgtEl>
                                          <p:spTgt spid="11315"/>
                                        </p:tgtEl>
                                        <p:attrNameLst>
                                          <p:attrName>ppt_w</p:attrName>
                                        </p:attrNameLst>
                                      </p:cBhvr>
                                      <p:tavLst>
                                        <p:tav tm="0">
                                          <p:val>
                                            <p:fltVal val="0"/>
                                          </p:val>
                                        </p:tav>
                                        <p:tav tm="100000">
                                          <p:val>
                                            <p:strVal val="#ppt_w"/>
                                          </p:val>
                                        </p:tav>
                                      </p:tavLst>
                                    </p:anim>
                                    <p:anim calcmode="lin" valueType="num">
                                      <p:cBhvr>
                                        <p:cTn id="26" dur="500" fill="hold"/>
                                        <p:tgtEl>
                                          <p:spTgt spid="11315"/>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0" presetClass="entr" presetSubtype="102779300" fill="hold" grpId="0" nodeType="afterEffect">
                                  <p:stCondLst>
                                    <p:cond delay="0"/>
                                  </p:stCondLst>
                                  <p:childTnLst>
                                    <p:set>
                                      <p:cBhvr>
                                        <p:cTn id="29" dur="1" fill="hold">
                                          <p:stCondLst>
                                            <p:cond delay="499"/>
                                          </p:stCondLst>
                                        </p:cTn>
                                        <p:tgtEl>
                                          <p:spTgt spid="11312"/>
                                        </p:tgtEl>
                                        <p:attrNameLst>
                                          <p:attrName>style.visibility</p:attrName>
                                        </p:attrNameLst>
                                      </p:cBhvr>
                                      <p:to>
                                        <p:strVal val="visible"/>
                                      </p:to>
                                    </p:set>
                                  </p:childTnLst>
                                </p:cTn>
                              </p:par>
                            </p:childTnLst>
                          </p:cTn>
                        </p:par>
                        <p:par>
                          <p:cTn id="30" fill="hold">
                            <p:stCondLst>
                              <p:cond delay="2000"/>
                            </p:stCondLst>
                            <p:childTnLst>
                              <p:par>
                                <p:cTn id="31" presetID="0" presetClass="entr" presetSubtype="102792492" fill="hold" nodeType="afterEffect">
                                  <p:stCondLst>
                                    <p:cond delay="0"/>
                                  </p:stCondLst>
                                  <p:childTnLst>
                                    <p:set>
                                      <p:cBhvr>
                                        <p:cTn id="32" dur="1" fill="hold">
                                          <p:stCondLst>
                                            <p:cond delay="999"/>
                                          </p:stCondLst>
                                        </p:cTn>
                                        <p:tgtEl>
                                          <p:spTgt spid="11316"/>
                                        </p:tgtEl>
                                        <p:attrNameLst>
                                          <p:attrName>style.visibility</p:attrName>
                                        </p:attrNameLst>
                                      </p:cBhvr>
                                      <p:to>
                                        <p:strVal val="visible"/>
                                      </p:to>
                                    </p:set>
                                  </p:childTnLst>
                                </p:cTn>
                              </p:par>
                            </p:childTnLst>
                          </p:cTn>
                        </p:par>
                        <p:par>
                          <p:cTn id="33" fill="hold">
                            <p:stCondLst>
                              <p:cond delay="3000"/>
                            </p:stCondLst>
                            <p:childTnLst>
                              <p:par>
                                <p:cTn id="34" presetID="0" presetClass="entr" presetSubtype="102796324" fill="hold" grpId="0" nodeType="afterEffect">
                                  <p:stCondLst>
                                    <p:cond delay="0"/>
                                  </p:stCondLst>
                                  <p:childTnLst>
                                    <p:set>
                                      <p:cBhvr>
                                        <p:cTn id="35" dur="1" fill="hold">
                                          <p:stCondLst>
                                            <p:cond delay="499"/>
                                          </p:stCondLst>
                                        </p:cTn>
                                        <p:tgtEl>
                                          <p:spTgt spid="1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1" grpId="0" animBg="1" autoUpdateAnimBg="0"/>
      <p:bldP spid="11312" grpId="0" animBg="1" autoUpdateAnimBg="0"/>
      <p:bldP spid="11313" grpId="0" animBg="1" autoUpdateAnimBg="0"/>
      <p:bldP spid="11314" grpId="0" animBg="1" autoUpdateAnimBg="0"/>
      <p:bldP spid="11315" grpId="0" animBg="1" autoUpdateAnimBg="0"/>
      <p:bldP spid="11317"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612</TotalTime>
  <Words>2255</Words>
  <Application>Microsoft Macintosh PowerPoint</Application>
  <PresentationFormat>On-screen Show (4:3)</PresentationFormat>
  <Paragraphs>250</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Precedent</vt:lpstr>
      <vt:lpstr>Changing the Conversation</vt:lpstr>
      <vt:lpstr>3 Big Ideas</vt:lpstr>
      <vt:lpstr>Time to change</vt:lpstr>
      <vt:lpstr>Higher Standards and Bad Measures?</vt:lpstr>
      <vt:lpstr>Why Now?</vt:lpstr>
      <vt:lpstr>Accountability reframed</vt:lpstr>
      <vt:lpstr>Where TPAC fits in</vt:lpstr>
      <vt:lpstr>Design Principles for  Educative Assessment </vt:lpstr>
      <vt:lpstr>Multiple Measures Assessment System</vt:lpstr>
      <vt:lpstr>Targeted Competencies</vt:lpstr>
      <vt:lpstr>Why bother?</vt:lpstr>
      <vt:lpstr>Compliance?</vt:lpstr>
      <vt:lpstr>Inquiry?</vt:lpstr>
      <vt:lpstr>“Cultures of Evidence”</vt:lpstr>
      <vt:lpstr>Transformative Practices</vt:lpstr>
      <vt:lpstr>Accountability reframed</vt:lpstr>
      <vt:lpstr>PowerPoint Presentation</vt:lpstr>
      <vt:lpstr>PowerPoint Presentation</vt:lpstr>
      <vt:lpstr>PowerPoint Presentation</vt:lpstr>
      <vt:lpstr>Our Larger Purpose #1</vt:lpstr>
      <vt:lpstr>Larger Purpose #2</vt:lpstr>
      <vt:lpstr>Larger Purpose #3</vt:lpstr>
      <vt:lpstr>An Inquiry Approach</vt:lpstr>
      <vt:lpstr>“Unpacking” PACT  2006-07</vt:lpstr>
      <vt:lpstr>Curriculum Mapping</vt:lpstr>
      <vt:lpstr>“Mock Scoring”</vt:lpstr>
      <vt:lpstr>SJSU Outcomes</vt:lpstr>
      <vt:lpstr>Assessment System</vt:lpstr>
      <vt:lpstr>Embedded Assessments</vt:lpstr>
      <vt:lpstr>Academic Language</vt:lpstr>
      <vt:lpstr>Critical decisions</vt:lpstr>
      <vt:lpstr>Final Thoughts…</vt:lpstr>
      <vt:lpstr>Change the conversation</vt:lpstr>
      <vt:lpstr>or</vt:lpstr>
      <vt:lpstr>Closing thought</vt:lpstr>
    </vt:vector>
  </TitlesOfParts>
  <Company>Stanford Center for Assessment, Learning and Equity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Whittaker</dc:creator>
  <cp:lastModifiedBy>Donna Hanby</cp:lastModifiedBy>
  <cp:revision>58</cp:revision>
  <dcterms:created xsi:type="dcterms:W3CDTF">2011-07-27T03:07:05Z</dcterms:created>
  <dcterms:modified xsi:type="dcterms:W3CDTF">2011-09-30T21:31:22Z</dcterms:modified>
</cp:coreProperties>
</file>