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handoutMasterIdLst>
    <p:handoutMasterId r:id="rId31"/>
  </p:handoutMasterIdLst>
  <p:sldIdLst>
    <p:sldId id="256" r:id="rId2"/>
    <p:sldId id="257" r:id="rId3"/>
    <p:sldId id="271" r:id="rId4"/>
    <p:sldId id="258" r:id="rId5"/>
    <p:sldId id="282" r:id="rId6"/>
    <p:sldId id="268" r:id="rId7"/>
    <p:sldId id="259" r:id="rId8"/>
    <p:sldId id="291" r:id="rId9"/>
    <p:sldId id="292" r:id="rId10"/>
    <p:sldId id="293" r:id="rId11"/>
    <p:sldId id="279" r:id="rId12"/>
    <p:sldId id="294" r:id="rId13"/>
    <p:sldId id="295" r:id="rId14"/>
    <p:sldId id="272" r:id="rId15"/>
    <p:sldId id="281" r:id="rId16"/>
    <p:sldId id="269" r:id="rId17"/>
    <p:sldId id="260" r:id="rId18"/>
    <p:sldId id="283" r:id="rId19"/>
    <p:sldId id="284" r:id="rId20"/>
    <p:sldId id="285" r:id="rId21"/>
    <p:sldId id="288" r:id="rId22"/>
    <p:sldId id="280" r:id="rId23"/>
    <p:sldId id="270" r:id="rId24"/>
    <p:sldId id="275" r:id="rId25"/>
    <p:sldId id="267" r:id="rId26"/>
    <p:sldId id="273" r:id="rId27"/>
    <p:sldId id="278" r:id="rId28"/>
    <p:sldId id="266"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m Young" initials="PR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p:scale>
          <a:sx n="62" d="100"/>
          <a:sy n="62" d="100"/>
        </p:scale>
        <p:origin x="-2184" y="-6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3717E5A-097D-4678-91C8-DBD6BFA6761C}" type="datetimeFigureOut">
              <a:rPr lang="en-US" smtClean="0"/>
              <a:t>10/26/2016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4F09FF8-20FA-47C3-885C-7055C54C461A}" type="slidenum">
              <a:rPr lang="en-US" smtClean="0"/>
              <a:t>‹#›</a:t>
            </a:fld>
            <a:endParaRPr lang="en-US"/>
          </a:p>
        </p:txBody>
      </p:sp>
    </p:spTree>
    <p:extLst>
      <p:ext uri="{BB962C8B-B14F-4D97-AF65-F5344CB8AC3E}">
        <p14:creationId xmlns:p14="http://schemas.microsoft.com/office/powerpoint/2010/main" val="3294730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202FF43-166D-4C91-AA41-EF9B2DB1B5EE}" type="datetimeFigureOut">
              <a:rPr lang="en-US" smtClean="0"/>
              <a:pPr/>
              <a:t>10/26/2016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C110B16-A085-4AC1-AF79-AA86053E1523}" type="slidenum">
              <a:rPr lang="en-US" smtClean="0"/>
              <a:pPr/>
              <a:t>‹#›</a:t>
            </a:fld>
            <a:endParaRPr lang="en-US"/>
          </a:p>
        </p:txBody>
      </p:sp>
    </p:spTree>
    <p:extLst>
      <p:ext uri="{BB962C8B-B14F-4D97-AF65-F5344CB8AC3E}">
        <p14:creationId xmlns:p14="http://schemas.microsoft.com/office/powerpoint/2010/main" val="311885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110B16-A085-4AC1-AF79-AA86053E1523}" type="slidenum">
              <a:rPr lang="en-US" smtClean="0"/>
              <a:pPr/>
              <a:t>1</a:t>
            </a:fld>
            <a:endParaRPr lang="en-US"/>
          </a:p>
        </p:txBody>
      </p:sp>
    </p:spTree>
    <p:extLst>
      <p:ext uri="{BB962C8B-B14F-4D97-AF65-F5344CB8AC3E}">
        <p14:creationId xmlns:p14="http://schemas.microsoft.com/office/powerpoint/2010/main" val="3147401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110B16-A085-4AC1-AF79-AA86053E1523}" type="slidenum">
              <a:rPr lang="en-US" smtClean="0"/>
              <a:pPr/>
              <a:t>14</a:t>
            </a:fld>
            <a:endParaRPr lang="en-US"/>
          </a:p>
        </p:txBody>
      </p:sp>
    </p:spTree>
    <p:extLst>
      <p:ext uri="{BB962C8B-B14F-4D97-AF65-F5344CB8AC3E}">
        <p14:creationId xmlns:p14="http://schemas.microsoft.com/office/powerpoint/2010/main" val="1819307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10B16-A085-4AC1-AF79-AA86053E1523}" type="slidenum">
              <a:rPr lang="en-US" smtClean="0"/>
              <a:pPr/>
              <a:t>15</a:t>
            </a:fld>
            <a:endParaRPr lang="en-US"/>
          </a:p>
        </p:txBody>
      </p:sp>
    </p:spTree>
    <p:extLst>
      <p:ext uri="{BB962C8B-B14F-4D97-AF65-F5344CB8AC3E}">
        <p14:creationId xmlns:p14="http://schemas.microsoft.com/office/powerpoint/2010/main" val="1485959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110B16-A085-4AC1-AF79-AA86053E1523}" type="slidenum">
              <a:rPr lang="en-US" smtClean="0"/>
              <a:pPr/>
              <a:t>16</a:t>
            </a:fld>
            <a:endParaRPr lang="en-US"/>
          </a:p>
        </p:txBody>
      </p:sp>
    </p:spTree>
    <p:extLst>
      <p:ext uri="{BB962C8B-B14F-4D97-AF65-F5344CB8AC3E}">
        <p14:creationId xmlns:p14="http://schemas.microsoft.com/office/powerpoint/2010/main" val="4278398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110B16-A085-4AC1-AF79-AA86053E1523}" type="slidenum">
              <a:rPr lang="en-US" smtClean="0"/>
              <a:pPr/>
              <a:t>17</a:t>
            </a:fld>
            <a:endParaRPr lang="en-US"/>
          </a:p>
        </p:txBody>
      </p:sp>
    </p:spTree>
    <p:extLst>
      <p:ext uri="{BB962C8B-B14F-4D97-AF65-F5344CB8AC3E}">
        <p14:creationId xmlns:p14="http://schemas.microsoft.com/office/powerpoint/2010/main" val="3379569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10B16-A085-4AC1-AF79-AA86053E1523}" type="slidenum">
              <a:rPr lang="en-US" smtClean="0"/>
              <a:pPr/>
              <a:t>18</a:t>
            </a:fld>
            <a:endParaRPr lang="en-US"/>
          </a:p>
        </p:txBody>
      </p:sp>
    </p:spTree>
    <p:extLst>
      <p:ext uri="{BB962C8B-B14F-4D97-AF65-F5344CB8AC3E}">
        <p14:creationId xmlns:p14="http://schemas.microsoft.com/office/powerpoint/2010/main" val="910500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10B16-A085-4AC1-AF79-AA86053E1523}" type="slidenum">
              <a:rPr lang="en-US" smtClean="0"/>
              <a:pPr/>
              <a:t>19</a:t>
            </a:fld>
            <a:endParaRPr lang="en-US"/>
          </a:p>
        </p:txBody>
      </p:sp>
    </p:spTree>
    <p:extLst>
      <p:ext uri="{BB962C8B-B14F-4D97-AF65-F5344CB8AC3E}">
        <p14:creationId xmlns:p14="http://schemas.microsoft.com/office/powerpoint/2010/main" val="1647093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10B16-A085-4AC1-AF79-AA86053E1523}" type="slidenum">
              <a:rPr lang="en-US" smtClean="0"/>
              <a:pPr/>
              <a:t>20</a:t>
            </a:fld>
            <a:endParaRPr lang="en-US"/>
          </a:p>
        </p:txBody>
      </p:sp>
    </p:spTree>
    <p:extLst>
      <p:ext uri="{BB962C8B-B14F-4D97-AF65-F5344CB8AC3E}">
        <p14:creationId xmlns:p14="http://schemas.microsoft.com/office/powerpoint/2010/main" val="2007040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10B16-A085-4AC1-AF79-AA86053E1523}" type="slidenum">
              <a:rPr lang="en-US" smtClean="0"/>
              <a:pPr/>
              <a:t>21</a:t>
            </a:fld>
            <a:endParaRPr lang="en-US"/>
          </a:p>
        </p:txBody>
      </p:sp>
    </p:spTree>
    <p:extLst>
      <p:ext uri="{BB962C8B-B14F-4D97-AF65-F5344CB8AC3E}">
        <p14:creationId xmlns:p14="http://schemas.microsoft.com/office/powerpoint/2010/main" val="3041324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110B16-A085-4AC1-AF79-AA86053E1523}" type="slidenum">
              <a:rPr lang="en-US" smtClean="0"/>
              <a:pPr/>
              <a:t>22</a:t>
            </a:fld>
            <a:endParaRPr lang="en-US"/>
          </a:p>
        </p:txBody>
      </p:sp>
    </p:spTree>
    <p:extLst>
      <p:ext uri="{BB962C8B-B14F-4D97-AF65-F5344CB8AC3E}">
        <p14:creationId xmlns:p14="http://schemas.microsoft.com/office/powerpoint/2010/main" val="3239968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110B16-A085-4AC1-AF79-AA86053E1523}" type="slidenum">
              <a:rPr lang="en-US" smtClean="0"/>
              <a:pPr/>
              <a:t>23</a:t>
            </a:fld>
            <a:endParaRPr lang="en-US"/>
          </a:p>
        </p:txBody>
      </p:sp>
    </p:spTree>
    <p:extLst>
      <p:ext uri="{BB962C8B-B14F-4D97-AF65-F5344CB8AC3E}">
        <p14:creationId xmlns:p14="http://schemas.microsoft.com/office/powerpoint/2010/main" val="138568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110B16-A085-4AC1-AF79-AA86053E1523}" type="slidenum">
              <a:rPr lang="en-US" smtClean="0"/>
              <a:pPr/>
              <a:t>2</a:t>
            </a:fld>
            <a:endParaRPr lang="en-US"/>
          </a:p>
        </p:txBody>
      </p:sp>
    </p:spTree>
    <p:extLst>
      <p:ext uri="{BB962C8B-B14F-4D97-AF65-F5344CB8AC3E}">
        <p14:creationId xmlns:p14="http://schemas.microsoft.com/office/powerpoint/2010/main" val="4126041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110B16-A085-4AC1-AF79-AA86053E1523}" type="slidenum">
              <a:rPr lang="en-US" smtClean="0"/>
              <a:pPr/>
              <a:t>24</a:t>
            </a:fld>
            <a:endParaRPr lang="en-US"/>
          </a:p>
        </p:txBody>
      </p:sp>
    </p:spTree>
    <p:extLst>
      <p:ext uri="{BB962C8B-B14F-4D97-AF65-F5344CB8AC3E}">
        <p14:creationId xmlns:p14="http://schemas.microsoft.com/office/powerpoint/2010/main" val="2273601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110B16-A085-4AC1-AF79-AA86053E1523}" type="slidenum">
              <a:rPr lang="en-US" smtClean="0"/>
              <a:pPr/>
              <a:t>25</a:t>
            </a:fld>
            <a:endParaRPr lang="en-US"/>
          </a:p>
        </p:txBody>
      </p:sp>
    </p:spTree>
    <p:extLst>
      <p:ext uri="{BB962C8B-B14F-4D97-AF65-F5344CB8AC3E}">
        <p14:creationId xmlns:p14="http://schemas.microsoft.com/office/powerpoint/2010/main" val="418735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110B16-A085-4AC1-AF79-AA86053E1523}" type="slidenum">
              <a:rPr lang="en-US" smtClean="0"/>
              <a:pPr/>
              <a:t>26</a:t>
            </a:fld>
            <a:endParaRPr lang="en-US"/>
          </a:p>
        </p:txBody>
      </p:sp>
    </p:spTree>
    <p:extLst>
      <p:ext uri="{BB962C8B-B14F-4D97-AF65-F5344CB8AC3E}">
        <p14:creationId xmlns:p14="http://schemas.microsoft.com/office/powerpoint/2010/main" val="63353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110B16-A085-4AC1-AF79-AA86053E1523}" type="slidenum">
              <a:rPr lang="en-US" smtClean="0"/>
              <a:pPr/>
              <a:t>27</a:t>
            </a:fld>
            <a:endParaRPr lang="en-US"/>
          </a:p>
        </p:txBody>
      </p:sp>
    </p:spTree>
    <p:extLst>
      <p:ext uri="{BB962C8B-B14F-4D97-AF65-F5344CB8AC3E}">
        <p14:creationId xmlns:p14="http://schemas.microsoft.com/office/powerpoint/2010/main" val="583642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110B16-A085-4AC1-AF79-AA86053E1523}" type="slidenum">
              <a:rPr lang="en-US" smtClean="0"/>
              <a:pPr/>
              <a:t>28</a:t>
            </a:fld>
            <a:endParaRPr lang="en-US"/>
          </a:p>
        </p:txBody>
      </p:sp>
    </p:spTree>
    <p:extLst>
      <p:ext uri="{BB962C8B-B14F-4D97-AF65-F5344CB8AC3E}">
        <p14:creationId xmlns:p14="http://schemas.microsoft.com/office/powerpoint/2010/main" val="3608818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110B16-A085-4AC1-AF79-AA86053E1523}" type="slidenum">
              <a:rPr lang="en-US" smtClean="0"/>
              <a:pPr/>
              <a:t>3</a:t>
            </a:fld>
            <a:endParaRPr lang="en-US"/>
          </a:p>
        </p:txBody>
      </p:sp>
    </p:spTree>
    <p:extLst>
      <p:ext uri="{BB962C8B-B14F-4D97-AF65-F5344CB8AC3E}">
        <p14:creationId xmlns:p14="http://schemas.microsoft.com/office/powerpoint/2010/main" val="3791013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110B16-A085-4AC1-AF79-AA86053E1523}" type="slidenum">
              <a:rPr lang="en-US" smtClean="0"/>
              <a:pPr/>
              <a:t>4</a:t>
            </a:fld>
            <a:endParaRPr lang="en-US"/>
          </a:p>
        </p:txBody>
      </p:sp>
    </p:spTree>
    <p:extLst>
      <p:ext uri="{BB962C8B-B14F-4D97-AF65-F5344CB8AC3E}">
        <p14:creationId xmlns:p14="http://schemas.microsoft.com/office/powerpoint/2010/main" val="55854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110B16-A085-4AC1-AF79-AA86053E1523}" type="slidenum">
              <a:rPr lang="en-US" smtClean="0"/>
              <a:pPr/>
              <a:t>5</a:t>
            </a:fld>
            <a:endParaRPr lang="en-US"/>
          </a:p>
        </p:txBody>
      </p:sp>
    </p:spTree>
    <p:extLst>
      <p:ext uri="{BB962C8B-B14F-4D97-AF65-F5344CB8AC3E}">
        <p14:creationId xmlns:p14="http://schemas.microsoft.com/office/powerpoint/2010/main" val="4026405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110B16-A085-4AC1-AF79-AA86053E1523}" type="slidenum">
              <a:rPr lang="en-US" smtClean="0"/>
              <a:pPr/>
              <a:t>6</a:t>
            </a:fld>
            <a:endParaRPr lang="en-US"/>
          </a:p>
        </p:txBody>
      </p:sp>
    </p:spTree>
    <p:extLst>
      <p:ext uri="{BB962C8B-B14F-4D97-AF65-F5344CB8AC3E}">
        <p14:creationId xmlns:p14="http://schemas.microsoft.com/office/powerpoint/2010/main" val="146443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110B16-A085-4AC1-AF79-AA86053E1523}" type="slidenum">
              <a:rPr lang="en-US" smtClean="0"/>
              <a:pPr/>
              <a:t>7</a:t>
            </a:fld>
            <a:endParaRPr lang="en-US"/>
          </a:p>
        </p:txBody>
      </p:sp>
    </p:spTree>
    <p:extLst>
      <p:ext uri="{BB962C8B-B14F-4D97-AF65-F5344CB8AC3E}">
        <p14:creationId xmlns:p14="http://schemas.microsoft.com/office/powerpoint/2010/main" val="3701616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110B16-A085-4AC1-AF79-AA86053E1523}" type="slidenum">
              <a:rPr lang="en-US" smtClean="0"/>
              <a:pPr/>
              <a:t>8</a:t>
            </a:fld>
            <a:endParaRPr lang="en-US"/>
          </a:p>
        </p:txBody>
      </p:sp>
    </p:spTree>
    <p:extLst>
      <p:ext uri="{BB962C8B-B14F-4D97-AF65-F5344CB8AC3E}">
        <p14:creationId xmlns:p14="http://schemas.microsoft.com/office/powerpoint/2010/main" val="2702671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110B16-A085-4AC1-AF79-AA86053E1523}" type="slidenum">
              <a:rPr lang="en-US" smtClean="0"/>
              <a:pPr/>
              <a:t>11</a:t>
            </a:fld>
            <a:endParaRPr lang="en-US"/>
          </a:p>
        </p:txBody>
      </p:sp>
    </p:spTree>
    <p:extLst>
      <p:ext uri="{BB962C8B-B14F-4D97-AF65-F5344CB8AC3E}">
        <p14:creationId xmlns:p14="http://schemas.microsoft.com/office/powerpoint/2010/main" val="890339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AC8A81A-868C-408B-86B0-36AD9345C7F3}" type="datetimeFigureOut">
              <a:rPr lang="en-US" smtClean="0"/>
              <a:pPr/>
              <a:t>10/26/2016</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0267E1D3-1224-4061-BA42-BAE12FB713E0}"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C8A81A-868C-408B-86B0-36AD9345C7F3}" type="datetimeFigureOut">
              <a:rPr lang="en-US" smtClean="0"/>
              <a:pPr/>
              <a:t>10/26/2016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67E1D3-1224-4061-BA42-BAE12FB713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C8A81A-868C-408B-86B0-36AD9345C7F3}" type="datetimeFigureOut">
              <a:rPr lang="en-US" smtClean="0"/>
              <a:pPr/>
              <a:t>10/26/2016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67E1D3-1224-4061-BA42-BAE12FB713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C8A81A-868C-408B-86B0-36AD9345C7F3}" type="datetimeFigureOut">
              <a:rPr lang="en-US" smtClean="0"/>
              <a:pPr/>
              <a:t>10/26/2016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67E1D3-1224-4061-BA42-BAE12FB713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AC8A81A-868C-408B-86B0-36AD9345C7F3}" type="datetimeFigureOut">
              <a:rPr lang="en-US" smtClean="0"/>
              <a:pPr/>
              <a:t>10/26/2016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67E1D3-1224-4061-BA42-BAE12FB713E0}"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AC8A81A-868C-408B-86B0-36AD9345C7F3}" type="datetimeFigureOut">
              <a:rPr lang="en-US" smtClean="0"/>
              <a:pPr/>
              <a:t>10/26/2016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267E1D3-1224-4061-BA42-BAE12FB713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AC8A81A-868C-408B-86B0-36AD9345C7F3}" type="datetimeFigureOut">
              <a:rPr lang="en-US" smtClean="0"/>
              <a:pPr/>
              <a:t>10/26/2016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267E1D3-1224-4061-BA42-BAE12FB713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AC8A81A-868C-408B-86B0-36AD9345C7F3}" type="datetimeFigureOut">
              <a:rPr lang="en-US" smtClean="0"/>
              <a:pPr/>
              <a:t>10/26/2016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267E1D3-1224-4061-BA42-BAE12FB713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AC8A81A-868C-408B-86B0-36AD9345C7F3}" type="datetimeFigureOut">
              <a:rPr lang="en-US" smtClean="0"/>
              <a:pPr/>
              <a:t>10/26/2016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267E1D3-1224-4061-BA42-BAE12FB713E0}"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AC8A81A-868C-408B-86B0-36AD9345C7F3}" type="datetimeFigureOut">
              <a:rPr lang="en-US" smtClean="0"/>
              <a:pPr/>
              <a:t>10/26/2016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267E1D3-1224-4061-BA42-BAE12FB713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AC8A81A-868C-408B-86B0-36AD9345C7F3}" type="datetimeFigureOut">
              <a:rPr lang="en-US" smtClean="0"/>
              <a:pPr/>
              <a:t>10/26/2016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267E1D3-1224-4061-BA42-BAE12FB713E0}"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AC8A81A-868C-408B-86B0-36AD9345C7F3}" type="datetimeFigureOut">
              <a:rPr lang="en-US" smtClean="0"/>
              <a:pPr/>
              <a:t>10/26/2016</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267E1D3-1224-4061-BA42-BAE12FB713E0}"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tel:(937)%20229-3084" TargetMode="External"/><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tel:937-229-1004" TargetMode="External"/><Relationship Id="rId5" Type="http://schemas.openxmlformats.org/officeDocument/2006/relationships/hyperlink" Target="tel:937-229-3323" TargetMode="External"/><Relationship Id="rId4" Type="http://schemas.openxmlformats.org/officeDocument/2006/relationships/hyperlink" Target="tel:(937)%20229-250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76200"/>
            <a:ext cx="7406640" cy="1524000"/>
          </a:xfrm>
        </p:spPr>
        <p:txBody>
          <a:bodyPr>
            <a:noAutofit/>
          </a:bodyPr>
          <a:lstStyle/>
          <a:p>
            <a:pPr algn="ctr"/>
            <a:r>
              <a:rPr lang="en-US" sz="2400" dirty="0" smtClean="0"/>
              <a:t>The Urban Teacher Academy: </a:t>
            </a:r>
            <a:br>
              <a:rPr lang="en-US" sz="2400" dirty="0" smtClean="0"/>
            </a:br>
            <a:r>
              <a:rPr lang="en-US" sz="2400" dirty="0" smtClean="0"/>
              <a:t>A Promising Practice that Emphasizes Leadership Qualities and Recognizes the Importance of Resiliency for All Students </a:t>
            </a:r>
            <a:endParaRPr lang="en-US" sz="2400" dirty="0"/>
          </a:p>
        </p:txBody>
      </p:sp>
      <p:sp>
        <p:nvSpPr>
          <p:cNvPr id="3" name="Subtitle 2"/>
          <p:cNvSpPr>
            <a:spLocks noGrp="1"/>
          </p:cNvSpPr>
          <p:nvPr>
            <p:ph type="subTitle" idx="1"/>
          </p:nvPr>
        </p:nvSpPr>
        <p:spPr>
          <a:xfrm>
            <a:off x="1066800" y="3886200"/>
            <a:ext cx="4038600" cy="2819400"/>
          </a:xfrm>
        </p:spPr>
        <p:txBody>
          <a:bodyPr>
            <a:noAutofit/>
          </a:bodyPr>
          <a:lstStyle/>
          <a:p>
            <a:pPr>
              <a:spcBef>
                <a:spcPts val="0"/>
              </a:spcBef>
            </a:pPr>
            <a:r>
              <a:rPr lang="en-US" sz="1600" dirty="0" smtClean="0">
                <a:latin typeface="Times New Roman" pitchFamily="18" charset="0"/>
                <a:cs typeface="Times New Roman" pitchFamily="18" charset="0"/>
              </a:rPr>
              <a:t>Rochonda L. </a:t>
            </a:r>
            <a:r>
              <a:rPr lang="en-US" sz="1600" dirty="0" err="1" smtClean="0">
                <a:latin typeface="Times New Roman" pitchFamily="18" charset="0"/>
                <a:cs typeface="Times New Roman" pitchFamily="18" charset="0"/>
              </a:rPr>
              <a:t>Nenonene</a:t>
            </a: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Connie L. Bowman and Monica </a:t>
            </a:r>
            <a:r>
              <a:rPr lang="en-US" sz="1600" dirty="0" err="1" smtClean="0">
                <a:latin typeface="Times New Roman" pitchFamily="18" charset="0"/>
                <a:cs typeface="Times New Roman" pitchFamily="18" charset="0"/>
              </a:rPr>
              <a:t>Ruzicka</a:t>
            </a:r>
            <a:endParaRPr lang="en-US" sz="1600" dirty="0" smtClean="0">
              <a:latin typeface="Times New Roman" pitchFamily="18" charset="0"/>
              <a:cs typeface="Times New Roman" pitchFamily="18" charset="0"/>
            </a:endParaRPr>
          </a:p>
          <a:p>
            <a:pPr>
              <a:spcBef>
                <a:spcPts val="0"/>
              </a:spcBef>
            </a:pPr>
            <a:endParaRPr lang="en-US" sz="1600" dirty="0">
              <a:latin typeface="Times New Roman" pitchFamily="18" charset="0"/>
              <a:cs typeface="Times New Roman" pitchFamily="18" charset="0"/>
            </a:endParaRPr>
          </a:p>
          <a:p>
            <a:pPr>
              <a:spcBef>
                <a:spcPts val="0"/>
              </a:spcBef>
            </a:pPr>
            <a:r>
              <a:rPr lang="en-US" sz="1600" dirty="0">
                <a:latin typeface="Times New Roman" pitchFamily="18" charset="0"/>
                <a:cs typeface="Times New Roman" pitchFamily="18" charset="0"/>
              </a:rPr>
              <a:t>University of </a:t>
            </a:r>
            <a:r>
              <a:rPr lang="en-US" sz="1600" dirty="0" smtClean="0">
                <a:latin typeface="Times New Roman" pitchFamily="18" charset="0"/>
                <a:cs typeface="Times New Roman" pitchFamily="18" charset="0"/>
              </a:rPr>
              <a:t>Dayton</a:t>
            </a:r>
          </a:p>
          <a:p>
            <a:pPr>
              <a:spcBef>
                <a:spcPts val="0"/>
              </a:spcBef>
            </a:pPr>
            <a:r>
              <a:rPr lang="en-US" sz="1600" dirty="0" smtClean="0">
                <a:latin typeface="Times New Roman" pitchFamily="18" charset="0"/>
                <a:cs typeface="Times New Roman" pitchFamily="18" charset="0"/>
              </a:rPr>
              <a:t>School of Education and Health Sciences</a:t>
            </a:r>
          </a:p>
          <a:p>
            <a:pPr>
              <a:spcBef>
                <a:spcPts val="0"/>
              </a:spcBef>
            </a:pPr>
            <a:r>
              <a:rPr lang="en-US" sz="1600" dirty="0" smtClean="0">
                <a:latin typeface="Times New Roman" pitchFamily="18" charset="0"/>
                <a:cs typeface="Times New Roman" pitchFamily="18" charset="0"/>
              </a:rPr>
              <a:t>Department of Teacher Education</a:t>
            </a:r>
          </a:p>
          <a:p>
            <a:pPr>
              <a:spcBef>
                <a:spcPts val="0"/>
              </a:spcBef>
            </a:pPr>
            <a:r>
              <a:rPr lang="en-US" sz="1600" dirty="0" smtClean="0">
                <a:latin typeface="Times New Roman" pitchFamily="18" charset="0"/>
                <a:cs typeface="Times New Roman" pitchFamily="18" charset="0"/>
              </a:rPr>
              <a:t>Fitz Hall – Suite 680</a:t>
            </a:r>
          </a:p>
          <a:p>
            <a:pPr>
              <a:spcBef>
                <a:spcPts val="0"/>
              </a:spcBef>
            </a:pPr>
            <a:r>
              <a:rPr lang="en-US" sz="1600" dirty="0" smtClean="0">
                <a:latin typeface="Times New Roman" pitchFamily="18" charset="0"/>
                <a:cs typeface="Times New Roman" pitchFamily="18" charset="0"/>
              </a:rPr>
              <a:t>300 College Park,</a:t>
            </a:r>
            <a:r>
              <a:rPr lang="en-US" sz="1600" dirty="0" smtClean="0">
                <a:solidFill>
                  <a:prstClr val="black"/>
                </a:solidFill>
                <a:latin typeface="Times New Roman" pitchFamily="18" charset="0"/>
                <a:cs typeface="Times New Roman" pitchFamily="18" charset="0"/>
              </a:rPr>
              <a:t> </a:t>
            </a:r>
            <a:r>
              <a:rPr lang="en-US" sz="1600" dirty="0">
                <a:solidFill>
                  <a:prstClr val="black"/>
                </a:solidFill>
                <a:latin typeface="Times New Roman" pitchFamily="18" charset="0"/>
                <a:cs typeface="Times New Roman" pitchFamily="18" charset="0"/>
              </a:rPr>
              <a:t>Dayton, OH  45469</a:t>
            </a: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endParaRPr lang="en-US" sz="1600" dirty="0" smtClean="0">
              <a:latin typeface="Times New Roman" pitchFamily="18" charset="0"/>
              <a:cs typeface="Times New Roman" pitchFamily="18" charset="0"/>
            </a:endParaRPr>
          </a:p>
          <a:p>
            <a:pPr>
              <a:spcBef>
                <a:spcPts val="0"/>
              </a:spcBef>
            </a:pPr>
            <a:r>
              <a:rPr lang="en-US" sz="1600" dirty="0" smtClean="0">
                <a:latin typeface="Times New Roman" pitchFamily="18" charset="0"/>
                <a:cs typeface="Times New Roman" pitchFamily="18" charset="0"/>
              </a:rPr>
              <a:t>phone: </a:t>
            </a:r>
            <a:r>
              <a:rPr lang="en-US" sz="1600" dirty="0" smtClean="0">
                <a:latin typeface="Times New Roman" pitchFamily="18" charset="0"/>
                <a:cs typeface="Times New Roman" pitchFamily="18" charset="0"/>
                <a:hlinkClick r:id="rId3"/>
              </a:rPr>
              <a:t>(937) 229-3084</a:t>
            </a:r>
            <a:r>
              <a:rPr lang="en-US" sz="1600" dirty="0" smtClean="0">
                <a:latin typeface="Times New Roman" pitchFamily="18" charset="0"/>
                <a:cs typeface="Times New Roman" pitchFamily="18" charset="0"/>
              </a:rPr>
              <a:t> </a:t>
            </a:r>
          </a:p>
          <a:p>
            <a:pPr>
              <a:spcBef>
                <a:spcPts val="0"/>
              </a:spcBef>
            </a:pPr>
            <a:r>
              <a:rPr lang="en-US" sz="1600" dirty="0" smtClean="0">
                <a:latin typeface="Times New Roman" pitchFamily="18" charset="0"/>
                <a:cs typeface="Times New Roman" pitchFamily="18" charset="0"/>
              </a:rPr>
              <a:t>fax:  </a:t>
            </a:r>
            <a:r>
              <a:rPr lang="en-US" sz="1600" dirty="0" smtClean="0">
                <a:latin typeface="Times New Roman" pitchFamily="18" charset="0"/>
                <a:cs typeface="Times New Roman" pitchFamily="18" charset="0"/>
                <a:hlinkClick r:id="rId4"/>
              </a:rPr>
              <a:t>(937) 229-2500</a:t>
            </a:r>
            <a:r>
              <a:rPr lang="en-US" sz="1600" dirty="0" smtClean="0">
                <a:latin typeface="Times New Roman" pitchFamily="18" charset="0"/>
                <a:cs typeface="Times New Roman" pitchFamily="18" charset="0"/>
              </a:rPr>
              <a:t> </a:t>
            </a:r>
          </a:p>
          <a:p>
            <a:pPr>
              <a:spcBef>
                <a:spcPts val="0"/>
              </a:spcBef>
            </a:pP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
        <p:nvSpPr>
          <p:cNvPr id="4" name="Subtitle 2"/>
          <p:cNvSpPr txBox="1">
            <a:spLocks/>
          </p:cNvSpPr>
          <p:nvPr/>
        </p:nvSpPr>
        <p:spPr>
          <a:xfrm>
            <a:off x="5105400" y="3886200"/>
            <a:ext cx="3810000" cy="2971800"/>
          </a:xfrm>
          <a:prstGeom prst="rect">
            <a:avLst/>
          </a:prstGeom>
        </p:spPr>
        <p:txBody>
          <a:bodyPr tIns="0">
            <a:noAutofit/>
          </a:bodyPr>
          <a:lstStyle/>
          <a:p>
            <a:r>
              <a:rPr lang="en-US" sz="1600" dirty="0" smtClean="0">
                <a:latin typeface="Times New Roman" pitchFamily="18" charset="0"/>
                <a:cs typeface="Times New Roman" pitchFamily="18" charset="0"/>
              </a:rPr>
              <a:t>Pamela </a:t>
            </a:r>
            <a:r>
              <a:rPr lang="en-US" sz="1600" dirty="0">
                <a:latin typeface="Times New Roman" pitchFamily="18" charset="0"/>
                <a:cs typeface="Times New Roman" pitchFamily="18" charset="0"/>
              </a:rPr>
              <a:t>Cross </a:t>
            </a:r>
            <a:r>
              <a:rPr lang="en-US" sz="1600" dirty="0" smtClean="0">
                <a:latin typeface="Times New Roman" pitchFamily="18" charset="0"/>
                <a:cs typeface="Times New Roman" pitchFamily="18" charset="0"/>
              </a:rPr>
              <a:t>Young</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and Dave </a:t>
            </a:r>
            <a:r>
              <a:rPr lang="en-US" sz="1600" dirty="0" err="1" smtClean="0">
                <a:latin typeface="Times New Roman" pitchFamily="18" charset="0"/>
                <a:cs typeface="Times New Roman" pitchFamily="18" charset="0"/>
              </a:rPr>
              <a:t>Dolph</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endParaRPr lang="en-US" sz="1600" dirty="0" smtClean="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University of Dayton</a:t>
            </a:r>
            <a:endParaRPr lang="en-US" sz="1600" dirty="0">
              <a:latin typeface="Times New Roman" pitchFamily="18" charset="0"/>
              <a:cs typeface="Times New Roman" pitchFamily="18" charset="0"/>
            </a:endParaRPr>
          </a:p>
          <a:p>
            <a:r>
              <a:rPr lang="en-US" sz="1600" dirty="0" smtClean="0">
                <a:latin typeface="Times New Roman" pitchFamily="18" charset="0"/>
                <a:cs typeface="Times New Roman" pitchFamily="18" charset="0"/>
              </a:rPr>
              <a:t>School </a:t>
            </a:r>
            <a:r>
              <a:rPr lang="en-US" sz="1600" dirty="0">
                <a:latin typeface="Times New Roman" pitchFamily="18" charset="0"/>
                <a:cs typeface="Times New Roman" pitchFamily="18" charset="0"/>
              </a:rPr>
              <a:t>of Education and </a:t>
            </a:r>
            <a:r>
              <a:rPr lang="en-US" sz="1600" dirty="0" smtClean="0">
                <a:latin typeface="Times New Roman" pitchFamily="18" charset="0"/>
                <a:cs typeface="Times New Roman" pitchFamily="18" charset="0"/>
              </a:rPr>
              <a:t>Health Sciences</a:t>
            </a:r>
          </a:p>
          <a:p>
            <a:r>
              <a:rPr lang="en-US" sz="1600" dirty="0" smtClean="0">
                <a:latin typeface="Times New Roman" pitchFamily="18" charset="0"/>
                <a:cs typeface="Times New Roman" pitchFamily="18" charset="0"/>
              </a:rPr>
              <a:t>Department of Educational Administration</a:t>
            </a:r>
          </a:p>
          <a:p>
            <a:r>
              <a:rPr lang="en-US" sz="1600" dirty="0" smtClean="0">
                <a:latin typeface="Times New Roman" pitchFamily="18" charset="0"/>
                <a:cs typeface="Times New Roman" pitchFamily="18" charset="0"/>
              </a:rPr>
              <a:t>Fitz Hall – Suite 651</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300 College Park, Dayton, OH  45469</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phone</a:t>
            </a:r>
            <a:r>
              <a:rPr lang="en-US" sz="1600" dirty="0">
                <a:latin typeface="Times New Roman" pitchFamily="18" charset="0"/>
                <a:cs typeface="Times New Roman" pitchFamily="18" charset="0"/>
              </a:rPr>
              <a:t>: </a:t>
            </a:r>
            <a:r>
              <a:rPr lang="en-US" sz="1600" dirty="0">
                <a:latin typeface="Times New Roman" pitchFamily="18" charset="0"/>
                <a:cs typeface="Times New Roman" pitchFamily="18" charset="0"/>
                <a:hlinkClick r:id="rId5"/>
              </a:rPr>
              <a:t>937-229-3323</a:t>
            </a:r>
            <a:r>
              <a:rPr lang="en-US" sz="1600" dirty="0">
                <a:latin typeface="Times New Roman" pitchFamily="18" charset="0"/>
                <a:cs typeface="Times New Roman" pitchFamily="18" charset="0"/>
              </a:rPr>
              <a:t>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fax: </a:t>
            </a:r>
            <a:r>
              <a:rPr lang="en-US" sz="1600" dirty="0" smtClean="0">
                <a:latin typeface="Times New Roman" pitchFamily="18" charset="0"/>
                <a:cs typeface="Times New Roman" pitchFamily="18" charset="0"/>
                <a:hlinkClick r:id="rId6"/>
              </a:rPr>
              <a:t>937-229-1004</a:t>
            </a:r>
            <a:endParaRPr lang="en-US" sz="1600" dirty="0">
              <a:latin typeface="Times New Roman" pitchFamily="18" charset="0"/>
              <a:cs typeface="Times New Roman" pitchFamily="18" charset="0"/>
            </a:endParaRPr>
          </a:p>
        </p:txBody>
      </p:sp>
      <p:pic>
        <p:nvPicPr>
          <p:cNvPr id="11266" name="Picture 2" descr="http://www.udayton.edu/education/_resources/img/uta/UTA1.jpg"/>
          <p:cNvPicPr>
            <a:picLocks noChangeAspect="1" noChangeArrowheads="1"/>
          </p:cNvPicPr>
          <p:nvPr/>
        </p:nvPicPr>
        <p:blipFill>
          <a:blip r:embed="rId7" cstate="print"/>
          <a:srcRect/>
          <a:stretch>
            <a:fillRect/>
          </a:stretch>
        </p:blipFill>
        <p:spPr bwMode="auto">
          <a:xfrm>
            <a:off x="3124200" y="1752600"/>
            <a:ext cx="3352800" cy="206631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p:spPr>
        <p:txBody>
          <a:bodyPr>
            <a:normAutofit fontScale="90000"/>
          </a:bodyPr>
          <a:lstStyle/>
          <a:p>
            <a:pPr algn="ctr"/>
            <a:r>
              <a:rPr lang="en-US" dirty="0" smtClean="0"/>
              <a:t>UTA Resiliency Development </a:t>
            </a:r>
            <a:endParaRPr lang="en-US" dirty="0"/>
          </a:p>
        </p:txBody>
      </p:sp>
      <p:sp>
        <p:nvSpPr>
          <p:cNvPr id="3" name="Content Placeholder 2"/>
          <p:cNvSpPr>
            <a:spLocks noGrp="1"/>
          </p:cNvSpPr>
          <p:nvPr>
            <p:ph idx="1"/>
          </p:nvPr>
        </p:nvSpPr>
        <p:spPr>
          <a:xfrm>
            <a:off x="1435608" y="1219200"/>
            <a:ext cx="7498080" cy="4953000"/>
          </a:xfrm>
        </p:spPr>
        <p:txBody>
          <a:bodyPr>
            <a:normAutofit/>
          </a:bodyPr>
          <a:lstStyle/>
          <a:p>
            <a:pPr marL="82296" indent="0">
              <a:buNone/>
            </a:pPr>
            <a:r>
              <a:rPr lang="en-US" sz="2000" dirty="0" smtClean="0"/>
              <a:t>Mansfield et al (2016) 4 Categories of Resiliency Building</a:t>
            </a:r>
          </a:p>
          <a:p>
            <a:pPr marL="539496" indent="-457200">
              <a:buFont typeface="+mj-lt"/>
              <a:buAutoNum type="arabicPeriod"/>
            </a:pPr>
            <a:r>
              <a:rPr lang="en-US" sz="2000" dirty="0" smtClean="0">
                <a:solidFill>
                  <a:srgbClr val="0070C0"/>
                </a:solidFill>
              </a:rPr>
              <a:t>Personal Resources </a:t>
            </a:r>
            <a:r>
              <a:rPr lang="en-US" sz="2000" dirty="0" smtClean="0"/>
              <a:t>– motivation &amp; social and emotional competence</a:t>
            </a:r>
          </a:p>
          <a:p>
            <a:pPr marL="539496" indent="-457200">
              <a:buFont typeface="+mj-lt"/>
              <a:buAutoNum type="arabicPeriod"/>
            </a:pPr>
            <a:r>
              <a:rPr lang="en-US" sz="2000" dirty="0" smtClean="0">
                <a:solidFill>
                  <a:srgbClr val="0070C0"/>
                </a:solidFill>
              </a:rPr>
              <a:t>Contextual Resources</a:t>
            </a:r>
            <a:r>
              <a:rPr lang="en-US" sz="2000" dirty="0" smtClean="0"/>
              <a:t> – mobilize resources, relationships &amp; support networks</a:t>
            </a:r>
          </a:p>
          <a:p>
            <a:pPr marL="539496" indent="-457200">
              <a:buFont typeface="+mj-lt"/>
              <a:buAutoNum type="arabicPeriod"/>
            </a:pPr>
            <a:r>
              <a:rPr lang="en-US" sz="2000" dirty="0" smtClean="0">
                <a:solidFill>
                  <a:srgbClr val="0070C0"/>
                </a:solidFill>
              </a:rPr>
              <a:t>Coping Strategies </a:t>
            </a:r>
            <a:r>
              <a:rPr lang="en-US" sz="2000" dirty="0" smtClean="0"/>
              <a:t>– Problem solving, time management, maintaining work-life balance</a:t>
            </a:r>
          </a:p>
          <a:p>
            <a:pPr marL="539496" indent="-457200">
              <a:buFont typeface="+mj-lt"/>
              <a:buAutoNum type="arabicPeriod"/>
            </a:pPr>
            <a:r>
              <a:rPr lang="en-US" sz="2000" dirty="0" smtClean="0">
                <a:solidFill>
                  <a:srgbClr val="0070C0"/>
                </a:solidFill>
              </a:rPr>
              <a:t>Outcomes</a:t>
            </a:r>
            <a:r>
              <a:rPr lang="en-US" sz="2000" dirty="0" smtClean="0"/>
              <a:t> – commitment, engagement, wellbeing &amp; job satisfaction</a:t>
            </a:r>
          </a:p>
          <a:p>
            <a:pPr marL="82296" indent="0">
              <a:buNone/>
            </a:pPr>
            <a:r>
              <a:rPr lang="en-US" sz="2000" dirty="0" smtClean="0"/>
              <a:t>The Urban Teacher Academy embeds the 4 categories through the use of learning communities during and after teacher preparation. </a:t>
            </a:r>
            <a:endParaRPr lang="en-US" sz="2000" dirty="0"/>
          </a:p>
          <a:p>
            <a:pPr marL="82296" indent="0">
              <a:buNone/>
            </a:pPr>
            <a:r>
              <a:rPr lang="en-US" sz="2000" dirty="0" smtClean="0"/>
              <a:t>UTA Learning Communities provide a support base, encourage reflection, challenge assumptions, embrace new understandings of the nature of teaching and developing emotional competence.</a:t>
            </a:r>
            <a:endParaRPr lang="en-US" sz="2000" dirty="0"/>
          </a:p>
        </p:txBody>
      </p:sp>
    </p:spTree>
    <p:extLst>
      <p:ext uri="{BB962C8B-B14F-4D97-AF65-F5344CB8AC3E}">
        <p14:creationId xmlns:p14="http://schemas.microsoft.com/office/powerpoint/2010/main" val="1737140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7498080" cy="1143000"/>
          </a:xfrm>
        </p:spPr>
        <p:txBody>
          <a:bodyPr/>
          <a:lstStyle/>
          <a:p>
            <a:pPr algn="ctr"/>
            <a:r>
              <a:rPr lang="en-US" dirty="0" smtClean="0"/>
              <a:t>Teacher Leadership Qualities</a:t>
            </a:r>
            <a:endParaRPr lang="en-US" dirty="0"/>
          </a:p>
        </p:txBody>
      </p:sp>
      <p:sp>
        <p:nvSpPr>
          <p:cNvPr id="3" name="Content Placeholder 2"/>
          <p:cNvSpPr>
            <a:spLocks noGrp="1"/>
          </p:cNvSpPr>
          <p:nvPr>
            <p:ph idx="1"/>
          </p:nvPr>
        </p:nvSpPr>
        <p:spPr>
          <a:xfrm>
            <a:off x="1295400" y="1600200"/>
            <a:ext cx="7543800" cy="4419600"/>
          </a:xfrm>
        </p:spPr>
        <p:txBody>
          <a:bodyPr numCol="2">
            <a:noAutofit/>
          </a:bodyPr>
          <a:lstStyle/>
          <a:p>
            <a:pPr marL="82296" indent="0">
              <a:buNone/>
            </a:pPr>
            <a:endParaRPr lang="en-US" sz="1800" dirty="0"/>
          </a:p>
          <a:p>
            <a:r>
              <a:rPr lang="en-US" sz="1800" dirty="0" smtClean="0"/>
              <a:t>Collaboration </a:t>
            </a:r>
            <a:r>
              <a:rPr lang="en-US" sz="1800" dirty="0"/>
              <a:t>and teamwork</a:t>
            </a:r>
          </a:p>
          <a:p>
            <a:pPr marL="82296" indent="0">
              <a:buNone/>
            </a:pPr>
            <a:r>
              <a:rPr lang="en-US" sz="1800" dirty="0"/>
              <a:t> </a:t>
            </a:r>
          </a:p>
          <a:p>
            <a:r>
              <a:rPr lang="en-US" sz="1800" dirty="0"/>
              <a:t>Communication</a:t>
            </a:r>
          </a:p>
          <a:p>
            <a:pPr marL="82296" indent="0">
              <a:buNone/>
            </a:pPr>
            <a:endParaRPr lang="en-US" sz="1800" dirty="0"/>
          </a:p>
          <a:p>
            <a:r>
              <a:rPr lang="en-US" sz="1800" dirty="0"/>
              <a:t>Advocacy on behalf of students</a:t>
            </a:r>
          </a:p>
          <a:p>
            <a:pPr marL="82296" indent="0">
              <a:buNone/>
            </a:pPr>
            <a:endParaRPr lang="en-US" sz="1800" dirty="0"/>
          </a:p>
          <a:p>
            <a:r>
              <a:rPr lang="en-US" sz="1800" dirty="0"/>
              <a:t>Holding high expectations </a:t>
            </a:r>
          </a:p>
          <a:p>
            <a:pPr marL="82296" indent="0">
              <a:buNone/>
            </a:pPr>
            <a:endParaRPr lang="en-US" sz="1800" dirty="0"/>
          </a:p>
          <a:p>
            <a:r>
              <a:rPr lang="en-US" sz="1800" dirty="0"/>
              <a:t>Making </a:t>
            </a:r>
            <a:r>
              <a:rPr lang="en-US" sz="1800" dirty="0" smtClean="0"/>
              <a:t>decisions</a:t>
            </a:r>
          </a:p>
          <a:p>
            <a:endParaRPr lang="en-US" sz="1800" dirty="0"/>
          </a:p>
          <a:p>
            <a:endParaRPr lang="en-US" sz="1800" dirty="0" smtClean="0"/>
          </a:p>
          <a:p>
            <a:endParaRPr lang="en-US" sz="1800" dirty="0" smtClean="0"/>
          </a:p>
          <a:p>
            <a:r>
              <a:rPr lang="en-US" sz="1800" dirty="0" smtClean="0"/>
              <a:t>Engaging </a:t>
            </a:r>
            <a:r>
              <a:rPr lang="en-US" sz="1800" dirty="0"/>
              <a:t>stakeholders</a:t>
            </a:r>
          </a:p>
          <a:p>
            <a:pPr marL="82296" indent="0">
              <a:buNone/>
            </a:pPr>
            <a:endParaRPr lang="en-US" sz="1800" dirty="0"/>
          </a:p>
          <a:p>
            <a:r>
              <a:rPr lang="en-US" sz="1800" dirty="0"/>
              <a:t>Servant leadership</a:t>
            </a:r>
          </a:p>
          <a:p>
            <a:pPr marL="82296" indent="0">
              <a:buNone/>
            </a:pPr>
            <a:endParaRPr lang="en-US" sz="1800" dirty="0"/>
          </a:p>
          <a:p>
            <a:r>
              <a:rPr lang="en-US" sz="1800" dirty="0"/>
              <a:t>Efficacy</a:t>
            </a:r>
          </a:p>
          <a:p>
            <a:pPr marL="82296" indent="0">
              <a:buNone/>
            </a:pPr>
            <a:endParaRPr lang="en-US" sz="1800" dirty="0"/>
          </a:p>
          <a:p>
            <a:r>
              <a:rPr lang="en-US" sz="1800" dirty="0"/>
              <a:t>Resiliency</a:t>
            </a:r>
          </a:p>
          <a:p>
            <a:endParaRPr lang="en-US"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Efficacy Matters…</a:t>
            </a:r>
            <a:endParaRPr lang="en-US" dirty="0"/>
          </a:p>
        </p:txBody>
      </p:sp>
      <p:sp>
        <p:nvSpPr>
          <p:cNvPr id="3" name="Content Placeholder 2"/>
          <p:cNvSpPr>
            <a:spLocks noGrp="1"/>
          </p:cNvSpPr>
          <p:nvPr>
            <p:ph idx="1"/>
          </p:nvPr>
        </p:nvSpPr>
        <p:spPr>
          <a:xfrm>
            <a:off x="1371600" y="1447800"/>
            <a:ext cx="7543800" cy="5257800"/>
          </a:xfrm>
        </p:spPr>
        <p:txBody>
          <a:bodyPr>
            <a:normAutofit lnSpcReduction="10000"/>
          </a:bodyPr>
          <a:lstStyle/>
          <a:p>
            <a:r>
              <a:rPr lang="en-US" dirty="0" smtClean="0"/>
              <a:t>Efficacy is a belief in an individual teacher’s ability to make meaningful differences in students’ live and overcome challenging issues while promoting students’ learning</a:t>
            </a:r>
          </a:p>
          <a:p>
            <a:r>
              <a:rPr lang="en-US" dirty="0" smtClean="0"/>
              <a:t>Mastery experiences,  supported by effective professional development lead to self-efficacy</a:t>
            </a:r>
          </a:p>
          <a:p>
            <a:r>
              <a:rPr lang="en-US" dirty="0" smtClean="0"/>
              <a:t>Collective efficacy within a school staff is evidenced by confidence of individual members’ regarding their abilities/effectiveness</a:t>
            </a:r>
          </a:p>
          <a:p>
            <a:endParaRPr lang="en-US" dirty="0" smtClean="0"/>
          </a:p>
          <a:p>
            <a:endParaRPr lang="en-US" dirty="0"/>
          </a:p>
        </p:txBody>
      </p:sp>
    </p:spTree>
    <p:extLst>
      <p:ext uri="{BB962C8B-B14F-4D97-AF65-F5344CB8AC3E}">
        <p14:creationId xmlns:p14="http://schemas.microsoft.com/office/powerpoint/2010/main" val="940621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Instructional Leadership Strategies</a:t>
            </a:r>
            <a:endParaRPr lang="en-US" dirty="0"/>
          </a:p>
        </p:txBody>
      </p:sp>
      <p:sp>
        <p:nvSpPr>
          <p:cNvPr id="3" name="Content Placeholder 2"/>
          <p:cNvSpPr>
            <a:spLocks noGrp="1"/>
          </p:cNvSpPr>
          <p:nvPr>
            <p:ph idx="1"/>
          </p:nvPr>
        </p:nvSpPr>
        <p:spPr>
          <a:xfrm>
            <a:off x="1435608" y="1447800"/>
            <a:ext cx="7479792" cy="5181600"/>
          </a:xfrm>
        </p:spPr>
        <p:txBody>
          <a:bodyPr/>
          <a:lstStyle/>
          <a:p>
            <a:r>
              <a:rPr lang="en-US" dirty="0" smtClean="0"/>
              <a:t>Efficacious school leaders are responsible for hiring, supporting and retaining high quality teachers with appropriate resources in positive instructional school settings</a:t>
            </a:r>
          </a:p>
          <a:p>
            <a:r>
              <a:rPr lang="en-US" dirty="0" smtClean="0"/>
              <a:t>Selected/targeted professional development to meet individual teacher and school needs</a:t>
            </a:r>
          </a:p>
          <a:p>
            <a:r>
              <a:rPr lang="en-US" dirty="0" smtClean="0"/>
              <a:t>Collaborative work environments (</a:t>
            </a:r>
            <a:r>
              <a:rPr lang="en-US" dirty="0" err="1" smtClean="0"/>
              <a:t>Horng</a:t>
            </a:r>
            <a:r>
              <a:rPr lang="en-US" dirty="0" smtClean="0"/>
              <a:t>  &amp; Loeb, 2010)</a:t>
            </a:r>
          </a:p>
          <a:p>
            <a:endParaRPr lang="en-US" sz="2800" dirty="0"/>
          </a:p>
        </p:txBody>
      </p:sp>
    </p:spTree>
    <p:extLst>
      <p:ext uri="{BB962C8B-B14F-4D97-AF65-F5344CB8AC3E}">
        <p14:creationId xmlns:p14="http://schemas.microsoft.com/office/powerpoint/2010/main" val="1252963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Research Questions</a:t>
            </a:r>
            <a:endParaRPr lang="en-US" dirty="0"/>
          </a:p>
        </p:txBody>
      </p:sp>
      <p:sp>
        <p:nvSpPr>
          <p:cNvPr id="3" name="Content Placeholder 2"/>
          <p:cNvSpPr>
            <a:spLocks noGrp="1"/>
          </p:cNvSpPr>
          <p:nvPr>
            <p:ph idx="1"/>
          </p:nvPr>
        </p:nvSpPr>
        <p:spPr>
          <a:xfrm>
            <a:off x="1219200" y="1447800"/>
            <a:ext cx="7714488" cy="3657600"/>
          </a:xfrm>
        </p:spPr>
        <p:txBody>
          <a:bodyPr>
            <a:normAutofit/>
          </a:bodyPr>
          <a:lstStyle/>
          <a:p>
            <a:pPr marL="539496" indent="-457200">
              <a:buNone/>
            </a:pPr>
            <a:r>
              <a:rPr lang="en-US" sz="2400" dirty="0" smtClean="0"/>
              <a:t>1.  What benefits do UTA graduates believe that they have gained from participating in UTA as they reflected on their experiences from their current professional positions?</a:t>
            </a:r>
          </a:p>
          <a:p>
            <a:pPr marL="539496" indent="-457200">
              <a:buNone/>
            </a:pPr>
            <a:endParaRPr lang="en-US" sz="2400" dirty="0" smtClean="0"/>
          </a:p>
          <a:p>
            <a:pPr marL="539496" indent="-457200">
              <a:buNone/>
            </a:pPr>
            <a:r>
              <a:rPr lang="en-US" sz="2400" dirty="0" smtClean="0"/>
              <a:t>2.  What leadership qualities do UTA graduates demonstrate that help foster and support resiliency and academic achievement for their students?</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68362"/>
          </a:xfrm>
        </p:spPr>
        <p:txBody>
          <a:bodyPr/>
          <a:lstStyle/>
          <a:p>
            <a:pPr algn="ctr"/>
            <a:r>
              <a:rPr lang="en-US" dirty="0">
                <a:effectLst/>
              </a:rPr>
              <a:t>Methodology </a:t>
            </a:r>
          </a:p>
        </p:txBody>
      </p:sp>
      <p:sp>
        <p:nvSpPr>
          <p:cNvPr id="3" name="Content Placeholder 2"/>
          <p:cNvSpPr>
            <a:spLocks noGrp="1"/>
          </p:cNvSpPr>
          <p:nvPr>
            <p:ph idx="1"/>
          </p:nvPr>
        </p:nvSpPr>
        <p:spPr>
          <a:xfrm>
            <a:off x="1435608" y="1143000"/>
            <a:ext cx="7498080" cy="5105400"/>
          </a:xfrm>
        </p:spPr>
        <p:txBody>
          <a:bodyPr>
            <a:normAutofit/>
          </a:bodyPr>
          <a:lstStyle/>
          <a:p>
            <a:r>
              <a:rPr lang="en-US" sz="1800" dirty="0"/>
              <a:t>For this </a:t>
            </a:r>
            <a:r>
              <a:rPr lang="en-US" sz="1800" dirty="0" smtClean="0"/>
              <a:t>mixed methodology study</a:t>
            </a:r>
            <a:r>
              <a:rPr lang="en-US" sz="1800" dirty="0"/>
              <a:t>, </a:t>
            </a:r>
            <a:r>
              <a:rPr lang="en-US" sz="1800" dirty="0" smtClean="0"/>
              <a:t>UTA graduates were interviewed regarding program benefits and surveyed regarding their aspiring leadership. 12 </a:t>
            </a:r>
            <a:r>
              <a:rPr lang="en-US" sz="1800" dirty="0"/>
              <a:t>UTA graduates were interviewed. These 12 were identified from a group of 18 UTA grades who have been teacher in an urban school district for 8 to 10 years. All participants signed an interview/survey consent form.  For the purposes of this study, pseudonyms were used to protect the participants’ identity.</a:t>
            </a:r>
          </a:p>
          <a:p>
            <a:r>
              <a:rPr lang="en-US" sz="1800" dirty="0"/>
              <a:t>Data collection was obtained through the use of a survey and interviews of UTA graduates. The interview style used was based on a “guided approach.”  The questions used were open-ended and the tone of the interview was conversational style in order to elicit meaningful responses and allow for in-depth follow-up questions.  </a:t>
            </a:r>
            <a:endParaRPr lang="en-US" sz="1800" dirty="0" smtClean="0"/>
          </a:p>
          <a:p>
            <a:r>
              <a:rPr lang="en-US" sz="1800" dirty="0" smtClean="0"/>
              <a:t>An additional survey of UTA grads designed with open ended questions focusing on identifying leadership qualities and experiences was distributed and returned.  A total of 16 surveys were returned.</a:t>
            </a:r>
          </a:p>
          <a:p>
            <a:endParaRPr lang="en-US" sz="1800" dirty="0"/>
          </a:p>
          <a:p>
            <a:endParaRPr lang="en-US" sz="1800" dirty="0"/>
          </a:p>
        </p:txBody>
      </p:sp>
    </p:spTree>
    <p:extLst>
      <p:ext uri="{BB962C8B-B14F-4D97-AF65-F5344CB8AC3E}">
        <p14:creationId xmlns:p14="http://schemas.microsoft.com/office/powerpoint/2010/main" val="196769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Grad Data</a:t>
            </a:r>
            <a:endParaRPr lang="en-US" dirty="0"/>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UTA </a:t>
            </a:r>
            <a:r>
              <a:rPr lang="en-US" sz="2400" dirty="0">
                <a:latin typeface="Times New Roman" pitchFamily="18" charset="0"/>
                <a:cs typeface="Times New Roman" pitchFamily="18" charset="0"/>
              </a:rPr>
              <a:t>grads are teaching all over the United States. Grads are in Ohio, New York, South Carolina, Tennessee, Kentucky, Colorado, Louisiana, Wisconsin, Michigan, </a:t>
            </a:r>
            <a:r>
              <a:rPr lang="en-US" sz="2400" dirty="0" smtClean="0">
                <a:latin typeface="Times New Roman" pitchFamily="18" charset="0"/>
                <a:cs typeface="Times New Roman" pitchFamily="18" charset="0"/>
              </a:rPr>
              <a:t>New Orleans, </a:t>
            </a:r>
            <a:r>
              <a:rPr lang="en-US" sz="2400" dirty="0">
                <a:latin typeface="Times New Roman" pitchFamily="18" charset="0"/>
                <a:cs typeface="Times New Roman" pitchFamily="18" charset="0"/>
              </a:rPr>
              <a:t>Illinois, Florida, Indiana, and Washington D.C.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There are currently 149 UTA graduates. 74% are </a:t>
            </a:r>
            <a:r>
              <a:rPr lang="en-US" sz="2400" dirty="0">
                <a:latin typeface="Times New Roman" pitchFamily="18" charset="0"/>
                <a:cs typeface="Times New Roman" pitchFamily="18" charset="0"/>
              </a:rPr>
              <a:t>teaching in urban school districts and an increasing number of grads have completed their Masters in Education.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Currently at least 8 UTA grads are employed in roles other than classroom teacher but are still working in urban settings.</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87152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Results and Discussion</a:t>
            </a:r>
            <a:endParaRPr lang="en-US" dirty="0"/>
          </a:p>
        </p:txBody>
      </p:sp>
      <p:pic>
        <p:nvPicPr>
          <p:cNvPr id="5" name="Picture 2"/>
          <p:cNvPicPr>
            <a:picLocks noGrp="1" noChangeAspect="1" noChangeArrowheads="1"/>
          </p:cNvPicPr>
          <p:nvPr>
            <p:ph idx="1"/>
          </p:nvPr>
        </p:nvPicPr>
        <p:blipFill>
          <a:blip r:embed="rId3" cstate="print"/>
          <a:srcRect/>
          <a:stretch>
            <a:fillRect/>
          </a:stretch>
        </p:blipFill>
        <p:spPr bwMode="auto">
          <a:xfrm>
            <a:off x="2057400" y="1295400"/>
            <a:ext cx="6090088" cy="4088397"/>
          </a:xfrm>
          <a:prstGeom prst="rect">
            <a:avLst/>
          </a:prstGeom>
          <a:noFill/>
          <a:ln w="9525">
            <a:noFill/>
            <a:miter lim="800000"/>
            <a:headEnd/>
            <a:tailEnd/>
          </a:ln>
        </p:spPr>
      </p:pic>
      <p:sp>
        <p:nvSpPr>
          <p:cNvPr id="7" name="Title 1"/>
          <p:cNvSpPr txBox="1">
            <a:spLocks/>
          </p:cNvSpPr>
          <p:nvPr/>
        </p:nvSpPr>
        <p:spPr>
          <a:xfrm>
            <a:off x="1447800" y="5486400"/>
            <a:ext cx="749808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sz="2000" dirty="0" smtClean="0">
                <a:latin typeface="Times New Roman" pitchFamily="18" charset="0"/>
                <a:cs typeface="Times New Roman" pitchFamily="18" charset="0"/>
              </a:rPr>
              <a:t>UTA Grad- Jasmine Roberts (pictured); UTA Grad Monica </a:t>
            </a:r>
            <a:r>
              <a:rPr lang="en-US" sz="2000" dirty="0" err="1" smtClean="0">
                <a:latin typeface="Times New Roman" pitchFamily="18" charset="0"/>
                <a:cs typeface="Times New Roman" pitchFamily="18" charset="0"/>
              </a:rPr>
              <a:t>Ruzicka</a:t>
            </a:r>
            <a:r>
              <a:rPr lang="en-US" sz="2000" dirty="0" smtClean="0">
                <a:latin typeface="Times New Roman" pitchFamily="18" charset="0"/>
                <a:cs typeface="Times New Roman" pitchFamily="18" charset="0"/>
              </a:rPr>
              <a:t>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is with us today</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68362"/>
          </a:xfrm>
        </p:spPr>
        <p:txBody>
          <a:bodyPr>
            <a:normAutofit fontScale="90000"/>
          </a:bodyPr>
          <a:lstStyle/>
          <a:p>
            <a:r>
              <a:rPr lang="en-US" dirty="0">
                <a:effectLst/>
              </a:rPr>
              <a:t/>
            </a:r>
            <a:br>
              <a:rPr lang="en-US" dirty="0">
                <a:effectLst/>
              </a:rPr>
            </a:br>
            <a:endParaRPr lang="en-US" dirty="0"/>
          </a:p>
        </p:txBody>
      </p:sp>
      <p:sp>
        <p:nvSpPr>
          <p:cNvPr id="3" name="Content Placeholder 2"/>
          <p:cNvSpPr>
            <a:spLocks noGrp="1"/>
          </p:cNvSpPr>
          <p:nvPr>
            <p:ph idx="1"/>
          </p:nvPr>
        </p:nvSpPr>
        <p:spPr>
          <a:xfrm>
            <a:off x="152400" y="152400"/>
            <a:ext cx="4572000" cy="5867400"/>
          </a:xfrm>
          <a:ln>
            <a:solidFill>
              <a:srgbClr val="002060"/>
            </a:solidFill>
          </a:ln>
        </p:spPr>
        <p:txBody>
          <a:bodyPr>
            <a:normAutofit/>
          </a:bodyPr>
          <a:lstStyle/>
          <a:p>
            <a:endParaRPr lang="en-US" sz="1600" dirty="0" smtClean="0"/>
          </a:p>
          <a:p>
            <a:pPr marL="82296" indent="0" algn="ctr">
              <a:buNone/>
            </a:pPr>
            <a:r>
              <a:rPr lang="en-US" sz="1600" u="sng" dirty="0"/>
              <a:t>Where UTA Graduates are Teaching</a:t>
            </a:r>
          </a:p>
          <a:p>
            <a:pPr marL="82296" indent="0">
              <a:buNone/>
            </a:pPr>
            <a:endParaRPr lang="en-US" sz="1600" u="sng" dirty="0" smtClean="0"/>
          </a:p>
          <a:p>
            <a:r>
              <a:rPr lang="en-US" sz="1600" dirty="0" smtClean="0"/>
              <a:t>The </a:t>
            </a:r>
            <a:r>
              <a:rPr lang="en-US" sz="1600" dirty="0"/>
              <a:t>schools are located in neighborhoods that have high concentrations of poverty, with the percentage of students on free and reduced lunch well over 80% for each school in which UTA graduates are assigned to teach</a:t>
            </a:r>
            <a:r>
              <a:rPr lang="en-US" sz="1600" dirty="0" smtClean="0"/>
              <a:t>.</a:t>
            </a:r>
          </a:p>
          <a:p>
            <a:endParaRPr lang="en-US" sz="1600" dirty="0" smtClean="0"/>
          </a:p>
          <a:p>
            <a:r>
              <a:rPr lang="en-US" sz="1600" dirty="0"/>
              <a:t>75% of the graduates reported a growing number of homeless students in their schools</a:t>
            </a:r>
            <a:r>
              <a:rPr lang="en-US" sz="1600" dirty="0" smtClean="0"/>
              <a:t>.</a:t>
            </a:r>
          </a:p>
          <a:p>
            <a:endParaRPr lang="en-US" sz="1600" dirty="0" smtClean="0"/>
          </a:p>
          <a:p>
            <a:r>
              <a:rPr lang="en-US" sz="1600" dirty="0" smtClean="0"/>
              <a:t>83% </a:t>
            </a:r>
            <a:r>
              <a:rPr lang="en-US" sz="1600" dirty="0"/>
              <a:t>of UTA graduates reported that throughout the course of a school year 20-25% of their students have either moved in or out of the classroom</a:t>
            </a:r>
            <a:r>
              <a:rPr lang="en-US" sz="1600" dirty="0" smtClean="0"/>
              <a:t>. (high mobility)</a:t>
            </a:r>
            <a:endParaRPr lang="en-US" sz="1600" dirty="0"/>
          </a:p>
          <a:p>
            <a:endParaRPr lang="en-US" sz="1600" dirty="0"/>
          </a:p>
        </p:txBody>
      </p:sp>
      <p:sp>
        <p:nvSpPr>
          <p:cNvPr id="4" name="TextBox 3"/>
          <p:cNvSpPr txBox="1"/>
          <p:nvPr/>
        </p:nvSpPr>
        <p:spPr>
          <a:xfrm>
            <a:off x="4953000" y="838200"/>
            <a:ext cx="3962400" cy="4555093"/>
          </a:xfrm>
          <a:prstGeom prst="rect">
            <a:avLst/>
          </a:prstGeom>
          <a:noFill/>
          <a:ln>
            <a:solidFill>
              <a:schemeClr val="accent3"/>
            </a:solidFill>
          </a:ln>
        </p:spPr>
        <p:txBody>
          <a:bodyPr wrap="square" rtlCol="0">
            <a:spAutoFit/>
          </a:bodyPr>
          <a:lstStyle/>
          <a:p>
            <a:pPr algn="ctr"/>
            <a:r>
              <a:rPr lang="en-US" sz="1600" u="sng" dirty="0"/>
              <a:t>Who UTA Graduates are Teaching</a:t>
            </a:r>
          </a:p>
          <a:p>
            <a:pPr algn="ctr"/>
            <a:endParaRPr lang="en-US" dirty="0" smtClean="0"/>
          </a:p>
          <a:p>
            <a:pPr marL="285750" indent="-285750">
              <a:buFont typeface="Arial" panose="020B0604020202020204" pitchFamily="34" charset="0"/>
              <a:buChar char="•"/>
            </a:pPr>
            <a:r>
              <a:rPr lang="en-US" sz="1600" dirty="0" smtClean="0"/>
              <a:t>100% </a:t>
            </a:r>
            <a:r>
              <a:rPr lang="en-US" sz="1600" dirty="0"/>
              <a:t>of the graduates reported that the majority of their students are not performing academically on grade level</a:t>
            </a:r>
            <a:r>
              <a:rPr lang="en-US" sz="1600" dirty="0" smtClean="0"/>
              <a:t>.</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83% </a:t>
            </a:r>
            <a:r>
              <a:rPr lang="en-US" sz="1600" dirty="0"/>
              <a:t>reported having students with poor reading and language </a:t>
            </a:r>
            <a:r>
              <a:rPr lang="en-US" sz="1600" dirty="0" smtClean="0"/>
              <a:t>skills.</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a:t>75% report to </a:t>
            </a:r>
            <a:r>
              <a:rPr lang="en-US" sz="1600" dirty="0" smtClean="0"/>
              <a:t>having </a:t>
            </a:r>
            <a:r>
              <a:rPr lang="en-US" sz="1600" dirty="0"/>
              <a:t>several (more than 5) students on IEPs.  </a:t>
            </a:r>
            <a:endParaRPr lang="en-US" sz="1600" dirty="0" smtClean="0"/>
          </a:p>
          <a:p>
            <a:endParaRPr lang="en-US" sz="1600" dirty="0" smtClean="0"/>
          </a:p>
          <a:p>
            <a:pPr marL="285750" indent="-285750">
              <a:buFont typeface="Arial" panose="020B0604020202020204" pitchFamily="34" charset="0"/>
              <a:buChar char="•"/>
            </a:pPr>
            <a:r>
              <a:rPr lang="en-US" sz="1600" dirty="0" smtClean="0"/>
              <a:t>60% </a:t>
            </a:r>
            <a:r>
              <a:rPr lang="en-US" sz="1600" dirty="0"/>
              <a:t>of UTA graduates reported having frequent behavioral discipline problems that disrupt instructional time in the classroom.  </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4285879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000" dirty="0" smtClean="0"/>
              <a:t/>
            </a:r>
            <a:br>
              <a:rPr lang="en-US" sz="2000" dirty="0" smtClean="0"/>
            </a:br>
            <a:r>
              <a:rPr lang="en-US" sz="2000" dirty="0" smtClean="0"/>
              <a:t>Question # 1</a:t>
            </a:r>
            <a:r>
              <a:rPr lang="en-US" sz="2000" dirty="0"/>
              <a:t/>
            </a:r>
            <a:br>
              <a:rPr lang="en-US" sz="2000" dirty="0"/>
            </a:br>
            <a:r>
              <a:rPr lang="en-US" sz="2000" dirty="0" smtClean="0"/>
              <a:t>What </a:t>
            </a:r>
            <a:r>
              <a:rPr lang="en-US" sz="2000" dirty="0"/>
              <a:t>benefits do UTA graduates believe </a:t>
            </a:r>
            <a:r>
              <a:rPr lang="en-US" sz="2000"/>
              <a:t>that </a:t>
            </a:r>
            <a:r>
              <a:rPr lang="en-US" sz="2000" smtClean="0"/>
              <a:t>they have </a:t>
            </a:r>
            <a:r>
              <a:rPr lang="en-US" sz="2000" dirty="0"/>
              <a:t>gained from participating in UTA as they reflected on their experiences from their current professional positions?</a:t>
            </a:r>
            <a:br>
              <a:rPr lang="en-US" sz="2000" dirty="0"/>
            </a:br>
            <a:endParaRPr lang="en-US" sz="2000" dirty="0"/>
          </a:p>
        </p:txBody>
      </p:sp>
      <p:sp>
        <p:nvSpPr>
          <p:cNvPr id="3" name="Content Placeholder 2"/>
          <p:cNvSpPr>
            <a:spLocks noGrp="1"/>
          </p:cNvSpPr>
          <p:nvPr>
            <p:ph idx="1"/>
          </p:nvPr>
        </p:nvSpPr>
        <p:spPr>
          <a:xfrm>
            <a:off x="1371600" y="1676400"/>
            <a:ext cx="7498080" cy="4800600"/>
          </a:xfrm>
        </p:spPr>
        <p:txBody>
          <a:bodyPr>
            <a:normAutofit/>
          </a:bodyPr>
          <a:lstStyle/>
          <a:p>
            <a:pPr marL="82296" indent="0">
              <a:buNone/>
            </a:pPr>
            <a:r>
              <a:rPr lang="en-US" sz="1600" dirty="0">
                <a:solidFill>
                  <a:srgbClr val="FF0000"/>
                </a:solidFill>
              </a:rPr>
              <a:t>Six key areas of benefit emerged from interviewing UTA graduates</a:t>
            </a:r>
            <a:r>
              <a:rPr lang="en-US" sz="1600" dirty="0"/>
              <a:t>. These six areas are significant as they mirror the areas of teacher knowledge, attitudes &amp; dispositions and professional responsibility that that been identified for years by researchers (</a:t>
            </a:r>
            <a:r>
              <a:rPr lang="en-US" sz="1600" dirty="0" err="1"/>
              <a:t>Haberman</a:t>
            </a:r>
            <a:r>
              <a:rPr lang="en-US" sz="1600" dirty="0"/>
              <a:t>, 1995, 1996 &amp; 2004; Oakes, </a:t>
            </a:r>
            <a:r>
              <a:rPr lang="en-US" sz="1600" dirty="0" err="1"/>
              <a:t>Franke</a:t>
            </a:r>
            <a:r>
              <a:rPr lang="en-US" sz="1600" dirty="0"/>
              <a:t>, Quartz &amp; Rogers, 2002; Ladson-Billings, 1994) in the field of urban education. </a:t>
            </a:r>
            <a:endParaRPr lang="en-US" sz="1600" dirty="0" smtClean="0"/>
          </a:p>
          <a:p>
            <a:pPr marL="82296" indent="0">
              <a:buNone/>
            </a:pPr>
            <a:endParaRPr lang="en-US" sz="1600" dirty="0" smtClean="0"/>
          </a:p>
          <a:p>
            <a:pPr marL="82296" indent="0">
              <a:buNone/>
            </a:pPr>
            <a:r>
              <a:rPr lang="en-US" sz="1600" dirty="0" smtClean="0"/>
              <a:t>The </a:t>
            </a:r>
            <a:r>
              <a:rPr lang="en-US" sz="1600" dirty="0"/>
              <a:t>six benefit areas for UTA graduates are:</a:t>
            </a:r>
          </a:p>
          <a:p>
            <a:pPr marL="425196" indent="-342900">
              <a:buFont typeface="+mj-lt"/>
              <a:buAutoNum type="arabicPeriod"/>
            </a:pPr>
            <a:r>
              <a:rPr lang="en-US" sz="1600" i="1" dirty="0"/>
              <a:t>Developing a knowledge base and gaining a realistic understanding of urban schools, students, and </a:t>
            </a:r>
            <a:r>
              <a:rPr lang="en-US" sz="1600" i="1" dirty="0" smtClean="0"/>
              <a:t>families</a:t>
            </a:r>
            <a:r>
              <a:rPr lang="en-US" sz="1600" dirty="0" smtClean="0"/>
              <a:t>.</a:t>
            </a:r>
          </a:p>
          <a:p>
            <a:pPr marL="425196" indent="-342900">
              <a:buFont typeface="+mj-lt"/>
              <a:buAutoNum type="arabicPeriod"/>
            </a:pPr>
            <a:r>
              <a:rPr lang="en-US" sz="1600" i="1" dirty="0"/>
              <a:t>Receiving on-going </a:t>
            </a:r>
            <a:r>
              <a:rPr lang="en-US" sz="1600" i="1" dirty="0" smtClean="0"/>
              <a:t>support</a:t>
            </a:r>
            <a:endParaRPr lang="en-US" sz="1600" dirty="0"/>
          </a:p>
          <a:p>
            <a:pPr marL="425196" indent="-342900">
              <a:buFont typeface="+mj-lt"/>
              <a:buAutoNum type="arabicPeriod"/>
            </a:pPr>
            <a:r>
              <a:rPr lang="en-US" sz="1600" i="1" dirty="0"/>
              <a:t>Understanding </a:t>
            </a:r>
            <a:r>
              <a:rPr lang="en-US" sz="1600" i="1" dirty="0" smtClean="0"/>
              <a:t>poverty</a:t>
            </a:r>
          </a:p>
          <a:p>
            <a:pPr marL="425196" indent="-342900">
              <a:buFont typeface="+mj-lt"/>
              <a:buAutoNum type="arabicPeriod"/>
            </a:pPr>
            <a:r>
              <a:rPr lang="en-US" sz="1600" i="1" dirty="0"/>
              <a:t>Developing cultural </a:t>
            </a:r>
            <a:r>
              <a:rPr lang="en-US" sz="1600" i="1" dirty="0" smtClean="0"/>
              <a:t>competence</a:t>
            </a:r>
          </a:p>
          <a:p>
            <a:pPr marL="425196" indent="-342900">
              <a:buFont typeface="+mj-lt"/>
              <a:buAutoNum type="arabicPeriod"/>
            </a:pPr>
            <a:r>
              <a:rPr lang="en-US" sz="1600" i="1" dirty="0"/>
              <a:t>Enhancing classroom management </a:t>
            </a:r>
            <a:r>
              <a:rPr lang="en-US" sz="1600" i="1" dirty="0" smtClean="0"/>
              <a:t>skills</a:t>
            </a:r>
          </a:p>
          <a:p>
            <a:pPr marL="425196" indent="-342900">
              <a:buFont typeface="+mj-lt"/>
              <a:buAutoNum type="arabicPeriod"/>
            </a:pPr>
            <a:r>
              <a:rPr lang="en-US" sz="1600" i="1" dirty="0"/>
              <a:t>Understanding/facilitating parental involvement</a:t>
            </a:r>
            <a:endParaRPr lang="en-US" sz="1600" dirty="0"/>
          </a:p>
        </p:txBody>
      </p:sp>
    </p:spTree>
    <p:extLst>
      <p:ext uri="{BB962C8B-B14F-4D97-AF65-F5344CB8AC3E}">
        <p14:creationId xmlns:p14="http://schemas.microsoft.com/office/powerpoint/2010/main" val="726921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838200"/>
            <a:ext cx="7543800" cy="4876800"/>
          </a:xfrm>
        </p:spPr>
        <p:txBody>
          <a:bodyPr>
            <a:normAutofit/>
          </a:bodyPr>
          <a:lstStyle/>
          <a:p>
            <a:pPr marL="82296" indent="0" algn="ctr">
              <a:buNone/>
            </a:pPr>
            <a:r>
              <a:rPr lang="en-US" dirty="0"/>
              <a:t>The current emphasis on school change and efforts to create successful educational leaders demands that professionals master a deeper understanding of how to work within a school milieu (Whitaker, 2003), because doing so is considered critical to the quality of teachers’ work and student learning.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Graduate Benefits</a:t>
            </a:r>
            <a:endParaRPr lang="en-US" dirty="0"/>
          </a:p>
        </p:txBody>
      </p:sp>
      <p:sp>
        <p:nvSpPr>
          <p:cNvPr id="3" name="Content Placeholder 2"/>
          <p:cNvSpPr>
            <a:spLocks noGrp="1"/>
          </p:cNvSpPr>
          <p:nvPr>
            <p:ph idx="1"/>
          </p:nvPr>
        </p:nvSpPr>
        <p:spPr>
          <a:xfrm>
            <a:off x="1219200" y="1447800"/>
            <a:ext cx="3669792" cy="4800600"/>
          </a:xfrm>
        </p:spPr>
        <p:txBody>
          <a:bodyPr>
            <a:normAutofit lnSpcReduction="10000"/>
          </a:bodyPr>
          <a:lstStyle/>
          <a:p>
            <a:pPr marL="596646" lvl="0" indent="-514350">
              <a:buAutoNum type="arabicPeriod"/>
            </a:pPr>
            <a:r>
              <a:rPr lang="en-US" sz="1600" i="1" dirty="0" smtClean="0">
                <a:solidFill>
                  <a:srgbClr val="FF0000"/>
                </a:solidFill>
              </a:rPr>
              <a:t>Developing </a:t>
            </a:r>
            <a:r>
              <a:rPr lang="en-US" sz="1600" i="1" dirty="0">
                <a:solidFill>
                  <a:srgbClr val="FF0000"/>
                </a:solidFill>
              </a:rPr>
              <a:t>a knowledge base and gaining a realistic understanding of urban schools, students, and families</a:t>
            </a:r>
            <a:r>
              <a:rPr lang="en-US" sz="1600" dirty="0">
                <a:solidFill>
                  <a:srgbClr val="FF0000"/>
                </a:solidFill>
              </a:rPr>
              <a:t> </a:t>
            </a:r>
            <a:endParaRPr lang="en-US" sz="1600" dirty="0" smtClean="0">
              <a:solidFill>
                <a:srgbClr val="FF0000"/>
              </a:solidFill>
            </a:endParaRPr>
          </a:p>
          <a:p>
            <a:pPr marL="82296" lvl="0" indent="0">
              <a:buNone/>
            </a:pPr>
            <a:endParaRPr lang="en-US" sz="1600" dirty="0" smtClean="0">
              <a:solidFill>
                <a:srgbClr val="FF0000"/>
              </a:solidFill>
            </a:endParaRPr>
          </a:p>
          <a:p>
            <a:r>
              <a:rPr lang="en-US" sz="1600" dirty="0" smtClean="0"/>
              <a:t>UTA </a:t>
            </a:r>
            <a:r>
              <a:rPr lang="en-US" sz="1600" dirty="0"/>
              <a:t>helped the graduates develop the knowledge base and insight into what urban schools are like. </a:t>
            </a:r>
            <a:endParaRPr lang="en-US" sz="1600" dirty="0" smtClean="0"/>
          </a:p>
          <a:p>
            <a:r>
              <a:rPr lang="en-US" sz="1600" dirty="0" smtClean="0"/>
              <a:t>UTA </a:t>
            </a:r>
            <a:r>
              <a:rPr lang="en-US" sz="1600" dirty="0"/>
              <a:t>provided them with an understanding of the culture of the schools, student behavior and parental relations.  </a:t>
            </a:r>
            <a:endParaRPr lang="en-US" sz="1600" dirty="0" smtClean="0"/>
          </a:p>
          <a:p>
            <a:r>
              <a:rPr lang="en-US" sz="1600" dirty="0" smtClean="0">
                <a:solidFill>
                  <a:srgbClr val="FF0000"/>
                </a:solidFill>
              </a:rPr>
              <a:t>Ninety-two </a:t>
            </a:r>
            <a:r>
              <a:rPr lang="en-US" sz="1600" dirty="0">
                <a:solidFill>
                  <a:srgbClr val="FF0000"/>
                </a:solidFill>
              </a:rPr>
              <a:t>percent (92%) </a:t>
            </a:r>
            <a:r>
              <a:rPr lang="en-US" sz="1600" dirty="0"/>
              <a:t>of the graduates expressed that gaining this knowledge has played a critical role in their development as an educator, and helped them in their preparation for teaching students who come from a different ethnicity and cultural background than their own.</a:t>
            </a:r>
          </a:p>
          <a:p>
            <a:pPr marL="82296" indent="0">
              <a:buNone/>
            </a:pPr>
            <a:endParaRPr lang="en-US" sz="1600" dirty="0"/>
          </a:p>
        </p:txBody>
      </p:sp>
      <p:sp>
        <p:nvSpPr>
          <p:cNvPr id="5" name="Content Placeholder 2"/>
          <p:cNvSpPr txBox="1">
            <a:spLocks/>
          </p:cNvSpPr>
          <p:nvPr/>
        </p:nvSpPr>
        <p:spPr>
          <a:xfrm>
            <a:off x="5181600" y="1524000"/>
            <a:ext cx="3669792" cy="4800600"/>
          </a:xfrm>
          <a:prstGeom prst="rect">
            <a:avLst/>
          </a:prstGeom>
        </p:spPr>
        <p:txBody>
          <a:bodyPr>
            <a:normAutofit fontScale="925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425196" lvl="0" indent="-342900">
              <a:buAutoNum type="arabicPeriod" startAt="2"/>
            </a:pPr>
            <a:r>
              <a:rPr lang="en-US" sz="1600" i="1" dirty="0" smtClean="0">
                <a:solidFill>
                  <a:srgbClr val="FF0000"/>
                </a:solidFill>
              </a:rPr>
              <a:t>Receiving </a:t>
            </a:r>
            <a:r>
              <a:rPr lang="en-US" sz="1600" i="1" dirty="0">
                <a:solidFill>
                  <a:srgbClr val="FF0000"/>
                </a:solidFill>
              </a:rPr>
              <a:t>on-going </a:t>
            </a:r>
            <a:r>
              <a:rPr lang="en-US" sz="1600" i="1" dirty="0" smtClean="0">
                <a:solidFill>
                  <a:srgbClr val="FF0000"/>
                </a:solidFill>
              </a:rPr>
              <a:t>support</a:t>
            </a:r>
          </a:p>
          <a:p>
            <a:pPr marL="82296" lvl="0" indent="0">
              <a:buNone/>
            </a:pPr>
            <a:endParaRPr lang="en-US" sz="1600" i="1" dirty="0" smtClean="0">
              <a:solidFill>
                <a:srgbClr val="FF0000"/>
              </a:solidFill>
            </a:endParaRPr>
          </a:p>
          <a:p>
            <a:r>
              <a:rPr lang="en-US" sz="1600" dirty="0" smtClean="0">
                <a:solidFill>
                  <a:srgbClr val="FF0000"/>
                </a:solidFill>
              </a:rPr>
              <a:t>Eighty-three </a:t>
            </a:r>
            <a:r>
              <a:rPr lang="en-US" sz="1600" dirty="0">
                <a:solidFill>
                  <a:srgbClr val="FF0000"/>
                </a:solidFill>
              </a:rPr>
              <a:t>percent (83%)</a:t>
            </a:r>
            <a:r>
              <a:rPr lang="en-US" sz="1600" dirty="0"/>
              <a:t> of the graduates expressed the importance of the support they received from the UTA program director, </a:t>
            </a:r>
            <a:r>
              <a:rPr lang="en-US" sz="1600" dirty="0" smtClean="0"/>
              <a:t> UTA </a:t>
            </a:r>
            <a:r>
              <a:rPr lang="en-US" sz="1600" dirty="0"/>
              <a:t>mentors, and their fellow cohort members.   </a:t>
            </a:r>
            <a:endParaRPr lang="en-US" sz="1600" dirty="0" smtClean="0"/>
          </a:p>
          <a:p>
            <a:r>
              <a:rPr lang="en-US" sz="1600" dirty="0" smtClean="0"/>
              <a:t>Support </a:t>
            </a:r>
            <a:r>
              <a:rPr lang="en-US" sz="1600" dirty="0"/>
              <a:t>was manifested in various forms: guidance (both personal and professional); encouragement in becoming a part of the educational community; encouragement to take chances and try ideas and strategies presented in the seminars and classes; support that permitted participants to speak freely about their concerns and ideas regarding topics relevant to urban education, and not feel that they would be judged negatively for their opinions.  </a:t>
            </a:r>
          </a:p>
          <a:p>
            <a:pPr marL="82296" indent="0">
              <a:buFont typeface="Wingdings 2"/>
              <a:buNone/>
            </a:pPr>
            <a:endParaRPr lang="en-US" sz="1600" dirty="0"/>
          </a:p>
        </p:txBody>
      </p:sp>
    </p:spTree>
    <p:extLst>
      <p:ext uri="{BB962C8B-B14F-4D97-AF65-F5344CB8AC3E}">
        <p14:creationId xmlns:p14="http://schemas.microsoft.com/office/powerpoint/2010/main" val="1277568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000" dirty="0" smtClean="0"/>
              <a:t>Question # 2</a:t>
            </a:r>
            <a:br>
              <a:rPr lang="en-US" sz="2000" dirty="0" smtClean="0"/>
            </a:br>
            <a:r>
              <a:rPr lang="en-US" sz="2000" dirty="0"/>
              <a:t>What leadership qualities do UTA graduates demonstrate that help foster and support resiliency and academic achievement for their students?</a:t>
            </a:r>
            <a:br>
              <a:rPr lang="en-US" sz="2000" dirty="0"/>
            </a:br>
            <a:endParaRPr lang="en-US" sz="2000" dirty="0"/>
          </a:p>
        </p:txBody>
      </p:sp>
      <p:sp>
        <p:nvSpPr>
          <p:cNvPr id="3" name="Content Placeholder 2"/>
          <p:cNvSpPr>
            <a:spLocks noGrp="1"/>
          </p:cNvSpPr>
          <p:nvPr>
            <p:ph idx="1"/>
          </p:nvPr>
        </p:nvSpPr>
        <p:spPr>
          <a:xfrm>
            <a:off x="1219200" y="1219200"/>
            <a:ext cx="7498080" cy="4800600"/>
          </a:xfrm>
        </p:spPr>
        <p:txBody>
          <a:bodyPr>
            <a:noAutofit/>
          </a:bodyPr>
          <a:lstStyle/>
          <a:p>
            <a:pPr marL="82296" indent="0">
              <a:buNone/>
            </a:pPr>
            <a:r>
              <a:rPr lang="en-US" sz="1400" dirty="0">
                <a:solidFill>
                  <a:srgbClr val="FF0000"/>
                </a:solidFill>
              </a:rPr>
              <a:t>UTA graduates identified  a number of leadership qualities that are supported by the leadership literature </a:t>
            </a:r>
            <a:r>
              <a:rPr lang="en-US" sz="1400" dirty="0"/>
              <a:t>(Hirsh &amp; </a:t>
            </a:r>
            <a:r>
              <a:rPr lang="en-US" sz="1400" dirty="0" err="1"/>
              <a:t>Killion</a:t>
            </a:r>
            <a:r>
              <a:rPr lang="en-US" sz="1400" dirty="0"/>
              <a:t> (as cited in </a:t>
            </a:r>
            <a:r>
              <a:rPr lang="en-US" sz="1400" dirty="0" err="1"/>
              <a:t>Killion</a:t>
            </a:r>
            <a:r>
              <a:rPr lang="en-US" sz="1400" dirty="0"/>
              <a:t>), 2011; </a:t>
            </a:r>
            <a:r>
              <a:rPr lang="en-US" sz="1400" dirty="0" err="1"/>
              <a:t>Drath</a:t>
            </a:r>
            <a:r>
              <a:rPr lang="en-US" sz="1400" dirty="0"/>
              <a:t>, W. H., 2008; Berry, B., </a:t>
            </a:r>
            <a:r>
              <a:rPr lang="en-US" sz="1400" dirty="0" smtClean="0"/>
              <a:t>2011;  Mansfield, C.F., </a:t>
            </a:r>
            <a:r>
              <a:rPr lang="en-US" sz="1400" dirty="0" err="1" smtClean="0"/>
              <a:t>Beltman</a:t>
            </a:r>
            <a:r>
              <a:rPr lang="en-US" sz="1400" dirty="0" smtClean="0"/>
              <a:t>, S., </a:t>
            </a:r>
            <a:r>
              <a:rPr lang="en-US" sz="1400" dirty="0" err="1" smtClean="0"/>
              <a:t>Broadley</a:t>
            </a:r>
            <a:r>
              <a:rPr lang="en-US" sz="1400" dirty="0" smtClean="0"/>
              <a:t>, T. &amp; </a:t>
            </a:r>
            <a:r>
              <a:rPr lang="en-US" sz="1400" dirty="0" err="1" smtClean="0"/>
              <a:t>Weatherby</a:t>
            </a:r>
            <a:r>
              <a:rPr lang="en-US" sz="1400" dirty="0" smtClean="0"/>
              <a:t>-Fell, N., 2016.</a:t>
            </a:r>
            <a:endParaRPr lang="en-US" sz="1400" dirty="0"/>
          </a:p>
          <a:p>
            <a:r>
              <a:rPr lang="en-US" sz="1400" dirty="0"/>
              <a:t> </a:t>
            </a:r>
            <a:r>
              <a:rPr lang="en-US" sz="1400" dirty="0" smtClean="0"/>
              <a:t>Honest </a:t>
            </a:r>
            <a:r>
              <a:rPr lang="en-US" sz="1400" dirty="0"/>
              <a:t>and open communications </a:t>
            </a:r>
          </a:p>
          <a:p>
            <a:pPr marL="82296" indent="0">
              <a:buNone/>
            </a:pPr>
            <a:r>
              <a:rPr lang="en-US" sz="1400" dirty="0"/>
              <a:t> </a:t>
            </a:r>
          </a:p>
          <a:p>
            <a:r>
              <a:rPr lang="en-US" sz="1400" dirty="0"/>
              <a:t>Commitment to success for all students, with a focus on making gains and reaching personal goals</a:t>
            </a:r>
          </a:p>
          <a:p>
            <a:pPr marL="82296" indent="0">
              <a:buNone/>
            </a:pPr>
            <a:r>
              <a:rPr lang="en-US" sz="1400" dirty="0"/>
              <a:t> </a:t>
            </a:r>
          </a:p>
          <a:p>
            <a:r>
              <a:rPr lang="en-US" sz="1400" dirty="0"/>
              <a:t>Collegiality, collaboration and teamwork</a:t>
            </a:r>
          </a:p>
          <a:p>
            <a:endParaRPr lang="en-US" sz="1400" dirty="0"/>
          </a:p>
          <a:p>
            <a:r>
              <a:rPr lang="en-US" sz="1400" dirty="0"/>
              <a:t>Advocacy for development of the whole person leading to academic success</a:t>
            </a:r>
          </a:p>
          <a:p>
            <a:pPr marL="82296" indent="0">
              <a:buNone/>
            </a:pPr>
            <a:r>
              <a:rPr lang="en-US" sz="1400" dirty="0"/>
              <a:t> </a:t>
            </a:r>
          </a:p>
          <a:p>
            <a:r>
              <a:rPr lang="en-US" sz="1400" dirty="0"/>
              <a:t>Knowing and demonstrating best practices, resulting from current professional development, including data analysis skills</a:t>
            </a:r>
          </a:p>
          <a:p>
            <a:pPr marL="82296" indent="0">
              <a:buNone/>
            </a:pPr>
            <a:r>
              <a:rPr lang="en-US" sz="1400" dirty="0"/>
              <a:t> </a:t>
            </a:r>
          </a:p>
          <a:p>
            <a:r>
              <a:rPr lang="en-US" sz="1400" dirty="0"/>
              <a:t>Holding high behavioral and academic standards</a:t>
            </a:r>
          </a:p>
          <a:p>
            <a:pPr marL="82296" indent="0">
              <a:buNone/>
            </a:pPr>
            <a:r>
              <a:rPr lang="en-US" sz="1400" dirty="0"/>
              <a:t> </a:t>
            </a:r>
          </a:p>
          <a:p>
            <a:r>
              <a:rPr lang="en-US" sz="1400" dirty="0"/>
              <a:t>Patience, perspective, and organization</a:t>
            </a:r>
          </a:p>
          <a:p>
            <a:endParaRPr lang="en-US" sz="1400" dirty="0"/>
          </a:p>
        </p:txBody>
      </p:sp>
    </p:spTree>
    <p:extLst>
      <p:ext uri="{BB962C8B-B14F-4D97-AF65-F5344CB8AC3E}">
        <p14:creationId xmlns:p14="http://schemas.microsoft.com/office/powerpoint/2010/main" val="2414679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498080" cy="924128"/>
          </a:xfrm>
        </p:spPr>
        <p:txBody>
          <a:bodyPr/>
          <a:lstStyle/>
          <a:p>
            <a:pPr algn="ctr"/>
            <a:r>
              <a:rPr lang="en-US" dirty="0" smtClean="0"/>
              <a:t>Graduates’ Responses</a:t>
            </a:r>
            <a:endParaRPr lang="en-US" dirty="0"/>
          </a:p>
        </p:txBody>
      </p:sp>
      <p:sp>
        <p:nvSpPr>
          <p:cNvPr id="4" name="TextBox 3"/>
          <p:cNvSpPr txBox="1"/>
          <p:nvPr/>
        </p:nvSpPr>
        <p:spPr>
          <a:xfrm>
            <a:off x="93223" y="924128"/>
            <a:ext cx="3200400" cy="1077218"/>
          </a:xfrm>
          <a:prstGeom prst="rect">
            <a:avLst/>
          </a:prstGeom>
          <a:noFill/>
          <a:ln>
            <a:solidFill>
              <a:srgbClr val="FF0000"/>
            </a:solidFill>
          </a:ln>
        </p:spPr>
        <p:txBody>
          <a:bodyPr wrap="square" rtlCol="0">
            <a:spAutoFit/>
          </a:bodyPr>
          <a:lstStyle/>
          <a:p>
            <a:pPr algn="ctr"/>
            <a:r>
              <a:rPr lang="en-US" sz="1600" dirty="0" smtClean="0"/>
              <a:t>I </a:t>
            </a:r>
            <a:r>
              <a:rPr lang="en-US" sz="1600" dirty="0"/>
              <a:t>believe that UTA made me a confident teacher and made me understand what is necessary for a child to succeed in the </a:t>
            </a:r>
            <a:r>
              <a:rPr lang="en-US" sz="1600" dirty="0" smtClean="0"/>
              <a:t>classroom.</a:t>
            </a:r>
            <a:endParaRPr lang="en-US" sz="1600" dirty="0"/>
          </a:p>
        </p:txBody>
      </p:sp>
      <p:sp>
        <p:nvSpPr>
          <p:cNvPr id="5" name="TextBox 4"/>
          <p:cNvSpPr txBox="1"/>
          <p:nvPr/>
        </p:nvSpPr>
        <p:spPr>
          <a:xfrm>
            <a:off x="5946843" y="924128"/>
            <a:ext cx="2971800" cy="1323439"/>
          </a:xfrm>
          <a:prstGeom prst="rect">
            <a:avLst/>
          </a:prstGeom>
          <a:noFill/>
          <a:ln>
            <a:solidFill>
              <a:srgbClr val="00B0F0"/>
            </a:solidFill>
          </a:ln>
        </p:spPr>
        <p:txBody>
          <a:bodyPr wrap="square" rtlCol="0">
            <a:spAutoFit/>
          </a:bodyPr>
          <a:lstStyle/>
          <a:p>
            <a:pPr algn="ctr"/>
            <a:r>
              <a:rPr lang="en-US" sz="1600" dirty="0"/>
              <a:t>I feel that I am an aspiring educational leader because I work hard to involve all stakeholders in meeting the school’s action plan. </a:t>
            </a:r>
          </a:p>
        </p:txBody>
      </p:sp>
      <p:sp>
        <p:nvSpPr>
          <p:cNvPr id="6" name="TextBox 5"/>
          <p:cNvSpPr txBox="1"/>
          <p:nvPr/>
        </p:nvSpPr>
        <p:spPr>
          <a:xfrm>
            <a:off x="3657600" y="1216515"/>
            <a:ext cx="1981200" cy="2062103"/>
          </a:xfrm>
          <a:prstGeom prst="rect">
            <a:avLst/>
          </a:prstGeom>
          <a:noFill/>
          <a:ln>
            <a:solidFill>
              <a:srgbClr val="002060"/>
            </a:solidFill>
          </a:ln>
        </p:spPr>
        <p:txBody>
          <a:bodyPr wrap="square" rtlCol="0">
            <a:spAutoFit/>
          </a:bodyPr>
          <a:lstStyle/>
          <a:p>
            <a:pPr algn="ctr"/>
            <a:r>
              <a:rPr lang="en-US" sz="1600" dirty="0"/>
              <a:t>I make it clear to my students that I am in the classroom to learn with them and learn from them and that I want to set them up for success.</a:t>
            </a:r>
          </a:p>
          <a:p>
            <a:pPr algn="ctr"/>
            <a:endParaRPr lang="en-US" sz="1600" dirty="0"/>
          </a:p>
        </p:txBody>
      </p:sp>
      <p:sp>
        <p:nvSpPr>
          <p:cNvPr id="7" name="TextBox 6"/>
          <p:cNvSpPr txBox="1"/>
          <p:nvPr/>
        </p:nvSpPr>
        <p:spPr>
          <a:xfrm>
            <a:off x="351817" y="2128258"/>
            <a:ext cx="2595664" cy="1323439"/>
          </a:xfrm>
          <a:prstGeom prst="rect">
            <a:avLst/>
          </a:prstGeom>
          <a:noFill/>
          <a:ln>
            <a:solidFill>
              <a:schemeClr val="accent3"/>
            </a:solidFill>
          </a:ln>
        </p:spPr>
        <p:txBody>
          <a:bodyPr wrap="square" rtlCol="0">
            <a:spAutoFit/>
          </a:bodyPr>
          <a:lstStyle/>
          <a:p>
            <a:pPr algn="ctr"/>
            <a:r>
              <a:rPr lang="en-US" sz="1600" dirty="0"/>
              <a:t>I have the patience and caring needed to connect with my students and adapt to their needs.</a:t>
            </a:r>
          </a:p>
          <a:p>
            <a:pPr algn="ctr"/>
            <a:endParaRPr lang="en-US" sz="1600" dirty="0"/>
          </a:p>
        </p:txBody>
      </p:sp>
      <p:sp>
        <p:nvSpPr>
          <p:cNvPr id="8" name="TextBox 7"/>
          <p:cNvSpPr txBox="1"/>
          <p:nvPr/>
        </p:nvSpPr>
        <p:spPr>
          <a:xfrm>
            <a:off x="7093086" y="2438400"/>
            <a:ext cx="1825557" cy="1815882"/>
          </a:xfrm>
          <a:prstGeom prst="rect">
            <a:avLst/>
          </a:prstGeom>
          <a:noFill/>
          <a:ln>
            <a:solidFill>
              <a:srgbClr val="92D050"/>
            </a:solidFill>
          </a:ln>
        </p:spPr>
        <p:txBody>
          <a:bodyPr wrap="square" rtlCol="0">
            <a:spAutoFit/>
          </a:bodyPr>
          <a:lstStyle/>
          <a:p>
            <a:pPr algn="ctr"/>
            <a:r>
              <a:rPr lang="en-US" sz="1600" dirty="0"/>
              <a:t>I believe that my ability to listen to others and collaborate is my greatest strength as a leader.</a:t>
            </a:r>
          </a:p>
          <a:p>
            <a:pPr algn="ctr"/>
            <a:endParaRPr lang="en-US" sz="1600" dirty="0"/>
          </a:p>
        </p:txBody>
      </p:sp>
      <p:sp>
        <p:nvSpPr>
          <p:cNvPr id="9" name="TextBox 8"/>
          <p:cNvSpPr txBox="1"/>
          <p:nvPr/>
        </p:nvSpPr>
        <p:spPr>
          <a:xfrm>
            <a:off x="2057399" y="6324600"/>
            <a:ext cx="6940233" cy="338554"/>
          </a:xfrm>
          <a:prstGeom prst="rect">
            <a:avLst/>
          </a:prstGeom>
          <a:noFill/>
          <a:ln>
            <a:solidFill>
              <a:srgbClr val="C00000"/>
            </a:solidFill>
          </a:ln>
        </p:spPr>
        <p:txBody>
          <a:bodyPr wrap="none" rtlCol="0">
            <a:spAutoFit/>
          </a:bodyPr>
          <a:lstStyle/>
          <a:p>
            <a:r>
              <a:rPr lang="en-US" sz="1600" dirty="0"/>
              <a:t>Also, I am a very caring individual which has led my students to show me respect.</a:t>
            </a:r>
          </a:p>
        </p:txBody>
      </p:sp>
      <p:sp>
        <p:nvSpPr>
          <p:cNvPr id="10" name="TextBox 9"/>
          <p:cNvSpPr txBox="1"/>
          <p:nvPr/>
        </p:nvSpPr>
        <p:spPr>
          <a:xfrm>
            <a:off x="3300919" y="3443591"/>
            <a:ext cx="3536004" cy="1569660"/>
          </a:xfrm>
          <a:prstGeom prst="rect">
            <a:avLst/>
          </a:prstGeom>
          <a:noFill/>
          <a:ln>
            <a:solidFill>
              <a:schemeClr val="accent5">
                <a:lumMod val="75000"/>
              </a:schemeClr>
            </a:solidFill>
          </a:ln>
        </p:spPr>
        <p:txBody>
          <a:bodyPr wrap="square" rtlCol="0">
            <a:spAutoFit/>
          </a:bodyPr>
          <a:lstStyle/>
          <a:p>
            <a:pPr algn="ctr"/>
            <a:r>
              <a:rPr lang="en-US" sz="1600" dirty="0"/>
              <a:t>I believe that educational leadership is taking the responsibility to help change your school, to form a community and to give your students the best learning experience possible.</a:t>
            </a:r>
          </a:p>
          <a:p>
            <a:pPr algn="ctr"/>
            <a:endParaRPr lang="en-US" sz="1600" dirty="0"/>
          </a:p>
        </p:txBody>
      </p:sp>
      <p:sp>
        <p:nvSpPr>
          <p:cNvPr id="11" name="TextBox 10"/>
          <p:cNvSpPr txBox="1"/>
          <p:nvPr/>
        </p:nvSpPr>
        <p:spPr>
          <a:xfrm>
            <a:off x="343710" y="3581400"/>
            <a:ext cx="2611877" cy="2554545"/>
          </a:xfrm>
          <a:prstGeom prst="rect">
            <a:avLst/>
          </a:prstGeom>
          <a:noFill/>
          <a:ln>
            <a:solidFill>
              <a:srgbClr val="00B050"/>
            </a:solidFill>
          </a:ln>
        </p:spPr>
        <p:txBody>
          <a:bodyPr wrap="square" rtlCol="0">
            <a:spAutoFit/>
          </a:bodyPr>
          <a:lstStyle/>
          <a:p>
            <a:pPr algn="ctr"/>
            <a:r>
              <a:rPr lang="en-US" sz="1600" dirty="0"/>
              <a:t>For me, educational leadership has meant identifying areas within my own classroom, my department or team, my school, and my district that need improvement, then working towards making it better.  My motto is to be critical and be creative.</a:t>
            </a:r>
          </a:p>
        </p:txBody>
      </p:sp>
      <p:sp>
        <p:nvSpPr>
          <p:cNvPr id="12" name="TextBox 11"/>
          <p:cNvSpPr txBox="1"/>
          <p:nvPr/>
        </p:nvSpPr>
        <p:spPr>
          <a:xfrm>
            <a:off x="3810000" y="5447437"/>
            <a:ext cx="4789196" cy="584775"/>
          </a:xfrm>
          <a:prstGeom prst="rect">
            <a:avLst/>
          </a:prstGeom>
          <a:noFill/>
          <a:ln>
            <a:solidFill>
              <a:srgbClr val="FFC000"/>
            </a:solidFill>
          </a:ln>
        </p:spPr>
        <p:txBody>
          <a:bodyPr wrap="none" rtlCol="0">
            <a:spAutoFit/>
          </a:bodyPr>
          <a:lstStyle/>
          <a:p>
            <a:r>
              <a:rPr lang="en-US" sz="1600" dirty="0"/>
              <a:t>These qualities have an impact on student achievement.</a:t>
            </a:r>
          </a:p>
          <a:p>
            <a:endParaRPr lang="en-U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1143000"/>
          </a:xfrm>
        </p:spPr>
        <p:txBody>
          <a:bodyPr>
            <a:normAutofit fontScale="90000"/>
          </a:bodyPr>
          <a:lstStyle/>
          <a:p>
            <a:pPr algn="ctr"/>
            <a:r>
              <a:rPr lang="en-US" dirty="0" smtClean="0"/>
              <a:t>Governance and Leadership Considerations</a:t>
            </a:r>
            <a:endParaRPr lang="en-US" dirty="0"/>
          </a:p>
        </p:txBody>
      </p:sp>
      <p:sp>
        <p:nvSpPr>
          <p:cNvPr id="3" name="Content Placeholder 2"/>
          <p:cNvSpPr>
            <a:spLocks noGrp="1"/>
          </p:cNvSpPr>
          <p:nvPr>
            <p:ph idx="1"/>
          </p:nvPr>
        </p:nvSpPr>
        <p:spPr/>
        <p:txBody>
          <a:bodyPr>
            <a:normAutofit fontScale="92500"/>
          </a:bodyPr>
          <a:lstStyle/>
          <a:p>
            <a:pPr>
              <a:buFont typeface="Wingdings" pitchFamily="2" charset="2"/>
              <a:buChar char="Ø"/>
            </a:pPr>
            <a:r>
              <a:rPr lang="en-US" dirty="0" smtClean="0"/>
              <a:t>Administrator must know the staff and develop effective professional relationships.</a:t>
            </a:r>
          </a:p>
          <a:p>
            <a:pPr>
              <a:buFont typeface="Wingdings" pitchFamily="2" charset="2"/>
              <a:buChar char="Ø"/>
            </a:pPr>
            <a:r>
              <a:rPr lang="en-US" dirty="0" smtClean="0"/>
              <a:t>Build capacity in school teams.</a:t>
            </a:r>
          </a:p>
          <a:p>
            <a:pPr>
              <a:buFont typeface="Wingdings" pitchFamily="2" charset="2"/>
              <a:buChar char="Ø"/>
            </a:pPr>
            <a:r>
              <a:rPr lang="en-US" dirty="0" smtClean="0"/>
              <a:t>Tap (identify and develop) internal expertise of teacher leaders.</a:t>
            </a:r>
          </a:p>
          <a:p>
            <a:pPr>
              <a:buFont typeface="Wingdings" pitchFamily="2" charset="2"/>
              <a:buChar char="Ø"/>
            </a:pPr>
            <a:r>
              <a:rPr lang="en-US" dirty="0" smtClean="0"/>
              <a:t>Acknowledge the importance of building a balanced professional learning community.</a:t>
            </a:r>
          </a:p>
          <a:p>
            <a:pPr>
              <a:buFont typeface="Wingdings" pitchFamily="2" charset="2"/>
              <a:buChar char="Ø"/>
            </a:pPr>
            <a:r>
              <a:rPr lang="en-US" smtClean="0"/>
              <a:t>Establish school </a:t>
            </a:r>
            <a:r>
              <a:rPr lang="en-US" dirty="0" smtClean="0"/>
              <a:t>culture focused on students and student learning.</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UTA Grad </a:t>
            </a:r>
            <a:r>
              <a:rPr lang="en-US" dirty="0" err="1" smtClean="0"/>
              <a:t>Mtg</a:t>
            </a:r>
            <a:endParaRPr lang="en-US" dirty="0"/>
          </a:p>
        </p:txBody>
      </p:sp>
      <p:pic>
        <p:nvPicPr>
          <p:cNvPr id="26626" name="Picture 2"/>
          <p:cNvPicPr>
            <a:picLocks noGrp="1" noChangeAspect="1" noChangeArrowheads="1"/>
          </p:cNvPicPr>
          <p:nvPr>
            <p:ph idx="1"/>
          </p:nvPr>
        </p:nvPicPr>
        <p:blipFill>
          <a:blip r:embed="rId3" cstate="print"/>
          <a:srcRect/>
          <a:stretch>
            <a:fillRect/>
          </a:stretch>
        </p:blipFill>
        <p:spPr bwMode="auto">
          <a:xfrm>
            <a:off x="2503487" y="1838325"/>
            <a:ext cx="5362575" cy="401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 and Discussion</a:t>
            </a:r>
            <a:endParaRPr lang="en-US" dirty="0"/>
          </a:p>
        </p:txBody>
      </p:sp>
      <p:sp>
        <p:nvSpPr>
          <p:cNvPr id="3" name="Content Placeholder 2"/>
          <p:cNvSpPr>
            <a:spLocks noGrp="1"/>
          </p:cNvSpPr>
          <p:nvPr>
            <p:ph idx="1"/>
          </p:nvPr>
        </p:nvSpPr>
        <p:spPr/>
        <p:txBody>
          <a:bodyPr>
            <a:noAutofit/>
          </a:bodyPr>
          <a:lstStyle/>
          <a:p>
            <a:pPr algn="ctr"/>
            <a:endParaRPr lang="en-US" sz="2800" dirty="0" smtClean="0">
              <a:latin typeface="Times New Roman" pitchFamily="18" charset="0"/>
              <a:cs typeface="Times New Roman" pitchFamily="18" charset="0"/>
            </a:endParaRPr>
          </a:p>
          <a:p>
            <a:pPr algn="ctr"/>
            <a:endParaRPr lang="en-US" sz="4000" dirty="0">
              <a:latin typeface="Times New Roman" pitchFamily="18" charset="0"/>
              <a:cs typeface="Times New Roman" pitchFamily="18" charset="0"/>
            </a:endParaRPr>
          </a:p>
          <a:p>
            <a:pPr algn="ctr"/>
            <a:r>
              <a:rPr lang="en-US" sz="4000" dirty="0" smtClean="0">
                <a:latin typeface="Times New Roman" pitchFamily="18" charset="0"/>
                <a:cs typeface="Times New Roman" pitchFamily="18" charset="0"/>
              </a:rPr>
              <a:t>Questions for us following </a:t>
            </a:r>
            <a:r>
              <a:rPr lang="en-US" sz="4000" dirty="0" smtClean="0">
                <a:latin typeface="Times New Roman" pitchFamily="18" charset="0"/>
                <a:cs typeface="Times New Roman" pitchFamily="18" charset="0"/>
              </a:rPr>
              <a:t>reflections/comments </a:t>
            </a:r>
            <a:r>
              <a:rPr lang="en-US" sz="4000" dirty="0" smtClean="0">
                <a:latin typeface="Times New Roman" pitchFamily="18" charset="0"/>
                <a:cs typeface="Times New Roman" pitchFamily="18" charset="0"/>
              </a:rPr>
              <a:t>by UTA grad Monica </a:t>
            </a:r>
            <a:r>
              <a:rPr lang="en-US" sz="4000" dirty="0" err="1" smtClean="0">
                <a:latin typeface="Times New Roman" pitchFamily="18" charset="0"/>
                <a:cs typeface="Times New Roman" pitchFamily="18" charset="0"/>
              </a:rPr>
              <a:t>Ruzicka</a:t>
            </a:r>
            <a:r>
              <a:rPr lang="en-US" sz="4000" dirty="0" smtClean="0">
                <a:latin typeface="Times New Roman" pitchFamily="18" charset="0"/>
                <a:cs typeface="Times New Roman" pitchFamily="18" charset="0"/>
              </a:rPr>
              <a:t>?</a:t>
            </a:r>
          </a:p>
          <a:p>
            <a:pPr algn="ctr"/>
            <a:endParaRPr lang="en-US" sz="2800" dirty="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486400"/>
            <a:ext cx="7498080" cy="1143000"/>
          </a:xfrm>
        </p:spPr>
        <p:txBody>
          <a:bodyPr>
            <a:noAutofit/>
          </a:bodyPr>
          <a:lstStyle/>
          <a:p>
            <a:pPr algn="ctr"/>
            <a:r>
              <a:rPr lang="en-US" sz="1200" b="1" dirty="0" smtClean="0">
                <a:latin typeface="Times New Roman" pitchFamily="18" charset="0"/>
                <a:cs typeface="Times New Roman" pitchFamily="18" charset="0"/>
              </a:rPr>
              <a:t>UTA Grad - Haley Todd</a:t>
            </a:r>
            <a:br>
              <a:rPr lang="en-US" sz="1200" b="1" dirty="0" smtClean="0">
                <a:latin typeface="Times New Roman" pitchFamily="18" charset="0"/>
                <a:cs typeface="Times New Roman" pitchFamily="18" charset="0"/>
              </a:rPr>
            </a:br>
            <a:r>
              <a:rPr lang="en-US" sz="1200" b="1" dirty="0" smtClean="0">
                <a:latin typeface="Times New Roman" pitchFamily="18" charset="0"/>
                <a:cs typeface="Times New Roman" pitchFamily="18" charset="0"/>
              </a:rPr>
              <a:t>On May 31 2012, Haley was named the  KBCO Teacher of The Year!</a:t>
            </a:r>
            <a:br>
              <a:rPr lang="en-US" sz="1200" b="1" dirty="0" smtClean="0">
                <a:latin typeface="Times New Roman" pitchFamily="18" charset="0"/>
                <a:cs typeface="Times New Roman" pitchFamily="18" charset="0"/>
              </a:rPr>
            </a:br>
            <a:r>
              <a:rPr lang="en-US" sz="1200" b="1" dirty="0" smtClean="0">
                <a:latin typeface="Times New Roman" pitchFamily="18" charset="0"/>
                <a:cs typeface="Times New Roman" pitchFamily="18" charset="0"/>
              </a:rPr>
              <a:t>Haley received a scholarship for the M.S. in </a:t>
            </a:r>
            <a:br>
              <a:rPr lang="en-US" sz="1200" b="1" dirty="0" smtClean="0">
                <a:latin typeface="Times New Roman" pitchFamily="18" charset="0"/>
                <a:cs typeface="Times New Roman" pitchFamily="18" charset="0"/>
              </a:rPr>
            </a:br>
            <a:r>
              <a:rPr lang="en-US" sz="1200" b="1" dirty="0" smtClean="0">
                <a:latin typeface="Times New Roman" pitchFamily="18" charset="0"/>
                <a:cs typeface="Times New Roman" pitchFamily="18" charset="0"/>
              </a:rPr>
              <a:t>Teaching and Learning program at Colorado State </a:t>
            </a:r>
            <a:br>
              <a:rPr lang="en-US" sz="1200" b="1" dirty="0" smtClean="0">
                <a:latin typeface="Times New Roman" pitchFamily="18" charset="0"/>
                <a:cs typeface="Times New Roman" pitchFamily="18" charset="0"/>
              </a:rPr>
            </a:br>
            <a:r>
              <a:rPr lang="en-US" sz="1200" b="1" dirty="0" smtClean="0">
                <a:latin typeface="Times New Roman" pitchFamily="18" charset="0"/>
                <a:cs typeface="Times New Roman" pitchFamily="18" charset="0"/>
              </a:rPr>
              <a:t>University Global Campus.</a:t>
            </a:r>
            <a:endParaRPr lang="en-US" sz="1200" b="1" dirty="0">
              <a:latin typeface="Times New Roman" pitchFamily="18" charset="0"/>
              <a:cs typeface="Times New Roman" pitchFamily="18" charset="0"/>
            </a:endParaRPr>
          </a:p>
        </p:txBody>
      </p:sp>
      <p:pic>
        <p:nvPicPr>
          <p:cNvPr id="4" name="Content Placeholder 3" descr="haleywithstudent (1).JPG"/>
          <p:cNvPicPr>
            <a:picLocks noGrp="1" noChangeAspect="1"/>
          </p:cNvPicPr>
          <p:nvPr>
            <p:ph idx="1"/>
          </p:nvPr>
        </p:nvPicPr>
        <p:blipFill>
          <a:blip r:embed="rId3" cstate="print"/>
          <a:stretch>
            <a:fillRect/>
          </a:stretch>
        </p:blipFill>
        <p:spPr>
          <a:xfrm>
            <a:off x="1905000" y="304800"/>
            <a:ext cx="6415755" cy="48006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8001000" cy="1143000"/>
          </a:xfrm>
        </p:spPr>
        <p:txBody>
          <a:bodyPr>
            <a:normAutofit/>
          </a:bodyPr>
          <a:lstStyle/>
          <a:p>
            <a:pPr algn="ctr"/>
            <a:r>
              <a:rPr lang="en-US" sz="2400" dirty="0" smtClean="0">
                <a:latin typeface="Times New Roman" pitchFamily="18" charset="0"/>
                <a:cs typeface="Times New Roman" pitchFamily="18" charset="0"/>
              </a:rPr>
              <a:t>When our training ends, their work begins….UTA 2010 grads .  13 of the 14 continue to work in the urban school setting.</a:t>
            </a:r>
            <a:endParaRPr lang="en-US" sz="2400" dirty="0">
              <a:latin typeface="Times New Roman" pitchFamily="18" charset="0"/>
              <a:cs typeface="Times New Roman" pitchFamily="18" charset="0"/>
            </a:endParaRPr>
          </a:p>
        </p:txBody>
      </p:sp>
      <p:pic>
        <p:nvPicPr>
          <p:cNvPr id="4" name="Content Placeholder 3" descr="http://www.udayton.edu/education/_resources/img/uta/UTA%20Seniors.jpg"/>
          <p:cNvPicPr>
            <a:picLocks noGrp="1"/>
          </p:cNvPicPr>
          <p:nvPr>
            <p:ph idx="1"/>
          </p:nvPr>
        </p:nvPicPr>
        <p:blipFill>
          <a:blip r:embed="rId3" cstate="print"/>
          <a:srcRect/>
          <a:stretch>
            <a:fillRect/>
          </a:stretch>
        </p:blipFill>
        <p:spPr bwMode="auto">
          <a:xfrm>
            <a:off x="1447800" y="1600200"/>
            <a:ext cx="71628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Selected Resources</a:t>
            </a:r>
            <a:endParaRPr lang="en-US" dirty="0"/>
          </a:p>
        </p:txBody>
      </p:sp>
      <p:sp>
        <p:nvSpPr>
          <p:cNvPr id="3" name="Content Placeholder 2"/>
          <p:cNvSpPr>
            <a:spLocks noGrp="1"/>
          </p:cNvSpPr>
          <p:nvPr>
            <p:ph idx="1"/>
          </p:nvPr>
        </p:nvSpPr>
        <p:spPr/>
        <p:txBody>
          <a:bodyPr>
            <a:normAutofit lnSpcReduction="10000"/>
          </a:bodyPr>
          <a:lstStyle/>
          <a:p>
            <a:pPr marL="82296" indent="-914400">
              <a:buNone/>
            </a:pPr>
            <a:r>
              <a:rPr lang="en-US" sz="1600" dirty="0" smtClean="0">
                <a:latin typeface="Times New Roman" pitchFamily="18" charset="0"/>
                <a:cs typeface="Times New Roman" pitchFamily="18" charset="0"/>
              </a:rPr>
              <a:t>Diller</a:t>
            </a:r>
            <a:r>
              <a:rPr lang="en-US" sz="1600" dirty="0">
                <a:latin typeface="Times New Roman" pitchFamily="18" charset="0"/>
                <a:cs typeface="Times New Roman" pitchFamily="18" charset="0"/>
              </a:rPr>
              <a:t>, J., &amp; </a:t>
            </a:r>
            <a:r>
              <a:rPr lang="en-US" sz="1600" dirty="0" err="1">
                <a:latin typeface="Times New Roman" pitchFamily="18" charset="0"/>
                <a:cs typeface="Times New Roman" pitchFamily="18" charset="0"/>
              </a:rPr>
              <a:t>Moule</a:t>
            </a:r>
            <a:r>
              <a:rPr lang="en-US" sz="1600" dirty="0">
                <a:latin typeface="Times New Roman" pitchFamily="18" charset="0"/>
                <a:cs typeface="Times New Roman" pitchFamily="18" charset="0"/>
              </a:rPr>
              <a:t>, J. (2005). Cultural Competence: A primer for educators. </a:t>
            </a:r>
            <a:r>
              <a:rPr lang="en-US" sz="1600" dirty="0" err="1">
                <a:latin typeface="Times New Roman" pitchFamily="18" charset="0"/>
                <a:cs typeface="Times New Roman" pitchFamily="18" charset="0"/>
              </a:rPr>
              <a:t>Belmont,CA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ThomsonWadsworth</a:t>
            </a:r>
            <a:r>
              <a:rPr lang="en-US" sz="1600" dirty="0" smtClean="0">
                <a:latin typeface="Times New Roman" pitchFamily="18" charset="0"/>
                <a:cs typeface="Times New Roman" pitchFamily="18" charset="0"/>
              </a:rPr>
              <a:t>.</a:t>
            </a:r>
          </a:p>
          <a:p>
            <a:pPr marL="82296" indent="-914400">
              <a:buNone/>
            </a:pPr>
            <a:r>
              <a:rPr lang="en-US" sz="1600" dirty="0" err="1" smtClean="0">
                <a:latin typeface="Times New Roman" pitchFamily="18" charset="0"/>
                <a:cs typeface="Times New Roman" pitchFamily="18" charset="0"/>
              </a:rPr>
              <a:t>Horng</a:t>
            </a:r>
            <a:r>
              <a:rPr lang="en-US" sz="1600" dirty="0" smtClean="0">
                <a:latin typeface="Times New Roman" pitchFamily="18" charset="0"/>
                <a:cs typeface="Times New Roman" pitchFamily="18" charset="0"/>
              </a:rPr>
              <a:t>, E., &amp; Loeb, S. (2010). New thinking about instructional leadership. </a:t>
            </a:r>
            <a:r>
              <a:rPr lang="en-US" sz="1600" i="1" dirty="0" smtClean="0">
                <a:latin typeface="Times New Roman" pitchFamily="18" charset="0"/>
                <a:cs typeface="Times New Roman" pitchFamily="18" charset="0"/>
              </a:rPr>
              <a:t>Phi Delta </a:t>
            </a:r>
            <a:r>
              <a:rPr lang="en-US" sz="1600" i="1" dirty="0" err="1" smtClean="0">
                <a:latin typeface="Times New Roman" pitchFamily="18" charset="0"/>
                <a:cs typeface="Times New Roman" pitchFamily="18" charset="0"/>
              </a:rPr>
              <a:t>Kappan</a:t>
            </a:r>
            <a:r>
              <a:rPr lang="en-US" sz="1600" dirty="0" smtClean="0">
                <a:latin typeface="Times New Roman" pitchFamily="18" charset="0"/>
                <a:cs typeface="Times New Roman" pitchFamily="18" charset="0"/>
              </a:rPr>
              <a:t>, 92(3), 66-69. </a:t>
            </a:r>
            <a:endParaRPr lang="en-US" sz="1600" dirty="0">
              <a:latin typeface="Times New Roman" pitchFamily="18" charset="0"/>
              <a:cs typeface="Times New Roman" pitchFamily="18" charset="0"/>
            </a:endParaRPr>
          </a:p>
          <a:p>
            <a:pPr marL="82296" indent="-914400">
              <a:buNone/>
            </a:pPr>
            <a:r>
              <a:rPr lang="en-US" sz="1600" dirty="0" err="1" smtClean="0">
                <a:latin typeface="Times New Roman" pitchFamily="18" charset="0"/>
                <a:cs typeface="Times New Roman" pitchFamily="18" charset="0"/>
              </a:rPr>
              <a:t>Lemov</a:t>
            </a:r>
            <a:r>
              <a:rPr lang="en-US" sz="1600" dirty="0">
                <a:latin typeface="Times New Roman" pitchFamily="18" charset="0"/>
                <a:cs typeface="Times New Roman" pitchFamily="18" charset="0"/>
              </a:rPr>
              <a:t>, D. (2010). </a:t>
            </a:r>
            <a:r>
              <a:rPr lang="en-US" sz="1600" i="1" dirty="0">
                <a:latin typeface="Times New Roman" pitchFamily="18" charset="0"/>
                <a:cs typeface="Times New Roman" pitchFamily="18" charset="0"/>
              </a:rPr>
              <a:t>Teach like a champion</a:t>
            </a:r>
            <a:r>
              <a:rPr lang="en-US" sz="1600" dirty="0">
                <a:latin typeface="Times New Roman" pitchFamily="18" charset="0"/>
                <a:cs typeface="Times New Roman" pitchFamily="18" charset="0"/>
              </a:rPr>
              <a:t>. New York: </a:t>
            </a:r>
            <a:r>
              <a:rPr lang="en-US" sz="1600" dirty="0" err="1">
                <a:latin typeface="Times New Roman" pitchFamily="18" charset="0"/>
                <a:cs typeface="Times New Roman" pitchFamily="18" charset="0"/>
              </a:rPr>
              <a:t>Jossey</a:t>
            </a:r>
            <a:r>
              <a:rPr lang="en-US" sz="1600" dirty="0">
                <a:latin typeface="Times New Roman" pitchFamily="18" charset="0"/>
                <a:cs typeface="Times New Roman" pitchFamily="18" charset="0"/>
              </a:rPr>
              <a:t>-Bass. </a:t>
            </a:r>
          </a:p>
          <a:p>
            <a:pPr marL="82296" indent="-914400">
              <a:buNone/>
            </a:pPr>
            <a:r>
              <a:rPr lang="en-US" sz="1600" dirty="0">
                <a:latin typeface="Times New Roman" pitchFamily="18" charset="0"/>
                <a:cs typeface="Times New Roman" pitchFamily="18" charset="0"/>
              </a:rPr>
              <a:t>Mansfield, C. F., </a:t>
            </a:r>
            <a:r>
              <a:rPr lang="en-US" sz="1600" dirty="0" err="1">
                <a:latin typeface="Times New Roman" panose="02020603050405020304" pitchFamily="18" charset="0"/>
                <a:cs typeface="Times New Roman" panose="02020603050405020304" pitchFamily="18" charset="0"/>
              </a:rPr>
              <a:t>Beltman</a:t>
            </a:r>
            <a:r>
              <a:rPr lang="en-US" sz="1600" dirty="0">
                <a:latin typeface="Times New Roman" panose="02020603050405020304" pitchFamily="18" charset="0"/>
                <a:cs typeface="Times New Roman" panose="02020603050405020304" pitchFamily="18" charset="0"/>
              </a:rPr>
              <a:t>, S., </a:t>
            </a:r>
            <a:r>
              <a:rPr lang="en-US" sz="1600" dirty="0" err="1">
                <a:latin typeface="Times New Roman" panose="02020603050405020304" pitchFamily="18" charset="0"/>
                <a:cs typeface="Times New Roman" panose="02020603050405020304" pitchFamily="18" charset="0"/>
              </a:rPr>
              <a:t>Broadley</a:t>
            </a:r>
            <a:r>
              <a:rPr lang="en-US" sz="1600" dirty="0">
                <a:latin typeface="Times New Roman" panose="02020603050405020304" pitchFamily="18" charset="0"/>
                <a:cs typeface="Times New Roman" panose="02020603050405020304" pitchFamily="18" charset="0"/>
              </a:rPr>
              <a:t>, T. &amp; </a:t>
            </a:r>
            <a:r>
              <a:rPr lang="en-US" sz="1600" dirty="0" err="1">
                <a:latin typeface="Times New Roman" panose="02020603050405020304" pitchFamily="18" charset="0"/>
                <a:cs typeface="Times New Roman" panose="02020603050405020304" pitchFamily="18" charset="0"/>
              </a:rPr>
              <a:t>Weatherby</a:t>
            </a:r>
            <a:r>
              <a:rPr lang="en-US" sz="1600" dirty="0">
                <a:latin typeface="Times New Roman" panose="02020603050405020304" pitchFamily="18" charset="0"/>
                <a:cs typeface="Times New Roman" panose="02020603050405020304" pitchFamily="18" charset="0"/>
              </a:rPr>
              <a:t>-Fell, N. (2016). Building resilience in teacher education: an evidenced informed framework. </a:t>
            </a:r>
            <a:r>
              <a:rPr lang="en-US" sz="1600" i="1" dirty="0">
                <a:latin typeface="Times New Roman" panose="02020603050405020304" pitchFamily="18" charset="0"/>
                <a:cs typeface="Times New Roman" panose="02020603050405020304" pitchFamily="18" charset="0"/>
              </a:rPr>
              <a:t>Teaching and Teacher Education</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54, </a:t>
            </a:r>
            <a:r>
              <a:rPr lang="en-US" sz="1600" dirty="0">
                <a:latin typeface="Times New Roman" panose="02020603050405020304" pitchFamily="18" charset="0"/>
                <a:cs typeface="Times New Roman" panose="02020603050405020304" pitchFamily="18" charset="0"/>
              </a:rPr>
              <a:t>77-87.</a:t>
            </a:r>
          </a:p>
          <a:p>
            <a:pPr marL="82296" indent="-914400">
              <a:buNone/>
            </a:pPr>
            <a:r>
              <a:rPr lang="en-US" sz="1600" dirty="0">
                <a:latin typeface="Times New Roman" panose="02020603050405020304" pitchFamily="18" charset="0"/>
                <a:cs typeface="Times New Roman" panose="02020603050405020304" pitchFamily="18" charset="0"/>
              </a:rPr>
              <a:t>Milner, H.R. (2010). Start where you are, but don’t stay there. Cambridge: Harvard Education Press.</a:t>
            </a:r>
          </a:p>
          <a:p>
            <a:pPr marL="82296" indent="-914400">
              <a:buNone/>
            </a:pPr>
            <a:r>
              <a:rPr lang="en-US" sz="1600" dirty="0">
                <a:latin typeface="Times New Roman" panose="02020603050405020304" pitchFamily="18" charset="0"/>
                <a:cs typeface="Times New Roman" panose="02020603050405020304" pitchFamily="18" charset="0"/>
              </a:rPr>
              <a:t>Templeton, B. (2011). </a:t>
            </a:r>
            <a:r>
              <a:rPr lang="en-US" sz="1600" i="1" dirty="0">
                <a:latin typeface="Times New Roman" pitchFamily="18" charset="0"/>
                <a:cs typeface="Times New Roman" pitchFamily="18" charset="0"/>
              </a:rPr>
              <a:t>Understanding poverty in the classroom</a:t>
            </a:r>
            <a:r>
              <a:rPr lang="en-US" sz="1600" dirty="0">
                <a:latin typeface="Times New Roman" pitchFamily="18" charset="0"/>
                <a:cs typeface="Times New Roman" pitchFamily="18" charset="0"/>
              </a:rPr>
              <a:t>. New York: </a:t>
            </a:r>
            <a:r>
              <a:rPr lang="en-US" sz="1600" dirty="0" err="1">
                <a:latin typeface="Times New Roman" pitchFamily="18" charset="0"/>
                <a:cs typeface="Times New Roman" pitchFamily="18" charset="0"/>
              </a:rPr>
              <a:t>Rowman</a:t>
            </a:r>
            <a:r>
              <a:rPr lang="en-US" sz="1600" dirty="0">
                <a:latin typeface="Times New Roman" pitchFamily="18" charset="0"/>
                <a:cs typeface="Times New Roman" pitchFamily="18" charset="0"/>
              </a:rPr>
              <a:t> &amp; Littlefield. (R)</a:t>
            </a:r>
          </a:p>
          <a:p>
            <a:pPr marL="82296" indent="-914400">
              <a:buNone/>
            </a:pPr>
            <a:r>
              <a:rPr lang="en-US" sz="1600" dirty="0">
                <a:latin typeface="Times New Roman" pitchFamily="18" charset="0"/>
                <a:cs typeface="Times New Roman" pitchFamily="18" charset="0"/>
              </a:rPr>
              <a:t>Tough, P. (2008). </a:t>
            </a:r>
            <a:r>
              <a:rPr lang="en-US" sz="1600" i="1" dirty="0">
                <a:latin typeface="Times New Roman" pitchFamily="18" charset="0"/>
                <a:cs typeface="Times New Roman" pitchFamily="18" charset="0"/>
              </a:rPr>
              <a:t>Whatever it takes</a:t>
            </a:r>
            <a:r>
              <a:rPr lang="en-US" sz="1600" dirty="0">
                <a:latin typeface="Times New Roman" pitchFamily="18" charset="0"/>
                <a:cs typeface="Times New Roman" pitchFamily="18" charset="0"/>
              </a:rPr>
              <a:t>. New York: Houghton Mifflin Harcourt.</a:t>
            </a:r>
          </a:p>
          <a:p>
            <a:pPr marL="82296" indent="-914400">
              <a:buNone/>
            </a:pPr>
            <a:r>
              <a:rPr lang="en-US" sz="1600" dirty="0">
                <a:latin typeface="Times New Roman" pitchFamily="18" charset="0"/>
                <a:cs typeface="Times New Roman" pitchFamily="18" charset="0"/>
              </a:rPr>
              <a:t>Valencia, R. (2010). </a:t>
            </a:r>
            <a:r>
              <a:rPr lang="en-US" sz="1600" i="1" dirty="0">
                <a:latin typeface="Times New Roman" pitchFamily="18" charset="0"/>
                <a:cs typeface="Times New Roman" pitchFamily="18" charset="0"/>
              </a:rPr>
              <a:t>Dismantling contemporary deficit thinking</a:t>
            </a:r>
            <a:r>
              <a:rPr lang="en-US" sz="1600" dirty="0">
                <a:latin typeface="Times New Roman" pitchFamily="18" charset="0"/>
                <a:cs typeface="Times New Roman" pitchFamily="18" charset="0"/>
              </a:rPr>
              <a:t>. New York: Routledge</a:t>
            </a:r>
            <a:r>
              <a:rPr lang="en-US" sz="1600" dirty="0" smtClean="0">
                <a:latin typeface="Times New Roman" pitchFamily="18" charset="0"/>
                <a:cs typeface="Times New Roman" pitchFamily="18" charset="0"/>
              </a:rPr>
              <a:t>.</a:t>
            </a:r>
          </a:p>
          <a:p>
            <a:pPr marL="82296" indent="-914400">
              <a:buNone/>
            </a:pPr>
            <a:r>
              <a:rPr lang="en-US" sz="1600" dirty="0">
                <a:latin typeface="Times New Roman" panose="02020603050405020304" pitchFamily="18" charset="0"/>
                <a:cs typeface="Times New Roman" panose="02020603050405020304" pitchFamily="18" charset="0"/>
              </a:rPr>
              <a:t>Whitaker, K. (2003). Principal role changes and influence on principal recruitment and selection: An international perspective. </a:t>
            </a:r>
            <a:r>
              <a:rPr lang="en-US" sz="1600" i="1" dirty="0">
                <a:latin typeface="Times New Roman" panose="02020603050405020304" pitchFamily="18" charset="0"/>
                <a:cs typeface="Times New Roman" panose="02020603050405020304" pitchFamily="18" charset="0"/>
              </a:rPr>
              <a:t>Journal of Educational Administration</a:t>
            </a:r>
            <a:r>
              <a:rPr lang="en-US" sz="1600" dirty="0">
                <a:latin typeface="Times New Roman" panose="02020603050405020304" pitchFamily="18" charset="0"/>
                <a:cs typeface="Times New Roman" panose="02020603050405020304" pitchFamily="18" charset="0"/>
              </a:rPr>
              <a:t>, 41(1), 37–54.</a:t>
            </a:r>
          </a:p>
          <a:p>
            <a:pPr marL="82296" indent="0">
              <a:buNone/>
            </a:pPr>
            <a:r>
              <a:rPr lang="en-US" sz="1600" dirty="0">
                <a:latin typeface="Times New Roman" panose="02020603050405020304" pitchFamily="18" charset="0"/>
                <a:cs typeface="Times New Roman" panose="02020603050405020304" pitchFamily="18" charset="0"/>
              </a:rPr>
              <a:t> </a:t>
            </a:r>
          </a:p>
          <a:p>
            <a:endParaRPr lang="en-US" sz="1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U.D. is a </a:t>
            </a:r>
            <a:r>
              <a:rPr lang="en-US" dirty="0" err="1" smtClean="0"/>
              <a:t>Marianist</a:t>
            </a:r>
            <a:r>
              <a:rPr lang="en-US" dirty="0" smtClean="0"/>
              <a:t> institution that encourages service, community engagement, leadership and research.</a:t>
            </a:r>
          </a:p>
          <a:p>
            <a:r>
              <a:rPr lang="en-US" dirty="0" smtClean="0"/>
              <a:t>Recruiting, hiring and retention of qualified teachers is necessary if society hopes to achieve the goal of providing ALL learners, including those in impoverished districts, with opportunities for academic success- a matter of social justice.</a:t>
            </a:r>
            <a:endParaRPr lang="en-US" dirty="0"/>
          </a:p>
        </p:txBody>
      </p:sp>
      <p:sp>
        <p:nvSpPr>
          <p:cNvPr id="4" name="Title 1"/>
          <p:cNvSpPr>
            <a:spLocks noGrp="1"/>
          </p:cNvSpPr>
          <p:nvPr>
            <p:ph type="title"/>
          </p:nvPr>
        </p:nvSpPr>
        <p:spPr>
          <a:xfrm>
            <a:off x="1435608" y="274638"/>
            <a:ext cx="7498080" cy="1143000"/>
          </a:xfrm>
        </p:spPr>
        <p:txBody>
          <a:bodyPr>
            <a:normAutofit fontScale="90000"/>
          </a:bodyPr>
          <a:lstStyle/>
          <a:p>
            <a:pPr algn="ctr"/>
            <a:r>
              <a:rPr lang="en-US" sz="4400" kern="0" dirty="0" smtClean="0">
                <a:solidFill>
                  <a:schemeClr val="tx2"/>
                </a:solidFill>
                <a:effectLst>
                  <a:outerShdw blurRad="38100" dist="38100" dir="2700000" algn="tl">
                    <a:srgbClr val="000000"/>
                  </a:outerShdw>
                </a:effectLst>
              </a:rPr>
              <a:t>Social Justice</a:t>
            </a:r>
            <a:r>
              <a:rPr lang="en-US" sz="4400" b="1" kern="0" dirty="0" smtClean="0">
                <a:solidFill>
                  <a:schemeClr val="tx2"/>
                </a:solidFill>
                <a:effectLst>
                  <a:outerShdw blurRad="38100" dist="38100" dir="2700000" algn="tl">
                    <a:srgbClr val="000000"/>
                  </a:outerShdw>
                </a:effectLst>
              </a:rPr>
              <a:t/>
            </a:r>
            <a:br>
              <a:rPr lang="en-US" sz="4400" b="1" kern="0" dirty="0" smtClean="0">
                <a:solidFill>
                  <a:schemeClr val="tx2"/>
                </a:solidFill>
                <a:effectLst>
                  <a:outerShdw blurRad="38100" dist="38100" dir="2700000" algn="tl">
                    <a:srgbClr val="000000"/>
                  </a:outerShdw>
                </a:effectLst>
              </a:rPr>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kern="0" dirty="0" smtClean="0">
                <a:solidFill>
                  <a:schemeClr val="tx2"/>
                </a:solidFill>
                <a:effectLst>
                  <a:outerShdw blurRad="38100" dist="38100" dir="2700000" algn="tl">
                    <a:srgbClr val="000000"/>
                  </a:outerShdw>
                </a:effectLst>
              </a:rPr>
              <a:t>Urban Teacher Academy </a:t>
            </a:r>
            <a:br>
              <a:rPr lang="en-US" sz="4400" b="1" kern="0" dirty="0" smtClean="0">
                <a:solidFill>
                  <a:schemeClr val="tx2"/>
                </a:solidFill>
                <a:effectLst>
                  <a:outerShdw blurRad="38100" dist="38100" dir="2700000" algn="tl">
                    <a:srgbClr val="000000"/>
                  </a:outerShdw>
                </a:effectLst>
              </a:rPr>
            </a:br>
            <a:endParaRPr lang="en-US" dirty="0"/>
          </a:p>
        </p:txBody>
      </p:sp>
      <p:sp>
        <p:nvSpPr>
          <p:cNvPr id="3" name="Content Placeholder 2"/>
          <p:cNvSpPr>
            <a:spLocks noGrp="1"/>
          </p:cNvSpPr>
          <p:nvPr>
            <p:ph idx="1"/>
          </p:nvPr>
        </p:nvSpPr>
        <p:spPr>
          <a:xfrm>
            <a:off x="1143000" y="1447800"/>
            <a:ext cx="7714488" cy="5105400"/>
          </a:xfrm>
        </p:spPr>
        <p:txBody>
          <a:bodyPr>
            <a:normAutofit/>
          </a:bodyPr>
          <a:lstStyle/>
          <a:p>
            <a:pPr marL="82296" indent="0">
              <a:buNone/>
            </a:pPr>
            <a:r>
              <a:rPr lang="en-US" sz="2400" dirty="0"/>
              <a:t>The Urban Teacher Academy (UTA) is a specialized </a:t>
            </a:r>
            <a:r>
              <a:rPr lang="en-US" sz="2400" dirty="0" err="1"/>
              <a:t>preservice</a:t>
            </a:r>
            <a:r>
              <a:rPr lang="en-US" sz="2400" dirty="0"/>
              <a:t> training program designed to prepare teachers to meet the challenging needs of urban schools. </a:t>
            </a:r>
            <a:endParaRPr lang="en-US" sz="2400" dirty="0" smtClean="0"/>
          </a:p>
          <a:p>
            <a:pPr marL="82296" indent="0">
              <a:buNone/>
            </a:pPr>
            <a:endParaRPr lang="en-US" sz="2400" dirty="0" smtClean="0"/>
          </a:p>
          <a:p>
            <a:pPr marL="82296" indent="0">
              <a:buNone/>
            </a:pPr>
            <a:r>
              <a:rPr lang="en-US" sz="2400" dirty="0" smtClean="0"/>
              <a:t>In </a:t>
            </a:r>
            <a:r>
              <a:rPr lang="en-US" sz="2400" dirty="0"/>
              <a:t>partnership with a local urban school district, UTA’s mission is grounded in the perspective that teachers should be social justice advocates (McLaren, 2006) who are committed to helping their students achieve  academic success through high expectations (Milner, 2012), high efficacy (Collier, 2005) and the use of high leverage instruction and assessment strategies (</a:t>
            </a:r>
            <a:r>
              <a:rPr lang="en-US" sz="2400" dirty="0" err="1"/>
              <a:t>Marzano</a:t>
            </a:r>
            <a:r>
              <a:rPr lang="en-US" sz="2400" dirty="0"/>
              <a:t>, 2010).</a:t>
            </a: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868680"/>
          </a:xfrm>
        </p:spPr>
        <p:txBody>
          <a:bodyPr/>
          <a:lstStyle/>
          <a:p>
            <a:pPr algn="ctr"/>
            <a:r>
              <a:rPr lang="en-US" dirty="0" smtClean="0"/>
              <a:t>Context </a:t>
            </a:r>
            <a:endParaRPr lang="en-US" dirty="0"/>
          </a:p>
        </p:txBody>
      </p:sp>
      <p:sp>
        <p:nvSpPr>
          <p:cNvPr id="3" name="Content Placeholder 2"/>
          <p:cNvSpPr>
            <a:spLocks noGrp="1"/>
          </p:cNvSpPr>
          <p:nvPr>
            <p:ph sz="half" idx="1"/>
          </p:nvPr>
        </p:nvSpPr>
        <p:spPr>
          <a:xfrm>
            <a:off x="1371600" y="1295400"/>
            <a:ext cx="3721608" cy="4892040"/>
          </a:xfrm>
        </p:spPr>
        <p:txBody>
          <a:bodyPr>
            <a:normAutofit fontScale="85000" lnSpcReduction="20000"/>
          </a:bodyPr>
          <a:lstStyle/>
          <a:p>
            <a:pPr marL="82296" indent="0">
              <a:buNone/>
            </a:pPr>
            <a:r>
              <a:rPr lang="en-US" sz="1800" dirty="0" smtClean="0"/>
              <a:t>The University of Dayton</a:t>
            </a:r>
          </a:p>
          <a:p>
            <a:r>
              <a:rPr lang="en-US" sz="1500" dirty="0"/>
              <a:t>A Catholic institution, located in a Midwestern urban community, with a strong </a:t>
            </a:r>
            <a:r>
              <a:rPr lang="en-US" sz="1500" dirty="0" err="1"/>
              <a:t>Marianist</a:t>
            </a:r>
            <a:r>
              <a:rPr lang="en-US" sz="1500" dirty="0"/>
              <a:t> tradition that encourages service, leadership, and research.  </a:t>
            </a:r>
            <a:endParaRPr lang="en-US" sz="1500" dirty="0" smtClean="0"/>
          </a:p>
          <a:p>
            <a:r>
              <a:rPr lang="en-US" sz="1500" dirty="0" smtClean="0"/>
              <a:t>The </a:t>
            </a:r>
            <a:r>
              <a:rPr lang="en-US" sz="1500" dirty="0"/>
              <a:t>University is one of the nation’s ten largest Catholic universities.</a:t>
            </a:r>
          </a:p>
          <a:p>
            <a:r>
              <a:rPr lang="en-US" sz="1500" dirty="0"/>
              <a:t>Enrolling an average </a:t>
            </a:r>
            <a:r>
              <a:rPr lang="en-US" sz="1500" dirty="0" smtClean="0"/>
              <a:t>of 7,975 </a:t>
            </a:r>
            <a:r>
              <a:rPr lang="en-US" sz="1500" dirty="0"/>
              <a:t>undergraduate </a:t>
            </a:r>
            <a:r>
              <a:rPr lang="en-US" sz="1500" dirty="0" smtClean="0"/>
              <a:t>students. Of these students:</a:t>
            </a:r>
          </a:p>
          <a:p>
            <a:pPr lvl="1"/>
            <a:r>
              <a:rPr lang="en-US" sz="1500" dirty="0" smtClean="0"/>
              <a:t>50% are Male</a:t>
            </a:r>
          </a:p>
          <a:p>
            <a:pPr lvl="1"/>
            <a:r>
              <a:rPr lang="en-US" sz="1500" dirty="0"/>
              <a:t>4</a:t>
            </a:r>
            <a:r>
              <a:rPr lang="en-US" sz="1500" dirty="0" smtClean="0"/>
              <a:t>7% are Female</a:t>
            </a:r>
          </a:p>
          <a:p>
            <a:pPr lvl="1"/>
            <a:r>
              <a:rPr lang="en-US" sz="1500" dirty="0" smtClean="0"/>
              <a:t>87% are White</a:t>
            </a:r>
          </a:p>
          <a:p>
            <a:pPr lvl="1"/>
            <a:r>
              <a:rPr lang="en-US" sz="1500" dirty="0" smtClean="0"/>
              <a:t>29% are African American</a:t>
            </a:r>
          </a:p>
          <a:p>
            <a:pPr lvl="1"/>
            <a:r>
              <a:rPr lang="en-US" sz="1500" dirty="0" smtClean="0"/>
              <a:t>10% are Multi-Racial or International  Students </a:t>
            </a:r>
          </a:p>
          <a:p>
            <a:pPr lvl="1"/>
            <a:r>
              <a:rPr lang="en-US" sz="1500" dirty="0" smtClean="0"/>
              <a:t>19% do not declare their racial identity</a:t>
            </a:r>
          </a:p>
          <a:p>
            <a:endParaRPr lang="en-US" sz="1400" dirty="0"/>
          </a:p>
        </p:txBody>
      </p:sp>
      <p:sp>
        <p:nvSpPr>
          <p:cNvPr id="4" name="Content Placeholder 3"/>
          <p:cNvSpPr>
            <a:spLocks noGrp="1"/>
          </p:cNvSpPr>
          <p:nvPr>
            <p:ph sz="half" idx="2"/>
          </p:nvPr>
        </p:nvSpPr>
        <p:spPr>
          <a:xfrm>
            <a:off x="5105400" y="1219200"/>
            <a:ext cx="3828288" cy="4968240"/>
          </a:xfrm>
        </p:spPr>
        <p:txBody>
          <a:bodyPr>
            <a:normAutofit fontScale="85000" lnSpcReduction="20000"/>
          </a:bodyPr>
          <a:lstStyle/>
          <a:p>
            <a:pPr marL="82296" indent="0">
              <a:buNone/>
            </a:pPr>
            <a:r>
              <a:rPr lang="en-US" sz="1800" dirty="0" smtClean="0"/>
              <a:t>Dayton Public Schools</a:t>
            </a:r>
          </a:p>
          <a:p>
            <a:r>
              <a:rPr lang="en-US" sz="1600" dirty="0"/>
              <a:t>Dayton Public Schools serves approximately 14,000 students in preschool through high school. Our decisions, academic and operational, continue to rest on our four academic non-negotiables: (1) kindergarten readiness, (2) third-graders reading on grade level, (3) closing the achievement gap, and (4) high school graduates ready for college and careers. </a:t>
            </a:r>
            <a:endParaRPr lang="en-US" sz="1600" dirty="0" smtClean="0"/>
          </a:p>
          <a:p>
            <a:r>
              <a:rPr lang="en-US" sz="1500" dirty="0" smtClean="0"/>
              <a:t>A Performance Index of 46.2% or “F” and a 4 Year Graduation Rate of 72.2% or “F”. (2015-2016, ODE Report Card)</a:t>
            </a:r>
          </a:p>
          <a:p>
            <a:r>
              <a:rPr lang="en-US" sz="1500" dirty="0" smtClean="0"/>
              <a:t>Student Demographics:</a:t>
            </a:r>
          </a:p>
          <a:p>
            <a:pPr lvl="1"/>
            <a:r>
              <a:rPr lang="en-US" sz="1500" dirty="0" smtClean="0"/>
              <a:t>100% are classified as “economically disadvantaged”</a:t>
            </a:r>
          </a:p>
          <a:p>
            <a:pPr lvl="1"/>
            <a:r>
              <a:rPr lang="en-US" sz="1500" dirty="0" smtClean="0"/>
              <a:t>19.6% are classified with disabilities.</a:t>
            </a:r>
          </a:p>
          <a:p>
            <a:pPr lvl="1"/>
            <a:r>
              <a:rPr lang="en-US" sz="1500" dirty="0" smtClean="0"/>
              <a:t>64.7% are African American</a:t>
            </a:r>
          </a:p>
          <a:p>
            <a:pPr lvl="1"/>
            <a:r>
              <a:rPr lang="en-US" sz="1500" dirty="0" smtClean="0"/>
              <a:t>25.9% are White</a:t>
            </a:r>
          </a:p>
          <a:p>
            <a:pPr lvl="1"/>
            <a:r>
              <a:rPr lang="en-US" sz="1500" dirty="0" smtClean="0"/>
              <a:t>3.8% are Hispanic </a:t>
            </a:r>
          </a:p>
          <a:p>
            <a:pPr lvl="1"/>
            <a:r>
              <a:rPr lang="en-US" sz="1500" dirty="0" smtClean="0"/>
              <a:t>5% are Multi-Racial</a:t>
            </a:r>
          </a:p>
          <a:p>
            <a:pPr lvl="1"/>
            <a:r>
              <a:rPr lang="en-US" sz="1500" dirty="0"/>
              <a:t>7</a:t>
            </a:r>
            <a:r>
              <a:rPr lang="en-US" sz="1500" dirty="0" smtClean="0"/>
              <a:t>% are of limited English Proficiency </a:t>
            </a:r>
          </a:p>
          <a:p>
            <a:pPr marL="82296" indent="0">
              <a:buNone/>
            </a:pPr>
            <a:r>
              <a:rPr lang="en-US" sz="1400" dirty="0" smtClean="0"/>
              <a:t>  </a:t>
            </a:r>
            <a:endParaRPr lang="en-US" sz="1400" dirty="0"/>
          </a:p>
        </p:txBody>
      </p:sp>
    </p:spTree>
    <p:extLst>
      <p:ext uri="{BB962C8B-B14F-4D97-AF65-F5344CB8AC3E}">
        <p14:creationId xmlns:p14="http://schemas.microsoft.com/office/powerpoint/2010/main" val="959194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1371600" y="381000"/>
          <a:ext cx="7542213" cy="5830887"/>
        </p:xfrm>
        <a:graphic>
          <a:graphicData uri="http://schemas.openxmlformats.org/presentationml/2006/ole">
            <mc:AlternateContent xmlns:mc="http://schemas.openxmlformats.org/markup-compatibility/2006">
              <mc:Choice xmlns:v="urn:schemas-microsoft-com:vml" Requires="v">
                <p:oleObj spid="_x0000_s1132" name="Acrobat Document" r:id="rId4" imgW="7542857" imgH="5830114" progId="AcroExch.Document.7">
                  <p:embed/>
                </p:oleObj>
              </mc:Choice>
              <mc:Fallback>
                <p:oleObj name="Acrobat Document" r:id="rId4" imgW="7542857" imgH="5830114" progId="AcroExch.Document.7">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81000"/>
                        <a:ext cx="7542213" cy="5830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latin typeface="Times New Roman" pitchFamily="18" charset="0"/>
                <a:cs typeface="Times New Roman" pitchFamily="18" charset="0"/>
              </a:rPr>
              <a:t>Core Competencies Expected of UTA Graduates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435608" y="1447800"/>
            <a:ext cx="7403592" cy="5105400"/>
          </a:xfrm>
        </p:spPr>
        <p:txBody>
          <a:bodyPr>
            <a:normAutofit/>
          </a:bodyPr>
          <a:lstStyle/>
          <a:p>
            <a:pPr>
              <a:lnSpc>
                <a:spcPct val="80000"/>
              </a:lnSpc>
              <a:buFont typeface="Wingdings" pitchFamily="2" charset="2"/>
              <a:buNone/>
            </a:pPr>
            <a:r>
              <a:rPr lang="en-US" sz="1600" dirty="0" smtClean="0">
                <a:latin typeface="Times New Roman" pitchFamily="18" charset="0"/>
                <a:cs typeface="Times New Roman" pitchFamily="18" charset="0"/>
              </a:rPr>
              <a:t>As a result of participating in the UTA, </a:t>
            </a:r>
            <a:r>
              <a:rPr lang="en-US" sz="1600" dirty="0" err="1" smtClean="0">
                <a:latin typeface="Times New Roman" pitchFamily="18" charset="0"/>
                <a:cs typeface="Times New Roman" pitchFamily="18" charset="0"/>
              </a:rPr>
              <a:t>preservice</a:t>
            </a:r>
            <a:r>
              <a:rPr lang="en-US" sz="1600" dirty="0" smtClean="0">
                <a:latin typeface="Times New Roman" pitchFamily="18" charset="0"/>
                <a:cs typeface="Times New Roman" pitchFamily="18" charset="0"/>
              </a:rPr>
              <a:t> teachers are expected to:</a:t>
            </a:r>
          </a:p>
          <a:p>
            <a:pPr>
              <a:lnSpc>
                <a:spcPct val="80000"/>
              </a:lnSpc>
              <a:buFont typeface="Wingdings" pitchFamily="2" charset="2"/>
              <a:buNone/>
            </a:pPr>
            <a:endParaRPr lang="en-US" sz="1600" dirty="0" smtClean="0">
              <a:latin typeface="Times New Roman" pitchFamily="18" charset="0"/>
              <a:cs typeface="Times New Roman" pitchFamily="18" charset="0"/>
            </a:endParaRPr>
          </a:p>
          <a:p>
            <a:pPr>
              <a:lnSpc>
                <a:spcPct val="80000"/>
              </a:lnSpc>
            </a:pPr>
            <a:r>
              <a:rPr lang="en-US" sz="1600" dirty="0" smtClean="0">
                <a:latin typeface="Times New Roman" pitchFamily="18" charset="0"/>
                <a:cs typeface="Times New Roman" pitchFamily="18" charset="0"/>
              </a:rPr>
              <a:t>Demonstrate the ability to present information in a clear, direct way that students can understand.</a:t>
            </a:r>
          </a:p>
          <a:p>
            <a:pPr>
              <a:lnSpc>
                <a:spcPct val="80000"/>
              </a:lnSpc>
            </a:pPr>
            <a:r>
              <a:rPr lang="en-US" sz="1600" dirty="0" smtClean="0">
                <a:latin typeface="Times New Roman" pitchFamily="18" charset="0"/>
                <a:cs typeface="Times New Roman" pitchFamily="18" charset="0"/>
              </a:rPr>
              <a:t>Demonstrate behaviors like varied delivery, frequent demonstrative questions, varied, dramatic body movements, varied emotional facial expressions, animated acceptance of ideas, and selection of varied words, especially adjectives.</a:t>
            </a:r>
          </a:p>
          <a:p>
            <a:pPr>
              <a:lnSpc>
                <a:spcPct val="80000"/>
              </a:lnSpc>
            </a:pPr>
            <a:r>
              <a:rPr lang="en-US" sz="1600" dirty="0" smtClean="0">
                <a:latin typeface="Times New Roman" pitchFamily="18" charset="0"/>
                <a:cs typeface="Times New Roman" pitchFamily="18" charset="0"/>
              </a:rPr>
              <a:t>Demonstrate the ability to see things from the student point of view, showing positive regard toward the student. (Exhibits caring "desk-side manner").</a:t>
            </a:r>
          </a:p>
          <a:p>
            <a:pPr>
              <a:lnSpc>
                <a:spcPct val="80000"/>
              </a:lnSpc>
            </a:pPr>
            <a:r>
              <a:rPr lang="en-US" sz="1600" dirty="0" smtClean="0">
                <a:latin typeface="Times New Roman" pitchFamily="18" charset="0"/>
                <a:cs typeface="Times New Roman" pitchFamily="18" charset="0"/>
              </a:rPr>
              <a:t>Demonstrate cultural competencies, i.e., respect </a:t>
            </a:r>
            <a:r>
              <a:rPr lang="en-US" sz="1600" dirty="0" smtClean="0">
                <a:latin typeface="Times New Roman" pitchFamily="18" charset="0"/>
                <a:cs typeface="Times New Roman" pitchFamily="18" charset="0"/>
              </a:rPr>
              <a:t>and </a:t>
            </a:r>
            <a:r>
              <a:rPr lang="en-US" sz="1600" dirty="0" smtClean="0">
                <a:latin typeface="Times New Roman" pitchFamily="18" charset="0"/>
                <a:cs typeface="Times New Roman" pitchFamily="18" charset="0"/>
              </a:rPr>
              <a:t>understanding for students' cultural rituals, icons, and historical experience so that new learning can be effectively connected to students' experiences.</a:t>
            </a:r>
          </a:p>
          <a:p>
            <a:pPr>
              <a:lnSpc>
                <a:spcPct val="80000"/>
              </a:lnSpc>
            </a:pPr>
            <a:r>
              <a:rPr lang="en-US" sz="1600" dirty="0" smtClean="0">
                <a:latin typeface="Times New Roman" pitchFamily="18" charset="0"/>
                <a:cs typeface="Times New Roman" pitchFamily="18" charset="0"/>
              </a:rPr>
              <a:t>Demonstrate the ability to improve life in the classroom through self-analysis and action research related to student outcomes and teacher behavior. (Asks the question: What can I do to insure better results for my </a:t>
            </a:r>
            <a:r>
              <a:rPr lang="en-US" sz="1600" dirty="0" smtClean="0">
                <a:latin typeface="Times New Roman" pitchFamily="18" charset="0"/>
                <a:cs typeface="Times New Roman" pitchFamily="18" charset="0"/>
              </a:rPr>
              <a:t>students)?</a:t>
            </a:r>
            <a:endParaRPr lang="en-US" sz="1600" dirty="0" smtClean="0">
              <a:latin typeface="Times New Roman" pitchFamily="18" charset="0"/>
              <a:cs typeface="Times New Roman" pitchFamily="18" charset="0"/>
            </a:endParaRPr>
          </a:p>
          <a:p>
            <a:pPr>
              <a:lnSpc>
                <a:spcPct val="80000"/>
              </a:lnSpc>
            </a:pPr>
            <a:r>
              <a:rPr lang="en-US" sz="1600" dirty="0" smtClean="0">
                <a:latin typeface="Times New Roman" pitchFamily="18" charset="0"/>
                <a:cs typeface="Times New Roman" pitchFamily="18" charset="0"/>
              </a:rPr>
              <a:t>Demonstrate the ability to break down complex concepts or tasks and sequence them in order of difficulty.</a:t>
            </a:r>
          </a:p>
          <a:p>
            <a:pPr>
              <a:lnSpc>
                <a:spcPct val="80000"/>
              </a:lnSpc>
            </a:pPr>
            <a:r>
              <a:rPr lang="en-US" sz="1600" dirty="0" smtClean="0">
                <a:latin typeface="Times New Roman" pitchFamily="18" charset="0"/>
                <a:cs typeface="Times New Roman" pitchFamily="18" charset="0"/>
              </a:rPr>
              <a:t>Demonstrate the ability to view students on a developmental continuum as opposed to viewing some children as inherently deficient due to race, class, gender or other factors beyond the student's control.  (moving away from the deficit model of learning)</a:t>
            </a:r>
          </a:p>
          <a:p>
            <a:pPr>
              <a:lnSpc>
                <a:spcPct val="80000"/>
              </a:lnSpc>
            </a:pPr>
            <a:endParaRPr lang="en-US" sz="16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04800"/>
            <a:ext cx="7498080" cy="762000"/>
          </a:xfrm>
        </p:spPr>
        <p:txBody>
          <a:bodyPr/>
          <a:lstStyle/>
          <a:p>
            <a:pPr algn="ctr"/>
            <a:r>
              <a:rPr lang="en-US" dirty="0" smtClean="0"/>
              <a:t>Resiliency </a:t>
            </a:r>
            <a:endParaRPr lang="en-US" dirty="0"/>
          </a:p>
        </p:txBody>
      </p:sp>
      <p:sp>
        <p:nvSpPr>
          <p:cNvPr id="4" name="Content Placeholder 3"/>
          <p:cNvSpPr>
            <a:spLocks noGrp="1"/>
          </p:cNvSpPr>
          <p:nvPr>
            <p:ph idx="1"/>
          </p:nvPr>
        </p:nvSpPr>
        <p:spPr/>
        <p:txBody>
          <a:bodyPr/>
          <a:lstStyle/>
          <a:p>
            <a:r>
              <a:rPr lang="en-US" dirty="0"/>
              <a:t>When children show healthy development in spite of adversity, it is called </a:t>
            </a:r>
            <a:r>
              <a:rPr lang="en-US" dirty="0">
                <a:solidFill>
                  <a:srgbClr val="0070C0"/>
                </a:solidFill>
              </a:rPr>
              <a:t>resilience</a:t>
            </a:r>
            <a:r>
              <a:rPr lang="en-US" dirty="0"/>
              <a:t>. </a:t>
            </a:r>
            <a:endParaRPr lang="en-US" dirty="0" smtClean="0"/>
          </a:p>
          <a:p>
            <a:r>
              <a:rPr lang="en-US" dirty="0" smtClean="0"/>
              <a:t>Fostering </a:t>
            </a:r>
            <a:r>
              <a:rPr lang="en-US" dirty="0"/>
              <a:t>resilience in </a:t>
            </a:r>
            <a:r>
              <a:rPr lang="en-US" dirty="0" smtClean="0"/>
              <a:t>students requires </a:t>
            </a:r>
            <a:r>
              <a:rPr lang="en-US" dirty="0"/>
              <a:t>strengthening the </a:t>
            </a:r>
            <a:r>
              <a:rPr lang="en-US" dirty="0" smtClean="0"/>
              <a:t>teachers who have been entrusted with their academic achievement and socio-emotional development.</a:t>
            </a:r>
          </a:p>
          <a:p>
            <a:endParaRPr lang="en-US" dirty="0"/>
          </a:p>
        </p:txBody>
      </p:sp>
    </p:spTree>
    <p:extLst>
      <p:ext uri="{BB962C8B-B14F-4D97-AF65-F5344CB8AC3E}">
        <p14:creationId xmlns:p14="http://schemas.microsoft.com/office/powerpoint/2010/main" val="4194690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Resiliency</a:t>
            </a:r>
          </a:p>
        </p:txBody>
      </p:sp>
      <p:sp>
        <p:nvSpPr>
          <p:cNvPr id="3" name="Content Placeholder 2"/>
          <p:cNvSpPr>
            <a:spLocks noGrp="1"/>
          </p:cNvSpPr>
          <p:nvPr>
            <p:ph idx="1"/>
          </p:nvPr>
        </p:nvSpPr>
        <p:spPr>
          <a:xfrm>
            <a:off x="1143000" y="1417638"/>
            <a:ext cx="7790688" cy="4830762"/>
          </a:xfrm>
        </p:spPr>
        <p:txBody>
          <a:bodyPr>
            <a:normAutofit fontScale="92500" lnSpcReduction="10000"/>
          </a:bodyPr>
          <a:lstStyle/>
          <a:p>
            <a:r>
              <a:rPr lang="en-US" dirty="0" smtClean="0"/>
              <a:t>Resilient teachers possess the capacity to thrive and excel in difficult </a:t>
            </a:r>
            <a:r>
              <a:rPr lang="en-US" dirty="0" smtClean="0"/>
              <a:t>and </a:t>
            </a:r>
            <a:r>
              <a:rPr lang="en-US" dirty="0" smtClean="0"/>
              <a:t>challenging contexts. They are skilled at:</a:t>
            </a:r>
          </a:p>
          <a:p>
            <a:pPr lvl="1"/>
            <a:r>
              <a:rPr lang="en-US" dirty="0" smtClean="0"/>
              <a:t>managing behavior</a:t>
            </a:r>
          </a:p>
          <a:p>
            <a:pPr lvl="1"/>
            <a:r>
              <a:rPr lang="en-US" dirty="0" smtClean="0"/>
              <a:t>empathizing with students</a:t>
            </a:r>
          </a:p>
          <a:p>
            <a:pPr lvl="1"/>
            <a:r>
              <a:rPr lang="en-US" dirty="0" smtClean="0"/>
              <a:t>restraining negative emotions, while at the same time focusing on positive ones</a:t>
            </a:r>
          </a:p>
          <a:p>
            <a:pPr lvl="1"/>
            <a:r>
              <a:rPr lang="en-US" dirty="0" smtClean="0"/>
              <a:t>having a high sense of pride, fulfillment and a commitment to schools and the profession </a:t>
            </a:r>
          </a:p>
          <a:p>
            <a:pPr marL="402336" lvl="1" indent="0">
              <a:buNone/>
            </a:pPr>
            <a:r>
              <a:rPr lang="en-US" dirty="0" smtClean="0"/>
              <a:t>(Mansfield, </a:t>
            </a:r>
            <a:r>
              <a:rPr lang="en-US" dirty="0" err="1" smtClean="0"/>
              <a:t>Beltman</a:t>
            </a:r>
            <a:r>
              <a:rPr lang="en-US" dirty="0" smtClean="0"/>
              <a:t>, Broadly &amp; </a:t>
            </a:r>
            <a:r>
              <a:rPr lang="en-US" dirty="0" err="1" smtClean="0"/>
              <a:t>Weatherby</a:t>
            </a:r>
            <a:r>
              <a:rPr lang="en-US" dirty="0" smtClean="0"/>
              <a:t>-Fell, 2016)	</a:t>
            </a:r>
            <a:endParaRPr lang="en-US" dirty="0"/>
          </a:p>
        </p:txBody>
      </p:sp>
    </p:spTree>
    <p:extLst>
      <p:ext uri="{BB962C8B-B14F-4D97-AF65-F5344CB8AC3E}">
        <p14:creationId xmlns:p14="http://schemas.microsoft.com/office/powerpoint/2010/main" val="15228939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2507</TotalTime>
  <Words>2368</Words>
  <Application>Microsoft Office PowerPoint</Application>
  <PresentationFormat>On-screen Show (4:3)</PresentationFormat>
  <Paragraphs>232</Paragraphs>
  <Slides>28</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Solstice</vt:lpstr>
      <vt:lpstr>Acrobat Document</vt:lpstr>
      <vt:lpstr>The Urban Teacher Academy:  A Promising Practice that Emphasizes Leadership Qualities and Recognizes the Importance of Resiliency for All Students </vt:lpstr>
      <vt:lpstr>PowerPoint Presentation</vt:lpstr>
      <vt:lpstr>Social Justice </vt:lpstr>
      <vt:lpstr>Urban Teacher Academy  </vt:lpstr>
      <vt:lpstr>Context </vt:lpstr>
      <vt:lpstr>PowerPoint Presentation</vt:lpstr>
      <vt:lpstr>Core Competencies Expected of UTA Graduates</vt:lpstr>
      <vt:lpstr>Resiliency </vt:lpstr>
      <vt:lpstr>Resiliency</vt:lpstr>
      <vt:lpstr>UTA Resiliency Development </vt:lpstr>
      <vt:lpstr>Teacher Leadership Qualities</vt:lpstr>
      <vt:lpstr>Teacher Efficacy Matters…</vt:lpstr>
      <vt:lpstr>Instructional Leadership Strategies</vt:lpstr>
      <vt:lpstr>Research Questions</vt:lpstr>
      <vt:lpstr>Methodology </vt:lpstr>
      <vt:lpstr>Grad Data</vt:lpstr>
      <vt:lpstr>Results and Discussion</vt:lpstr>
      <vt:lpstr> </vt:lpstr>
      <vt:lpstr> Question # 1 What benefits do UTA graduates believe that they have gained from participating in UTA as they reflected on their experiences from their current professional positions? </vt:lpstr>
      <vt:lpstr>Graduate Benefits</vt:lpstr>
      <vt:lpstr>Question # 2 What leadership qualities do UTA graduates demonstrate that help foster and support resiliency and academic achievement for their students? </vt:lpstr>
      <vt:lpstr>Graduates’ Responses</vt:lpstr>
      <vt:lpstr>Governance and Leadership Considerations</vt:lpstr>
      <vt:lpstr>UTA Grad Mtg</vt:lpstr>
      <vt:lpstr>Questions and Discussion</vt:lpstr>
      <vt:lpstr>UTA Grad - Haley Todd On May 31 2012, Haley was named the  KBCO Teacher of The Year! Haley received a scholarship for the M.S. in  Teaching and Learning program at Colorado State  University Global Campus.</vt:lpstr>
      <vt:lpstr>When our training ends, their work begins….UTA 2010 grads .  13 of the 14 continue to work in the urban school setting.</vt:lpstr>
      <vt:lpstr>Selected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Kwasi &amp; Rochonda Nenonene</dc:creator>
  <cp:lastModifiedBy>Pam Young</cp:lastModifiedBy>
  <cp:revision>143</cp:revision>
  <cp:lastPrinted>2016-10-25T18:10:44Z</cp:lastPrinted>
  <dcterms:created xsi:type="dcterms:W3CDTF">2012-10-19T02:10:41Z</dcterms:created>
  <dcterms:modified xsi:type="dcterms:W3CDTF">2016-10-27T10:22:34Z</dcterms:modified>
</cp:coreProperties>
</file>