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5" r:id="rId3"/>
    <p:sldId id="417" r:id="rId4"/>
    <p:sldId id="429" r:id="rId5"/>
    <p:sldId id="425" r:id="rId6"/>
    <p:sldId id="428" r:id="rId7"/>
    <p:sldId id="419" r:id="rId8"/>
    <p:sldId id="433" r:id="rId9"/>
    <p:sldId id="434" r:id="rId10"/>
    <p:sldId id="420" r:id="rId11"/>
    <p:sldId id="421" r:id="rId12"/>
    <p:sldId id="422" r:id="rId13"/>
    <p:sldId id="266" r:id="rId14"/>
    <p:sldId id="274" r:id="rId15"/>
    <p:sldId id="264" r:id="rId16"/>
    <p:sldId id="432" r:id="rId17"/>
    <p:sldId id="431" r:id="rId18"/>
    <p:sldId id="299" r:id="rId19"/>
    <p:sldId id="286" r:id="rId20"/>
    <p:sldId id="401" r:id="rId21"/>
    <p:sldId id="402" r:id="rId22"/>
    <p:sldId id="408" r:id="rId23"/>
    <p:sldId id="367" r:id="rId24"/>
    <p:sldId id="289" r:id="rId25"/>
    <p:sldId id="426" r:id="rId26"/>
    <p:sldId id="379" r:id="rId27"/>
    <p:sldId id="371" r:id="rId28"/>
    <p:sldId id="325" r:id="rId29"/>
    <p:sldId id="326" r:id="rId30"/>
    <p:sldId id="435" r:id="rId31"/>
    <p:sldId id="365" r:id="rId32"/>
    <p:sldId id="324" r:id="rId33"/>
    <p:sldId id="407" r:id="rId34"/>
    <p:sldId id="406" r:id="rId35"/>
    <p:sldId id="411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0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12"/>
    </p:cViewPr>
  </p:sorterViewPr>
  <p:notesViewPr>
    <p:cSldViewPr snapToGrid="0" snapToObjects="1">
      <p:cViewPr varScale="1">
        <p:scale>
          <a:sx n="63" d="100"/>
          <a:sy n="63" d="100"/>
        </p:scale>
        <p:origin x="-26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B7E3-98EC-1242-B025-4E60F6DBDE9A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F185-E939-C041-B805-BFDE2C007B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9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434B6-C9D4-5849-AD30-DB5F552AB3E8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0D5B-7313-784B-9178-E80284FA6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0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87623-7EA5-CE47-A4C8-3063341CC92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20AAB64C-7306-814F-B4D8-A3F03F5C66AD}" type="slidenum">
              <a:rPr lang="en-US">
                <a:cs typeface="ＭＳ Ｐゴシック" charset="0"/>
              </a:rPr>
              <a:pPr algn="r" eaLnBrk="0" hangingPunct="0"/>
              <a:t>14</a:t>
            </a:fld>
            <a:endParaRPr lang="en-US" dirty="0">
              <a:cs typeface="ＭＳ Ｐゴシック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/>
          <a:lstStyle/>
          <a:p>
            <a:r>
              <a:rPr lang="en-US" dirty="0"/>
              <a:t>Health=Regulation=Brain Health=Connections</a:t>
            </a:r>
            <a:r>
              <a:rPr lang="en-US" dirty="0">
                <a:sym typeface="Symbol" charset="0"/>
              </a:rPr>
              <a:t>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Connections=Stimulation/Rest while anchored to Trustworthy Adult with support and praise</a:t>
            </a:r>
          </a:p>
          <a:p>
            <a:endParaRPr lang="en-US" dirty="0"/>
          </a:p>
          <a:p>
            <a:r>
              <a:rPr lang="en-US" dirty="0"/>
              <a:t>Ongoing interaction between inherent features and environmental influences over time and through developmental windows/stages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Callahan@GreeneESC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25802"/>
            <a:ext cx="8056563" cy="1649549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Creating &amp; Sustaining Trauma Informed Schools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49275" y="2556800"/>
            <a:ext cx="8056563" cy="4134915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A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Paradigm Shift for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21</a:t>
            </a:r>
            <a:r>
              <a:rPr lang="en-US" sz="2400" i="1" baseline="30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Century Schools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Tim Callahan,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Psy.D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Clinical Psychologist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Director of Mental Health Services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The Greene ESC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8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8-28 at 1.20.2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0" b="1442"/>
          <a:stretch/>
        </p:blipFill>
        <p:spPr>
          <a:xfrm>
            <a:off x="549276" y="-654424"/>
            <a:ext cx="8042275" cy="7512424"/>
          </a:xfrm>
        </p:spPr>
      </p:pic>
    </p:spTree>
    <p:extLst>
      <p:ext uri="{BB962C8B-B14F-4D97-AF65-F5344CB8AC3E}">
        <p14:creationId xmlns:p14="http://schemas.microsoft.com/office/powerpoint/2010/main" val="5970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9-06 at 1.55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8" b="-8448"/>
          <a:stretch>
            <a:fillRect/>
          </a:stretch>
        </p:blipFill>
        <p:spPr>
          <a:xfrm>
            <a:off x="549275" y="0"/>
            <a:ext cx="8042276" cy="6858000"/>
          </a:xfrm>
        </p:spPr>
      </p:pic>
    </p:spTree>
    <p:extLst>
      <p:ext uri="{BB962C8B-B14F-4D97-AF65-F5344CB8AC3E}">
        <p14:creationId xmlns:p14="http://schemas.microsoft.com/office/powerpoint/2010/main" val="26006571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Adapting to Threat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Shot 2017-10-19 at 10.53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Screen Shot 2015-06-20 at 7.12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9" r="-14879"/>
          <a:stretch>
            <a:fillRect/>
          </a:stretch>
        </p:blipFill>
        <p:spPr>
          <a:xfrm>
            <a:off x="549276" y="243531"/>
            <a:ext cx="8042275" cy="5931713"/>
          </a:xfrm>
        </p:spPr>
      </p:pic>
    </p:spTree>
    <p:extLst>
      <p:ext uri="{BB962C8B-B14F-4D97-AF65-F5344CB8AC3E}">
        <p14:creationId xmlns:p14="http://schemas.microsoft.com/office/powerpoint/2010/main" val="38957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5913" y="466725"/>
            <a:ext cx="6781800" cy="2133600"/>
          </a:xfrm>
        </p:spPr>
        <p:txBody>
          <a:bodyPr lIns="91440" tIns="45720" rIns="91440" bIns="45720"/>
          <a:lstStyle/>
          <a:p>
            <a:pPr algn="r"/>
            <a:endParaRPr lang="en-US" sz="6300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65163" y="3984625"/>
            <a:ext cx="6557962" cy="488950"/>
          </a:xfrm>
        </p:spPr>
        <p:txBody>
          <a:bodyPr lIns="91440" tIns="45720" rIns="91440" bIns="45720"/>
          <a:lstStyle/>
          <a:p>
            <a:pPr algn="r"/>
            <a:endParaRPr lang="en-US" sz="2600" dirty="0"/>
          </a:p>
        </p:txBody>
      </p:sp>
      <p:pic>
        <p:nvPicPr>
          <p:cNvPr id="131076" name="Picture 4" descr="neuron_culture_8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rot068239M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2544" y="1600200"/>
            <a:ext cx="6767212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5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10-18 at 10.23.3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2" b="4352"/>
          <a:stretch/>
        </p:blipFill>
        <p:spPr>
          <a:xfrm>
            <a:off x="549275" y="107576"/>
            <a:ext cx="8042276" cy="6078071"/>
          </a:xfrm>
        </p:spPr>
      </p:pic>
    </p:spTree>
    <p:extLst>
      <p:ext uri="{BB962C8B-B14F-4D97-AF65-F5344CB8AC3E}">
        <p14:creationId xmlns:p14="http://schemas.microsoft.com/office/powerpoint/2010/main" val="20555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289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Engage the Brain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59647"/>
            <a:ext cx="8161431" cy="4583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Engage the Emotional Centers: Meaning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Relevance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“HOT” Executive Functioning and “COOL”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EF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Hot Requires Exposure, Practice, Rehearsal in Safe Place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S.C.O.R.E.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UCCESS: Need for Mastery, Micro-Successes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URIOSITY: Need to Learn &amp; Understand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RIGINALITY: Need for Self Expression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ELATIONSHIPS: Need for Involvement with Others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NERGY</a:t>
            </a:r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008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331757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225336" y="1439333"/>
            <a:ext cx="8665162" cy="5177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National Research Council &amp; Institute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of Medicine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Report 2009: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“Substantial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Interrelationship Among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Social, Emotional &amp; Behavioral Disorders”</a:t>
            </a:r>
            <a:endParaRPr lang="en-US" sz="3200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Common Set of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Conditions: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The Environment</a:t>
            </a:r>
            <a:endParaRPr lang="en-US" sz="5400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  <a:p>
            <a:pPr marL="0" indent="0" algn="ctr">
              <a:buNone/>
            </a:pPr>
            <a:endParaRPr lang="en-US" sz="9600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  <a:p>
            <a:pPr marL="457200" indent="-457200"/>
            <a:endParaRPr lang="en-US" dirty="0">
              <a:latin typeface="Gill Sans Light" charset="0"/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The Recipe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Screen Shot 2015-06-24 at 11.17.54 AM.pn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4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46707" y="1600201"/>
            <a:ext cx="3543048" cy="4779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Nurturing &amp; Positive Environments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Safety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Compassion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&amp;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Praise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Dignity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Respect for Individual Differences &amp; Talents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Brain &amp; Body Health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Readiness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51071" y="1600200"/>
            <a:ext cx="3840480" cy="47796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Early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&amp;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Often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Stimulation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&amp; Rest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Curiosity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Humor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,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Playfulness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Prevention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Teach Self Regulation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Prosthetics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radley Hand Bold"/>
                <a:cs typeface="Bradley Hand Bold"/>
              </a:rPr>
              <a:t>Relationships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Bradley Hand Bold"/>
              <a:cs typeface="Bradley Hand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194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9-28 at 10.0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9" y="0"/>
            <a:ext cx="699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he School Environment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38" y="1786957"/>
            <a:ext cx="8711062" cy="41566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Critical role in providing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tability &amp; safe place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School is a great place to repair &amp; develop the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brain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Inherent features of school can amplify trauma symptoms. Unintentionally re-traumatizing.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Dangers of making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hings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orse if uniformed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Access to mental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ealth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ervices &amp; supports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418544" cy="1162424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Trauma &amp; The School Environment: Common Denominators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3"/>
            <a:ext cx="8042276" cy="5132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Screening Out Stimuli: Hyper-vigilance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Concentration &amp; Stamina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Time Pressures &amp; Multi-Tasking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Interactions with Others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Negative &amp; Positive Feedback, Compliance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Responding to Change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Engagement: Hot &amp; Cool Executive Functioning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Brain, Pain is Pain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7-02-21 at 3.06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8" r="-40998"/>
          <a:stretch>
            <a:fillRect/>
          </a:stretch>
        </p:blipFill>
        <p:spPr>
          <a:xfrm>
            <a:off x="0" y="1082272"/>
            <a:ext cx="9143999" cy="5252630"/>
          </a:xfrm>
        </p:spPr>
      </p:pic>
    </p:spTree>
    <p:extLst>
      <p:ext uri="{BB962C8B-B14F-4D97-AF65-F5344CB8AC3E}">
        <p14:creationId xmlns:p14="http://schemas.microsoft.com/office/powerpoint/2010/main" val="23235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4" y="107576"/>
            <a:ext cx="8794316" cy="96853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Caregiver Relationship Scarcity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09" y="1358369"/>
            <a:ext cx="7833042" cy="458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“Of the 250,000 years or so that our species has been on the planet, we spent 245,000 years living in small transgenerational hunter-gathering bands of 40-50 individuals”. 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Bruce Perry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Screen Shot 2015-12-07 at 10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7" y="4110391"/>
            <a:ext cx="7251700" cy="2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9" y="63500"/>
            <a:ext cx="9064625" cy="1384300"/>
          </a:xfrm>
          <a:ln/>
        </p:spPr>
        <p:txBody>
          <a:bodyPr lIns="50800" tIns="50800" rIns="40639" bIns="50800"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Relationships &amp; Neurotransmitters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4649" y="1172549"/>
            <a:ext cx="4100776" cy="4636034"/>
          </a:xfrm>
          <a:ln/>
        </p:spPr>
        <p:txBody>
          <a:bodyPr lIns="50800" tIns="50800" rIns="40639" bIns="50800">
            <a:normAutofit fontScale="92500" lnSpcReduction="10000"/>
          </a:bodyPr>
          <a:lstStyle/>
          <a:p>
            <a:pPr algn="r"/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Clr>
                <a:srgbClr val="414141"/>
              </a:buClr>
              <a:buFont typeface="Helvetica Light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cs typeface="Helvetica Light" charset="0"/>
                <a:sym typeface="Helvetica Light" charset="0"/>
              </a:rPr>
              <a:t>Serotonin</a:t>
            </a:r>
            <a:endParaRPr lang="en-US" sz="3600" dirty="0">
              <a:solidFill>
                <a:schemeClr val="accent1">
                  <a:lumMod val="50000"/>
                </a:schemeClr>
              </a:solidFill>
              <a:sym typeface="Helvetica Light" charset="0"/>
            </a:endParaRPr>
          </a:p>
          <a:p>
            <a:pPr algn="l">
              <a:buClr>
                <a:srgbClr val="414141"/>
              </a:buClr>
              <a:buFont typeface="Helvetica Light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cs typeface="Helvetica Light" charset="0"/>
                <a:sym typeface="Helvetica Light" charset="0"/>
              </a:rPr>
              <a:t>Dopamine</a:t>
            </a:r>
            <a:endParaRPr lang="en-US" sz="3600" dirty="0">
              <a:solidFill>
                <a:schemeClr val="accent1">
                  <a:lumMod val="50000"/>
                </a:schemeClr>
              </a:solidFill>
              <a:sym typeface="Helvetica Light" charset="0"/>
            </a:endParaRPr>
          </a:p>
          <a:p>
            <a:pPr algn="l">
              <a:buClr>
                <a:srgbClr val="414141"/>
              </a:buClr>
              <a:buFont typeface="Helvetica Light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cs typeface="Helvetica Light" charset="0"/>
                <a:sym typeface="Helvetica Light" charset="0"/>
              </a:rPr>
              <a:t>Epinephrine</a:t>
            </a:r>
            <a:endParaRPr lang="en-US" sz="3600" dirty="0">
              <a:solidFill>
                <a:schemeClr val="accent1">
                  <a:lumMod val="50000"/>
                </a:schemeClr>
              </a:solidFill>
              <a:sym typeface="Helvetica Light" charset="0"/>
            </a:endParaRPr>
          </a:p>
          <a:p>
            <a:pPr algn="l">
              <a:buClr>
                <a:srgbClr val="414141"/>
              </a:buClr>
              <a:buFont typeface="Helvetica Light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cs typeface="Helvetica Light" charset="0"/>
                <a:sym typeface="Helvetica Light" charset="0"/>
              </a:rPr>
              <a:t>Norepinephrine</a:t>
            </a:r>
            <a:endParaRPr lang="en-US" sz="3600" dirty="0">
              <a:solidFill>
                <a:schemeClr val="accent1">
                  <a:lumMod val="50000"/>
                </a:schemeClr>
              </a:solidFill>
              <a:sym typeface="Helvetica Light" charset="0"/>
            </a:endParaRPr>
          </a:p>
          <a:p>
            <a:pPr algn="l">
              <a:buClr>
                <a:srgbClr val="414141"/>
              </a:buClr>
              <a:buFont typeface="Helvetica Light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cs typeface="Helvetica Light" charset="0"/>
                <a:sym typeface="Helvetica Light" charset="0"/>
              </a:rPr>
              <a:t>GABA</a:t>
            </a:r>
            <a:endParaRPr lang="en-US" sz="3600" dirty="0">
              <a:solidFill>
                <a:schemeClr val="accent1">
                  <a:lumMod val="50000"/>
                </a:schemeClr>
              </a:solidFill>
              <a:sym typeface="Helvetica Light" charset="0"/>
            </a:endParaRPr>
          </a:p>
        </p:txBody>
      </p:sp>
      <p:pic>
        <p:nvPicPr>
          <p:cNvPr id="263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96" y="1611732"/>
            <a:ext cx="3771900" cy="477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3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49104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Rapport Killers: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The Dangers of Over/Under Estimating</a:t>
            </a:r>
            <a:endParaRPr lang="en-US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98615"/>
            <a:ext cx="8042276" cy="2774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</a:rPr>
              <a:t>Frustration - Effort</a:t>
            </a:r>
          </a:p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</a:rPr>
              <a:t>Impatience - Time</a:t>
            </a:r>
          </a:p>
          <a:p>
            <a:r>
              <a:rPr lang="en-US" sz="4300" dirty="0" smtClean="0">
                <a:solidFill>
                  <a:schemeClr val="accent1">
                    <a:lumMod val="50000"/>
                  </a:schemeClr>
                </a:solidFill>
              </a:rPr>
              <a:t>Disappointment - Capability</a:t>
            </a:r>
            <a:endParaRPr lang="en-US" sz="43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5013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Science of Alliance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71486"/>
            <a:ext cx="8042276" cy="543882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Carl Rogers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Know Your Students, Individualize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Eye Contact/Level, Smile, Call by Name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Speak Calmly, Simply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&amp; Clearly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Consistent, Congruent &amp; Authentic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Validation, Reassurance, Reinforcement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Be Kind &amp; Compassionate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Stay Positive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Maintain Boundaries – Don’t Take Personally</a:t>
            </a: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2677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Teach, Reinforce, Practice, Promote &amp; Model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434353"/>
            <a:ext cx="8042276" cy="5244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</a:rPr>
              <a:t>		Teach rather than assume…..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Appropriate Student Classroom Behavior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Self Regulation – Attention, Mood, Behavior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Hot &amp; Cool EF, Engagement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Compliance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Pro-Social Behavior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Flexible Thinking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Mistakes &amp; Recovery in Risk-Free Environment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Stress Management </a:t>
            </a:r>
          </a:p>
          <a:p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99" y="107575"/>
            <a:ext cx="8606118" cy="3702951"/>
          </a:xfrm>
        </p:spPr>
        <p:txBody>
          <a:bodyPr/>
          <a:lstStyle/>
          <a:p>
            <a:endParaRPr lang="en-US" sz="3200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</p:txBody>
      </p:sp>
      <p:pic>
        <p:nvPicPr>
          <p:cNvPr id="3" name="Picture 2" descr="Screen Shot 2015-07-24 at 9.1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602364"/>
            <a:ext cx="8042276" cy="1546612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/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5307318"/>
            <a:ext cx="8042276" cy="11558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PAXIS Institute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Dr. Dennis Embry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  <a:ea typeface="ヒラギノ角ゴ ProN W3" charset="0"/>
            </a:endParaRPr>
          </a:p>
        </p:txBody>
      </p:sp>
      <p:pic>
        <p:nvPicPr>
          <p:cNvPr id="2" name="Picture 1" descr="Screen Shot 2015-07-24 at 9.2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17 at 1.4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0"/>
            <a:ext cx="9144000" cy="68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Some Learner-Focused Approaches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840480" cy="497391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Small Cooperatives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Presentations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Role Play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Simulation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Role Play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Projects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Demonstration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Lab, Experiment</a:t>
            </a:r>
          </a:p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Panel/Expert/Q&amp;A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444532"/>
            <a:ext cx="3840480" cy="498017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Social Media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Create Media, PSA’s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Debate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Games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Brainstorming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Case Study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“Jigsaw”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Discovery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Early Childhood &amp; Preschool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Screen Shot 2015-12-07 at 9.57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b="19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97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Access to School-Based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Mental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Health Intervention &amp; Prevention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ヒラギノ角ゴ ProN W3" charset="0"/>
              </a:rPr>
              <a:t>Services</a:t>
            </a:r>
          </a:p>
        </p:txBody>
      </p:sp>
      <p:pic>
        <p:nvPicPr>
          <p:cNvPr id="5" name="Content Placeholder 4" descr="Screen Shot 2015-07-24 at 10.18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0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5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72002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Trauma Informed School Discipline Policies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956018"/>
            <a:ext cx="8270065" cy="563622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Avoid exclusionary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ractices. Develop alternatives to out-of-school suspensions, expulsions.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Implement School-Wide PBIS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Approach discipline with the assumptions: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Behavior is product of past experiences, good &amp; bad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Not “what’s wrong with you, rather what has happen to you”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Children do the best they can with what they have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Training in de-escalation &amp; redirection as first line response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Form relationships: Student &amp; Caregivers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Avoid “criminalizing”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Promote consistency and safety when enforcing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Work 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revent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uture behavioral problems, teach, promote, practice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830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Recommendations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8706" y="1464235"/>
            <a:ext cx="8426823" cy="50423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Legislation &amp; Policy, ESSA &amp; State Plans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Hiring, Training, Professional Development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Frameworks, PBIS, PAX, Trauma-Informed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Avoid Re-Traumatizing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Revise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School Discipline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Policies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Parent Engagement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Community Partnerships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Teacher Resiliency &amp; Self Care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Elite Pro’s Require Deliberate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Acts of Self-Care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8" y="1727883"/>
            <a:ext cx="8564424" cy="42157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Physical: eat &amp; sleep right, exercise, massage, time off, dance, sports, sex, limit screen-time, wear clothes you like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Psychological: meditate, yoga, stress management, journaling, literature &amp; theories, be curious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Emotional: relationships, positive/praise, laugh, comforts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Spiritual: pray, meditate, sing, community, be inspired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Workplace: breaks, quiet time, chat, set limits, arrange space, peer support, supervision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Balance: work, family, relationships, play &amp; rest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48119"/>
            <a:ext cx="8042276" cy="4195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solidFill>
                <a:schemeClr val="accent1">
                  <a:lumMod val="50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TCallahan@GreeneESC.org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7-10-20 at 10.01.2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" b="932"/>
          <a:stretch/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8904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17 at 10.0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91" y="-1"/>
            <a:ext cx="4782009" cy="3854825"/>
          </a:xfrm>
          <a:prstGeom prst="rect">
            <a:avLst/>
          </a:prstGeom>
        </p:spPr>
      </p:pic>
      <p:pic>
        <p:nvPicPr>
          <p:cNvPr id="4" name="Picture 3" descr="Screen Shot 2015-10-06 at 11.06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4361992" cy="3033254"/>
          </a:xfrm>
          <a:prstGeom prst="rect">
            <a:avLst/>
          </a:prstGeom>
        </p:spPr>
      </p:pic>
      <p:pic>
        <p:nvPicPr>
          <p:cNvPr id="2" name="Picture 1" descr="Screen Shot 2017-10-23 at 2.50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90" y="3750235"/>
            <a:ext cx="4782009" cy="3107765"/>
          </a:xfrm>
          <a:prstGeom prst="rect">
            <a:avLst/>
          </a:prstGeom>
        </p:spPr>
      </p:pic>
      <p:pic>
        <p:nvPicPr>
          <p:cNvPr id="3" name="Picture 2" descr="Screen Shot 2017-10-23 at 2.56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255"/>
            <a:ext cx="4361991" cy="38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324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Prevalent &amp; Pervasive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65412"/>
            <a:ext cx="8042276" cy="537691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 million children maltreated annually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 in 4 girls/1in 6 boys sexually abused each year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71% of children exposed to violence annually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3-10 million children witnessed domestic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iolence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94% of children in juvenile justice have trauma history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40-80% of children experienced bullying at some time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75% of all Child Protection reports for neglect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Birth to age one: highest for neglect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76306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 b="17202"/>
          <a:stretch/>
        </p:blipFill>
        <p:spPr>
          <a:xfrm>
            <a:off x="1908922" y="3602318"/>
            <a:ext cx="5336617" cy="2882152"/>
          </a:xfrm>
          <a:prstGeom prst="rect">
            <a:avLst/>
          </a:prstGeom>
        </p:spPr>
      </p:pic>
      <p:pic>
        <p:nvPicPr>
          <p:cNvPr id="5" name="Picture 4" descr="Screen Shot 2017-07-27 at 12.4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22" y="283882"/>
            <a:ext cx="5336617" cy="28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3882" y="107576"/>
            <a:ext cx="8531411" cy="1162424"/>
          </a:xfrm>
          <a:ln/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Executive Functioning: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Prepare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</a:rPr>
              <a:t>For Future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1583766"/>
            <a:ext cx="8266018" cy="5035175"/>
          </a:xfrm>
          <a:ln/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Stop &amp; Think BEFORE You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Act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Use Hindsight &amp; Foresight to:</a:t>
            </a:r>
          </a:p>
          <a:p>
            <a:pPr marL="679450" lvl="1" indent="-3429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Anticipate the likely future so you can:</a:t>
            </a:r>
          </a:p>
          <a:p>
            <a:pPr marL="679450" lvl="1" indent="-3429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Prepare for that future so you can:</a:t>
            </a:r>
          </a:p>
          <a:p>
            <a:pPr marL="679450" lvl="1" indent="-3429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More effectively manage yourself across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time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679450" lvl="1" indent="-3429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Reciprocal &amp; Cooperative Interactions</a:t>
            </a:r>
          </a:p>
          <a:p>
            <a:pPr marL="679450" lvl="1" indent="-3429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Attend to Your Long-Term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Welfare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Delay Gratification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107577"/>
            <a:ext cx="8042276" cy="833718"/>
          </a:xfrm>
          <a:ln/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Components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075765"/>
            <a:ext cx="7715250" cy="5550063"/>
          </a:xfrm>
          <a:ln/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Activation, Arousal &amp;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Effort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Controlling Emotions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Shifting, Inhibiting, Splitting &amp; Sustaining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Working Memory &amp;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Recall, Multi-tasking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Organizing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&amp; Planning Ahead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Self Monitoring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Internalized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Language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HOT &amp; COOL Executive Functioning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11528</TotalTime>
  <Words>892</Words>
  <Application>Microsoft Macintosh PowerPoint</Application>
  <PresentationFormat>On-screen Show (4:3)</PresentationFormat>
  <Paragraphs>183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Breeze</vt:lpstr>
      <vt:lpstr>Creating &amp; Sustaining Trauma Informed Schools</vt:lpstr>
      <vt:lpstr>PowerPoint Presentation</vt:lpstr>
      <vt:lpstr>PowerPoint Presentation</vt:lpstr>
      <vt:lpstr>PowerPoint Presentation</vt:lpstr>
      <vt:lpstr>PowerPoint Presentation</vt:lpstr>
      <vt:lpstr>Prevalent &amp; Pervasive</vt:lpstr>
      <vt:lpstr>PowerPoint Presentation</vt:lpstr>
      <vt:lpstr>Executive Functioning:  Prepare For Future</vt:lpstr>
      <vt:lpstr>Components</vt:lpstr>
      <vt:lpstr>PowerPoint Presentation</vt:lpstr>
      <vt:lpstr>PowerPoint Presentation</vt:lpstr>
      <vt:lpstr>Adapting to Threat</vt:lpstr>
      <vt:lpstr>PowerPoint Presentation</vt:lpstr>
      <vt:lpstr>PowerPoint Presentation</vt:lpstr>
      <vt:lpstr>PowerPoint Presentation</vt:lpstr>
      <vt:lpstr>PowerPoint Presentation</vt:lpstr>
      <vt:lpstr>Engage the Brain</vt:lpstr>
      <vt:lpstr>PowerPoint Presentation</vt:lpstr>
      <vt:lpstr>The Recipe </vt:lpstr>
      <vt:lpstr>The School Environment</vt:lpstr>
      <vt:lpstr>Trauma &amp; The School Environment: Common Denominators</vt:lpstr>
      <vt:lpstr>PowerPoint Presentation</vt:lpstr>
      <vt:lpstr>Caregiver Relationship Scarcity</vt:lpstr>
      <vt:lpstr>Relationships &amp; Neurotransmitters </vt:lpstr>
      <vt:lpstr>Rapport Killers: The Dangers of Over/Under Estimating</vt:lpstr>
      <vt:lpstr>Science of Alliance</vt:lpstr>
      <vt:lpstr>Teach, Reinforce, Practice, Promote &amp; Model</vt:lpstr>
      <vt:lpstr>PowerPoint Presentation</vt:lpstr>
      <vt:lpstr> </vt:lpstr>
      <vt:lpstr>Some Learner-Focused Approaches</vt:lpstr>
      <vt:lpstr>Early Childhood &amp; Preschool</vt:lpstr>
      <vt:lpstr> Access to School-Based Mental Health Intervention &amp; Prevention Services</vt:lpstr>
      <vt:lpstr>Trauma Informed School Discipline Policies</vt:lpstr>
      <vt:lpstr>Recommendations</vt:lpstr>
      <vt:lpstr>Elite Pro’s Require Deliberate  Acts of Self-Care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Brain Paradigm</dc:title>
  <dc:creator>GCESC</dc:creator>
  <cp:lastModifiedBy>GCESC</cp:lastModifiedBy>
  <cp:revision>445</cp:revision>
  <cp:lastPrinted>2017-10-23T14:04:56Z</cp:lastPrinted>
  <dcterms:created xsi:type="dcterms:W3CDTF">2015-06-19T14:28:26Z</dcterms:created>
  <dcterms:modified xsi:type="dcterms:W3CDTF">2017-10-24T16:33:09Z</dcterms:modified>
</cp:coreProperties>
</file>