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7"/>
  </p:notesMasterIdLst>
  <p:handoutMasterIdLst>
    <p:handoutMasterId r:id="rId28"/>
  </p:handoutMasterIdLst>
  <p:sldIdLst>
    <p:sldId id="256" r:id="rId2"/>
    <p:sldId id="391" r:id="rId3"/>
    <p:sldId id="373" r:id="rId4"/>
    <p:sldId id="374" r:id="rId5"/>
    <p:sldId id="386" r:id="rId6"/>
    <p:sldId id="392" r:id="rId7"/>
    <p:sldId id="393" r:id="rId8"/>
    <p:sldId id="394" r:id="rId9"/>
    <p:sldId id="364" r:id="rId10"/>
    <p:sldId id="390" r:id="rId11"/>
    <p:sldId id="366" r:id="rId12"/>
    <p:sldId id="367" r:id="rId13"/>
    <p:sldId id="368" r:id="rId14"/>
    <p:sldId id="306" r:id="rId15"/>
    <p:sldId id="400" r:id="rId16"/>
    <p:sldId id="395" r:id="rId17"/>
    <p:sldId id="336" r:id="rId18"/>
    <p:sldId id="404" r:id="rId19"/>
    <p:sldId id="398" r:id="rId20"/>
    <p:sldId id="328" r:id="rId21"/>
    <p:sldId id="369" r:id="rId22"/>
    <p:sldId id="399" r:id="rId23"/>
    <p:sldId id="363" r:id="rId24"/>
    <p:sldId id="325" r:id="rId25"/>
    <p:sldId id="326"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A5CC"/>
    <a:srgbClr val="94AF2A"/>
    <a:srgbClr val="83A2CA"/>
    <a:srgbClr val="73A4CC"/>
    <a:srgbClr val="E6AC1A"/>
    <a:srgbClr val="E9B73B"/>
    <a:srgbClr val="CD0920"/>
    <a:srgbClr val="C0DB37"/>
    <a:srgbClr val="040284"/>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14" autoAdjust="0"/>
    <p:restoredTop sz="82677" autoAdjust="0"/>
  </p:normalViewPr>
  <p:slideViewPr>
    <p:cSldViewPr snapToGrid="0" snapToObjects="1">
      <p:cViewPr varScale="1">
        <p:scale>
          <a:sx n="104" d="100"/>
          <a:sy n="104" d="100"/>
        </p:scale>
        <p:origin x="184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398"/>
    </p:cViewPr>
  </p:sorterViewPr>
  <p:notesViewPr>
    <p:cSldViewPr snapToGrid="0" snapToObjects="1">
      <p:cViewPr varScale="1">
        <p:scale>
          <a:sx n="58" d="100"/>
          <a:sy n="58" d="100"/>
        </p:scale>
        <p:origin x="3216"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E255378-3547-4D9D-B081-9ACBD8AD7AC0}" type="datetimeFigureOut">
              <a:rPr lang="en-US" smtClean="0"/>
              <a:t>10/24/2019</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1D7FA1A-E06B-47C3-A244-6D7FF742991C}" type="slidenum">
              <a:rPr lang="en-US" smtClean="0"/>
              <a:t>‹#›</a:t>
            </a:fld>
            <a:endParaRPr lang="en-US" dirty="0"/>
          </a:p>
        </p:txBody>
      </p:sp>
    </p:spTree>
    <p:extLst>
      <p:ext uri="{BB962C8B-B14F-4D97-AF65-F5344CB8AC3E}">
        <p14:creationId xmlns:p14="http://schemas.microsoft.com/office/powerpoint/2010/main" val="1387855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F2B8A50-36A2-40FA-85F8-D22A6400798F}" type="datetimeFigureOut">
              <a:rPr lang="en-US" smtClean="0"/>
              <a:t>10/24/2019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88EB8E9-7E05-4C60-A58D-798732DD5BFE}" type="slidenum">
              <a:rPr lang="en-US" smtClean="0"/>
              <a:t>‹#›</a:t>
            </a:fld>
            <a:endParaRPr lang="en-US" dirty="0"/>
          </a:p>
        </p:txBody>
      </p:sp>
    </p:spTree>
    <p:extLst>
      <p:ext uri="{BB962C8B-B14F-4D97-AF65-F5344CB8AC3E}">
        <p14:creationId xmlns:p14="http://schemas.microsoft.com/office/powerpoint/2010/main" val="32363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vimeo.com/352580785"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ducation.ohio.gov/About/Ohios-Strategic-Plan-for-Education"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education.ohio.gov/Topics/Learning-in-Ohio/Social-Emotional-Learning-Standards" TargetMode="External"/><Relationship Id="rId4" Type="http://schemas.openxmlformats.org/officeDocument/2006/relationships/hyperlink" Target="http://education.ohio.gov/Topics/Learning-in-Ohio/Standard-Revision-Overview/Social-Emotional-Learning-Standards"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kent.edu/oles"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conference.ocali.org/" TargetMode="External"/><Relationship Id="rId4" Type="http://schemas.openxmlformats.org/officeDocument/2006/relationships/hyperlink" Target="https://conference.ocali.org/inclusive-education-leadership-institute"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ducation.ohio.gov/getattachment/Topics/Teaching/Licensure/Audiences/Substitute-Licensure/Substitute-Teaching-Fields.pdf.aspx?lang=en-US"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codes.ohio.gov/orc/3319.074" TargetMode="External"/><Relationship Id="rId4" Type="http://schemas.openxmlformats.org/officeDocument/2006/relationships/hyperlink" Target="http://education.ohio.gov/getattachment/Topics/Teaching/Licensure/Audiences/Substitute-Licensure/CTWD-Substitute-Licenses.pdf.aspx?lang=en-U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a:t>
            </a:fld>
            <a:endParaRPr lang="en-US" dirty="0"/>
          </a:p>
        </p:txBody>
      </p:sp>
    </p:spTree>
    <p:extLst>
      <p:ext uri="{BB962C8B-B14F-4D97-AF65-F5344CB8AC3E}">
        <p14:creationId xmlns:p14="http://schemas.microsoft.com/office/powerpoint/2010/main" val="2363768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11</a:t>
            </a:fld>
            <a:endParaRPr lang="en-US" dirty="0"/>
          </a:p>
        </p:txBody>
      </p:sp>
    </p:spTree>
    <p:extLst>
      <p:ext uri="{BB962C8B-B14F-4D97-AF65-F5344CB8AC3E}">
        <p14:creationId xmlns:p14="http://schemas.microsoft.com/office/powerpoint/2010/main" val="4142195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8EB8E9-7E05-4C60-A58D-798732DD5BFE}" type="slidenum">
              <a:rPr lang="en-US" smtClean="0"/>
              <a:t>12</a:t>
            </a:fld>
            <a:endParaRPr lang="en-US" dirty="0"/>
          </a:p>
        </p:txBody>
      </p:sp>
    </p:spTree>
    <p:extLst>
      <p:ext uri="{BB962C8B-B14F-4D97-AF65-F5344CB8AC3E}">
        <p14:creationId xmlns:p14="http://schemas.microsoft.com/office/powerpoint/2010/main" val="550095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8EB8E9-7E05-4C60-A58D-798732DD5BFE}" type="slidenum">
              <a:rPr lang="en-US" smtClean="0"/>
              <a:t>13</a:t>
            </a:fld>
            <a:endParaRPr lang="en-US" dirty="0"/>
          </a:p>
        </p:txBody>
      </p:sp>
    </p:spTree>
    <p:extLst>
      <p:ext uri="{BB962C8B-B14F-4D97-AF65-F5344CB8AC3E}">
        <p14:creationId xmlns:p14="http://schemas.microsoft.com/office/powerpoint/2010/main" val="303745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0"/>
              </a:spcBef>
              <a:spcAft>
                <a:spcPct val="0"/>
              </a:spcAft>
            </a:pPr>
            <a:r>
              <a:rPr lang="en-US" altLang="en-US" dirty="0">
                <a:solidFill>
                  <a:srgbClr val="C00000"/>
                </a:solidFill>
                <a:latin typeface="Arial" panose="020B0604020202020204" pitchFamily="34" charset="0"/>
                <a:cs typeface="Arial" panose="020B0604020202020204" pitchFamily="34" charset="0"/>
              </a:rPr>
              <a:t>When teacher leadership occurs in schools, positive effects extend to the teacher leaders, to their colleagues, and, most especially, to the students.  –Angelle &amp; DeHart, 2016</a:t>
            </a:r>
          </a:p>
          <a:p>
            <a:pPr defTabSz="949478">
              <a:defRPr/>
            </a:pPr>
            <a:r>
              <a:rPr lang="en-US" dirty="0">
                <a:latin typeface="Arial" panose="020B0604020202020204" pitchFamily="34" charset="0"/>
                <a:cs typeface="Arial" panose="020B0604020202020204" pitchFamily="34" charset="0"/>
              </a:rPr>
              <a:t>Teacher leaders hold the expertise to lead and expand the professional learning opportunities and supports available to fellow educators, enabling them to strengthen the profession and enhance student success. </a:t>
            </a:r>
          </a:p>
          <a:p>
            <a:r>
              <a:rPr lang="en-US" b="1" dirty="0">
                <a:latin typeface="Arial" panose="020B0604020202020204" pitchFamily="34" charset="0"/>
                <a:cs typeface="Arial" panose="020B0604020202020204" pitchFamily="34" charset="0"/>
              </a:rPr>
              <a:t>Fostering Collaborative Culture</a:t>
            </a:r>
            <a:r>
              <a:rPr lang="en-US" dirty="0">
                <a:highlight>
                  <a:srgbClr val="FFFF00"/>
                </a:highlight>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Teacher leaders ground their work in mutual trust and clear communication with</a:t>
            </a:r>
          </a:p>
          <a:p>
            <a:r>
              <a:rPr lang="en-US" dirty="0">
                <a:latin typeface="Arial" panose="020B0604020202020204" pitchFamily="34" charset="0"/>
                <a:cs typeface="Arial" panose="020B0604020202020204" pitchFamily="34" charset="0"/>
              </a:rPr>
              <a:t>colleagues, administrators, students, and families. Teacher leaders use effective interactions among colleagues that engage different back- grounds to respond to challenges and build consensus. </a:t>
            </a:r>
          </a:p>
          <a:p>
            <a:pPr defTabSz="949478">
              <a:defRPr/>
            </a:pPr>
            <a:r>
              <a:rPr lang="en-US" b="1" dirty="0">
                <a:latin typeface="Arial" panose="020B0604020202020204" pitchFamily="34" charset="0"/>
                <a:cs typeface="Arial" panose="020B0604020202020204" pitchFamily="34" charset="0"/>
              </a:rPr>
              <a:t>Advancing Instruction and Student Learning:</a:t>
            </a:r>
          </a:p>
          <a:p>
            <a:r>
              <a:rPr lang="en-US" dirty="0">
                <a:latin typeface="Arial" panose="020B0604020202020204" pitchFamily="34" charset="0"/>
                <a:cs typeface="Arial" panose="020B0604020202020204" pitchFamily="34" charset="0"/>
              </a:rPr>
              <a:t>Teacher leaders advance teachers’ instructional practices and student learning by sharing research on best teaching practices, leading the use of data to inform and guide instructional decisions, and by engaging their colleagues in reflective dialogue. </a:t>
            </a:r>
          </a:p>
          <a:p>
            <a:r>
              <a:rPr lang="en-US" b="1" dirty="0">
                <a:latin typeface="Arial" panose="020B0604020202020204" pitchFamily="34" charset="0"/>
                <a:cs typeface="Arial" panose="020B0604020202020204" pitchFamily="34" charset="0"/>
              </a:rPr>
              <a:t>Driving Initiatives:</a:t>
            </a:r>
          </a:p>
          <a:p>
            <a:r>
              <a:rPr lang="en-US" dirty="0">
                <a:latin typeface="Arial" panose="020B0604020202020204" pitchFamily="34" charset="0"/>
                <a:cs typeface="Arial" panose="020B0604020202020204" pitchFamily="34" charset="0"/>
              </a:rPr>
              <a:t>Teacher leaders actively identify challenges/areas for improvement and innovation in the school, district, and state/national educational landscape.</a:t>
            </a:r>
          </a:p>
          <a:p>
            <a:r>
              <a:rPr lang="en-US" b="1" dirty="0">
                <a:latin typeface="Arial" panose="020B0604020202020204" pitchFamily="34" charset="0"/>
                <a:cs typeface="Arial" panose="020B0604020202020204" pitchFamily="34" charset="0"/>
              </a:rPr>
              <a:t>Practicing Ethics and Equity:</a:t>
            </a:r>
          </a:p>
          <a:p>
            <a:r>
              <a:rPr lang="en-US" dirty="0">
                <a:latin typeface="Arial" panose="020B0604020202020204" pitchFamily="34" charset="0"/>
                <a:cs typeface="Arial" panose="020B0604020202020204" pitchFamily="34" charset="0"/>
              </a:rPr>
              <a:t>Teacher leaders foster a positive and inclusive culture that seeks to understand students’ needs and  respect the  uniqueness of  individual students and champion cultural competency and culturally-responsive practice.</a:t>
            </a:r>
          </a:p>
          <a:p>
            <a:r>
              <a:rPr lang="en-US" b="1" dirty="0">
                <a:latin typeface="Arial" panose="020B0604020202020204" pitchFamily="34" charset="0"/>
                <a:cs typeface="Arial" panose="020B0604020202020204" pitchFamily="34" charset="0"/>
              </a:rPr>
              <a:t>Building Relationships and Partnerships:</a:t>
            </a:r>
          </a:p>
          <a:p>
            <a:r>
              <a:rPr lang="en-US" dirty="0">
                <a:latin typeface="Arial" panose="020B0604020202020204" pitchFamily="34" charset="0"/>
                <a:cs typeface="Arial" panose="020B0604020202020204" pitchFamily="34" charset="0"/>
              </a:rPr>
              <a:t>Teacher leaders create and build strategic relationships and partnerships with colleagues, families, administrators, community members, public officials, higher education, etc.  to address immediate and future needs of students, colleagues, school, their profession, and their community.  </a:t>
            </a:r>
          </a:p>
          <a:p>
            <a:r>
              <a:rPr lang="en-US" b="1" dirty="0">
                <a:latin typeface="Arial" panose="020B0604020202020204" pitchFamily="34" charset="0"/>
                <a:cs typeface="Arial" panose="020B0604020202020204" pitchFamily="34" charset="0"/>
              </a:rPr>
              <a:t>Teacher Leadership Toolkit:</a:t>
            </a:r>
          </a:p>
          <a:p>
            <a:pPr defTabSz="931774">
              <a:defRPr/>
            </a:pPr>
            <a:r>
              <a:rPr lang="en-US" dirty="0">
                <a:latin typeface="Arial" panose="020B0604020202020204" pitchFamily="34" charset="0"/>
                <a:cs typeface="Arial" panose="020B0604020202020204" pitchFamily="34" charset="0"/>
              </a:rPr>
              <a:t>A toolkit of resources and case studies to further help districts and schools with teacher leadership implementation is being developed for release next spring/early summer.</a:t>
            </a:r>
          </a:p>
          <a:p>
            <a:pPr marL="342900" lvl="1" indent="0">
              <a:lnSpc>
                <a:spcPct val="90000"/>
              </a:lnSpc>
              <a:buNone/>
            </a:pPr>
            <a:r>
              <a:rPr lang="en-US" dirty="0"/>
              <a:t>Teacher Leadership Summit</a:t>
            </a:r>
          </a:p>
          <a:p>
            <a:pPr marL="342900" lvl="1" indent="0">
              <a:lnSpc>
                <a:spcPct val="90000"/>
              </a:lnSpc>
              <a:buNone/>
            </a:pPr>
            <a:r>
              <a:rPr lang="en-US" dirty="0"/>
              <a:t>The summit brings together teachers, administrators, higher education faculty and organizations doing innovative work to develop teacher leaders. Attendees share successes, lessons learned and strategies for overcoming challenges in implementing teacher leadership.</a:t>
            </a:r>
          </a:p>
          <a:p>
            <a:pPr marL="342900" lvl="1" indent="0">
              <a:lnSpc>
                <a:spcPct val="90000"/>
              </a:lnSpc>
              <a:buNone/>
            </a:pPr>
            <a:r>
              <a:rPr lang="en-US" dirty="0"/>
              <a:t>June 10, 2020, Columbus, Ohio</a:t>
            </a:r>
          </a:p>
          <a:p>
            <a:pPr lvl="0"/>
            <a:r>
              <a:rPr lang="en-US" sz="1200" kern="1200" dirty="0">
                <a:solidFill>
                  <a:schemeClr val="tx1"/>
                </a:solidFill>
                <a:effectLst/>
                <a:latin typeface="+mn-lt"/>
                <a:ea typeface="+mn-ea"/>
                <a:cs typeface="+mn-cs"/>
              </a:rPr>
              <a:t>ODE released an Ohio Teacher Leadership Toolkit at the end of September. The toolkit has resources and tools that may be helpful to Teacher Leader Endorsement preparation programs.  </a:t>
            </a:r>
          </a:p>
          <a:p>
            <a:pPr lvl="0"/>
            <a:r>
              <a:rPr lang="en-US" sz="1200" kern="1200" dirty="0">
                <a:solidFill>
                  <a:schemeClr val="tx1"/>
                </a:solidFill>
                <a:effectLst/>
                <a:latin typeface="+mn-lt"/>
                <a:ea typeface="+mn-ea"/>
                <a:cs typeface="+mn-cs"/>
              </a:rPr>
              <a:t>The toolkit can help districts identify their teacher leadership goals, choose strategies to initiate or advance teacher leadership in their districts, and reflect on current teacher leadership strategies as they build on that success.</a:t>
            </a:r>
          </a:p>
          <a:p>
            <a:pPr marL="342900" lvl="1" indent="0">
              <a:lnSpc>
                <a:spcPct val="90000"/>
              </a:lnSpc>
              <a:buNone/>
            </a:pPr>
            <a:endParaRPr lang="en-US" b="1" dirty="0"/>
          </a:p>
          <a:p>
            <a:pPr marL="342900" lvl="1" indent="0">
              <a:lnSpc>
                <a:spcPct val="90000"/>
              </a:lnSpc>
              <a:buNone/>
            </a:pPr>
            <a:endParaRPr lang="en-US" b="1" dirty="0"/>
          </a:p>
        </p:txBody>
      </p:sp>
      <p:sp>
        <p:nvSpPr>
          <p:cNvPr id="4" name="Slide Number Placeholder 3"/>
          <p:cNvSpPr>
            <a:spLocks noGrp="1"/>
          </p:cNvSpPr>
          <p:nvPr>
            <p:ph type="sldNum" sz="quarter" idx="10"/>
          </p:nvPr>
        </p:nvSpPr>
        <p:spPr/>
        <p:txBody>
          <a:bodyPr/>
          <a:lstStyle/>
          <a:p>
            <a:fld id="{A88EB8E9-7E05-4C60-A58D-798732DD5BFE}" type="slidenum">
              <a:rPr lang="en-US" smtClean="0"/>
              <a:t>14</a:t>
            </a:fld>
            <a:endParaRPr lang="en-US" dirty="0"/>
          </a:p>
        </p:txBody>
      </p:sp>
    </p:spTree>
    <p:extLst>
      <p:ext uri="{BB962C8B-B14F-4D97-AF65-F5344CB8AC3E}">
        <p14:creationId xmlns:p14="http://schemas.microsoft.com/office/powerpoint/2010/main" val="207698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Mona Al-Hayani </a:t>
            </a:r>
            <a:r>
              <a:rPr lang="en-US" sz="1200" u="sng" kern="1200" dirty="0">
                <a:solidFill>
                  <a:schemeClr val="tx1"/>
                </a:solidFill>
                <a:effectLst/>
                <a:latin typeface="+mn-lt"/>
                <a:ea typeface="+mn-ea"/>
                <a:cs typeface="+mn-cs"/>
                <a:hlinkClick r:id="rId3"/>
              </a:rPr>
              <a:t>2019 Ohio Teacher of the Year</a:t>
            </a:r>
            <a:r>
              <a:rPr lang="en-US" sz="1200" kern="1200" dirty="0">
                <a:solidFill>
                  <a:schemeClr val="tx1"/>
                </a:solidFill>
                <a:effectLst/>
                <a:latin typeface="+mn-lt"/>
                <a:ea typeface="+mn-ea"/>
                <a:cs typeface="+mn-cs"/>
              </a:rPr>
              <a:t> is stepping into a new role as the 2020 Ohio Teacher Fellow at the Ohio Department of Education. She will serve for one year in this role. During, the one-year sabbatical from her teaching assignment as a history teacher at Toledo Early College High School, Al-Hayani will promote teacher voice, teacher leadership and better recognizing teachers statewide. In addition to teaching, Al-Hayani has been the director of Human Trafficking and Social Justice issues for the Toledo Federation of Teachers for five years. She also is the chair of the School Education subcommittee for the Lucas County Human Trafficking Coalition. She will continue to focus on human trafficking prevention education as part of her fellowship.</a:t>
            </a:r>
          </a:p>
          <a:p>
            <a:endParaRPr lang="en-US" b="1" dirty="0"/>
          </a:p>
        </p:txBody>
      </p:sp>
      <p:sp>
        <p:nvSpPr>
          <p:cNvPr id="4" name="Slide Number Placeholder 3"/>
          <p:cNvSpPr>
            <a:spLocks noGrp="1"/>
          </p:cNvSpPr>
          <p:nvPr>
            <p:ph type="sldNum" sz="quarter" idx="10"/>
          </p:nvPr>
        </p:nvSpPr>
        <p:spPr/>
        <p:txBody>
          <a:bodyPr/>
          <a:lstStyle/>
          <a:p>
            <a:fld id="{A88EB8E9-7E05-4C60-A58D-798732DD5BFE}" type="slidenum">
              <a:rPr lang="en-US" smtClean="0"/>
              <a:t>15</a:t>
            </a:fld>
            <a:endParaRPr lang="en-US" dirty="0"/>
          </a:p>
        </p:txBody>
      </p:sp>
    </p:spTree>
    <p:extLst>
      <p:ext uri="{BB962C8B-B14F-4D97-AF65-F5344CB8AC3E}">
        <p14:creationId xmlns:p14="http://schemas.microsoft.com/office/powerpoint/2010/main" val="440271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None/>
            </a:pPr>
            <a:r>
              <a:rPr lang="en-US" sz="3200" dirty="0"/>
              <a:t>Culturally responsive practice is an approach that encompasses and recognizes both students’ and educators’ lived experiences, culture, and linguistic capital. The Ohio Department of Education will be hosting four courses to inform educators and support their efforts to include culturally responsive practice in their instruction. </a:t>
            </a:r>
          </a:p>
          <a:p>
            <a:pPr marL="0" indent="0">
              <a:spcAft>
                <a:spcPts val="1200"/>
              </a:spcAft>
              <a:buNone/>
            </a:pPr>
            <a:endParaRPr lang="en-US" sz="3200" dirty="0"/>
          </a:p>
          <a:p>
            <a:r>
              <a:rPr lang="en-US" sz="3200" dirty="0"/>
              <a:t>ODE developing with </a:t>
            </a:r>
            <a:r>
              <a:rPr lang="en-US" sz="3200" dirty="0" err="1"/>
              <a:t>Westat</a:t>
            </a:r>
            <a:endParaRPr lang="en-US" sz="3200" dirty="0"/>
          </a:p>
          <a:p>
            <a:r>
              <a:rPr lang="en-US" sz="3200" dirty="0"/>
              <a:t>Ready in late fall</a:t>
            </a:r>
          </a:p>
          <a:p>
            <a:r>
              <a:rPr lang="en-US" sz="3200" dirty="0"/>
              <a:t>Audience is pre-service and in-service educators</a:t>
            </a:r>
          </a:p>
          <a:p>
            <a:pPr marL="0" indent="0">
              <a:buNone/>
            </a:pPr>
            <a:endParaRPr lang="en-US" sz="3200" dirty="0"/>
          </a:p>
          <a:p>
            <a:pPr marL="0" indent="0">
              <a:buNone/>
            </a:pPr>
            <a:r>
              <a:rPr lang="en-US" sz="3200" dirty="0"/>
              <a:t>Focus on: cultural responsiveness, sociopolitical awareness, &amp; academic achievement</a:t>
            </a:r>
          </a:p>
          <a:p>
            <a:pPr marL="0" indent="0">
              <a:spcAft>
                <a:spcPts val="1200"/>
              </a:spcAft>
              <a:buNone/>
            </a:pPr>
            <a:endParaRPr lang="en-US" sz="3200" dirty="0"/>
          </a:p>
          <a:p>
            <a:endParaRPr lang="en-US" sz="3200" kern="1200" dirty="0">
              <a:solidFill>
                <a:schemeClr val="tx1"/>
              </a:solidFill>
              <a:latin typeface="Arial"/>
              <a:ea typeface="+mn-ea"/>
              <a:cs typeface="Arial"/>
            </a:endParaRPr>
          </a:p>
        </p:txBody>
      </p:sp>
      <p:sp>
        <p:nvSpPr>
          <p:cNvPr id="4" name="Slide Number Placeholder 3"/>
          <p:cNvSpPr>
            <a:spLocks noGrp="1"/>
          </p:cNvSpPr>
          <p:nvPr>
            <p:ph type="sldNum" sz="quarter" idx="10"/>
          </p:nvPr>
        </p:nvSpPr>
        <p:spPr/>
        <p:txBody>
          <a:bodyPr/>
          <a:lstStyle/>
          <a:p>
            <a:fld id="{A88EB8E9-7E05-4C60-A58D-798732DD5BFE}" type="slidenum">
              <a:rPr lang="en-US" smtClean="0"/>
              <a:t>16</a:t>
            </a:fld>
            <a:endParaRPr lang="en-US" dirty="0"/>
          </a:p>
        </p:txBody>
      </p:sp>
    </p:spTree>
    <p:extLst>
      <p:ext uri="{BB962C8B-B14F-4D97-AF65-F5344CB8AC3E}">
        <p14:creationId xmlns:p14="http://schemas.microsoft.com/office/powerpoint/2010/main" val="2630952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Web toolkit</a:t>
            </a:r>
          </a:p>
          <a:p>
            <a:pPr defTabSz="931774"/>
            <a:endParaRPr lang="en-US" dirty="0"/>
          </a:p>
          <a:p>
            <a:pPr lvl="0"/>
            <a:r>
              <a:rPr lang="en-US" dirty="0">
                <a:latin typeface="Arial" panose="020B0604020202020204" pitchFamily="34" charset="0"/>
                <a:cs typeface="Arial" panose="020B0604020202020204" pitchFamily="34" charset="0"/>
              </a:rPr>
              <a:t>Exploring the Education Profession</a:t>
            </a:r>
          </a:p>
          <a:p>
            <a:pPr lvl="0"/>
            <a:r>
              <a:rPr lang="en-US" dirty="0">
                <a:latin typeface="Arial" panose="020B0604020202020204" pitchFamily="34" charset="0"/>
                <a:cs typeface="Arial" panose="020B0604020202020204" pitchFamily="34" charset="0"/>
              </a:rPr>
              <a:t>Educator Recruitment</a:t>
            </a:r>
          </a:p>
          <a:p>
            <a:pPr lvl="0"/>
            <a:r>
              <a:rPr lang="en-US" dirty="0">
                <a:latin typeface="Arial" panose="020B0604020202020204" pitchFamily="34" charset="0"/>
                <a:cs typeface="Arial" panose="020B0604020202020204" pitchFamily="34" charset="0"/>
              </a:rPr>
              <a:t>Mentoring</a:t>
            </a:r>
          </a:p>
          <a:p>
            <a:pPr lvl="0"/>
            <a:r>
              <a:rPr lang="en-US" dirty="0">
                <a:latin typeface="Arial" panose="020B0604020202020204" pitchFamily="34" charset="0"/>
                <a:cs typeface="Arial" panose="020B0604020202020204" pitchFamily="34" charset="0"/>
              </a:rPr>
              <a:t>Professional Conduct</a:t>
            </a:r>
          </a:p>
          <a:p>
            <a:pPr lvl="0"/>
            <a:r>
              <a:rPr lang="en-US" dirty="0">
                <a:latin typeface="Arial" panose="020B0604020202020204" pitchFamily="34" charset="0"/>
                <a:cs typeface="Arial" panose="020B0604020202020204" pitchFamily="34" charset="0"/>
              </a:rPr>
              <a:t>Educator Recognition</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17</a:t>
            </a:fld>
            <a:endParaRPr lang="en-US"/>
          </a:p>
        </p:txBody>
      </p:sp>
    </p:spTree>
    <p:extLst>
      <p:ext uri="{BB962C8B-B14F-4D97-AF65-F5344CB8AC3E}">
        <p14:creationId xmlns:p14="http://schemas.microsoft.com/office/powerpoint/2010/main" val="3865244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In </a:t>
            </a:r>
            <a:r>
              <a:rPr lang="en-US" i="1" dirty="0">
                <a:effectLst/>
                <a:hlinkClick r:id="rId3"/>
              </a:rPr>
              <a:t>Each Child, Our Future</a:t>
            </a:r>
            <a:r>
              <a:rPr lang="en-US" dirty="0">
                <a:effectLst/>
              </a:rPr>
              <a:t>, Ohio’s strategic plan for education, social-emotional learning is one of four equal learning domains supporting Ohio’s goal of preparing each student in Ohio for postsecondary life. Through a stakeholder-driven process, Ohio teachers, school counselors and education personnel developed Ohio's Social and Emotional Learning Standards for grades kindergarten through 12. The new K-12 Social and Emotional Learning Standards, adopted by Ohio’s State Board of Education, are posted on the </a:t>
            </a:r>
            <a:r>
              <a:rPr lang="en-US" dirty="0">
                <a:effectLst/>
                <a:hlinkClick r:id="rId4"/>
              </a:rPr>
              <a:t>Social and Emotional Learning Standards page</a:t>
            </a:r>
            <a:r>
              <a:rPr lang="en-US" dirty="0">
                <a:effectLst/>
              </a:rPr>
              <a:t>.</a:t>
            </a:r>
            <a:br>
              <a:rPr lang="en-US" dirty="0">
                <a:effectLst/>
              </a:rPr>
            </a:br>
            <a:r>
              <a:rPr lang="en-US" dirty="0">
                <a:effectLst/>
              </a:rPr>
              <a:t> The standards aim to develop the “whole child” by helping students build self-awareness, social awareness, self-management, and relationship and responsible decision-making skills. Use of these standards is not mandatory but will serve as a voluntary resource for Ohio schools. The Ohio Department of Education will not develop or require assessments to measure students’ progress in learning skills outlined in the standards. Instead, schools and districts will have flexibility in using the standards and deciding whether and how to gauge the extent to which students are demonstrating progress. The Social and Emotional Learning Standards will </a:t>
            </a:r>
            <a:r>
              <a:rPr lang="en-US" i="1" dirty="0">
                <a:effectLst/>
              </a:rPr>
              <a:t>not</a:t>
            </a:r>
            <a:r>
              <a:rPr lang="en-US" dirty="0">
                <a:effectLst/>
              </a:rPr>
              <a:t> be used for district and school accountability purposes.</a:t>
            </a:r>
            <a:br>
              <a:rPr lang="en-US" dirty="0">
                <a:effectLst/>
              </a:rPr>
            </a:br>
            <a:r>
              <a:rPr lang="en-US" dirty="0">
                <a:effectLst/>
              </a:rPr>
              <a:t> The Department is developing free, online, customizable tools for districts, buildings and teachers to use in schools across grades K-12, as well as with parents and community members. As they are developed, the Department will </a:t>
            </a:r>
            <a:r>
              <a:rPr lang="en-US" dirty="0">
                <a:effectLst/>
                <a:hlinkClick r:id="rId5"/>
              </a:rPr>
              <a:t>post these resources here</a:t>
            </a:r>
            <a:r>
              <a:rPr lang="en-US" dirty="0">
                <a:effectLst/>
              </a:rPr>
              <a:t>.</a:t>
            </a:r>
            <a:r>
              <a:rPr lang="en-US" dirty="0"/>
              <a:t> Adopted by State Board of Education in June 2019</a:t>
            </a:r>
          </a:p>
          <a:p>
            <a:endParaRPr lang="en-US" dirty="0"/>
          </a:p>
          <a:p>
            <a:r>
              <a:rPr lang="en-US" b="1" u="sng" dirty="0">
                <a:latin typeface="Arial" panose="020B0604020202020204" pitchFamily="34" charset="0"/>
                <a:cs typeface="Arial" panose="020B0604020202020204" pitchFamily="34" charset="0"/>
              </a:rPr>
              <a:t>New! K-12 Social and Emotional Learning Standards</a:t>
            </a:r>
          </a:p>
          <a:p>
            <a:r>
              <a:rPr lang="en-US" b="1" dirty="0">
                <a:latin typeface="Arial" panose="020B0604020202020204" pitchFamily="34" charset="0"/>
                <a:cs typeface="Arial" panose="020B0604020202020204" pitchFamily="34" charset="0"/>
              </a:rPr>
              <a:t>Social and Emotional Learning Standards</a:t>
            </a:r>
          </a:p>
          <a:p>
            <a:pPr defTabSz="931774">
              <a:lnSpc>
                <a:spcPct val="90000"/>
              </a:lnSpc>
              <a:spcBef>
                <a:spcPct val="20000"/>
              </a:spcBef>
            </a:pPr>
            <a:r>
              <a:rPr lang="en-US" dirty="0">
                <a:latin typeface="Arial" panose="020B0604020202020204" pitchFamily="34" charset="0"/>
                <a:cs typeface="Arial" panose="020B0604020202020204" pitchFamily="34" charset="0"/>
              </a:rPr>
              <a:t>SEL is the process of developing and using the skills, attitudes, behavior and knowledge that help youth and adults: </a:t>
            </a:r>
          </a:p>
          <a:p>
            <a:pPr marL="231326" indent="-232943" defTabSz="931774">
              <a:lnSpc>
                <a:spcPct val="90000"/>
              </a:lnSpc>
              <a:spcBef>
                <a:spcPct val="20000"/>
              </a:spcBef>
              <a:buFont typeface="Arial" panose="020B0604020202020204" pitchFamily="34" charset="0"/>
              <a:buChar char="•"/>
            </a:pPr>
            <a:r>
              <a:rPr lang="en-US" dirty="0">
                <a:latin typeface="Arial" panose="020B0604020202020204" pitchFamily="34" charset="0"/>
                <a:cs typeface="Arial" panose="020B0604020202020204" pitchFamily="34" charset="0"/>
              </a:rPr>
              <a:t>Identify and regulate emotions</a:t>
            </a:r>
          </a:p>
          <a:p>
            <a:pPr marL="231326" indent="-232943" defTabSz="931774">
              <a:lnSpc>
                <a:spcPct val="90000"/>
              </a:lnSpc>
              <a:spcBef>
                <a:spcPct val="20000"/>
              </a:spcBef>
              <a:buFont typeface="Arial" panose="020B0604020202020204" pitchFamily="34" charset="0"/>
              <a:buChar char="•"/>
            </a:pPr>
            <a:r>
              <a:rPr lang="en-US" dirty="0">
                <a:latin typeface="Arial" panose="020B0604020202020204" pitchFamily="34" charset="0"/>
                <a:cs typeface="Arial" panose="020B0604020202020204" pitchFamily="34" charset="0"/>
              </a:rPr>
              <a:t>Develop positive relationships</a:t>
            </a:r>
          </a:p>
          <a:p>
            <a:pPr marL="231326" indent="-232943" defTabSz="931774">
              <a:lnSpc>
                <a:spcPct val="90000"/>
              </a:lnSpc>
              <a:spcBef>
                <a:spcPct val="20000"/>
              </a:spcBef>
              <a:buFont typeface="Arial" panose="020B0604020202020204" pitchFamily="34" charset="0"/>
              <a:buChar char="•"/>
            </a:pPr>
            <a:r>
              <a:rPr lang="en-US" dirty="0">
                <a:latin typeface="Arial" panose="020B0604020202020204" pitchFamily="34" charset="0"/>
                <a:cs typeface="Arial" panose="020B0604020202020204" pitchFamily="34" charset="0"/>
              </a:rPr>
              <a:t>Make responsible decisions</a:t>
            </a:r>
          </a:p>
          <a:p>
            <a:r>
              <a:rPr lang="en-US" dirty="0">
                <a:latin typeface="Arial" panose="020B0604020202020204" pitchFamily="34" charset="0"/>
                <a:cs typeface="Arial" panose="020B0604020202020204" pitchFamily="34" charset="0"/>
              </a:rPr>
              <a:t>Ohio Educators and practitioners were part of an advisory group and writing teams that drafted the new standards over the course of a year</a:t>
            </a:r>
          </a:p>
          <a:p>
            <a:pPr>
              <a:lnSpc>
                <a:spcPct val="150000"/>
              </a:lnSpc>
              <a:buFont typeface="Wingdings" panose="05000000000000000000" pitchFamily="2" charset="2"/>
              <a:buNone/>
            </a:pPr>
            <a:r>
              <a:rPr lang="en-US" dirty="0">
                <a:latin typeface="Arial" panose="020B0604020202020204" pitchFamily="34" charset="0"/>
                <a:cs typeface="Arial" panose="020B0604020202020204" pitchFamily="34" charset="0"/>
              </a:rPr>
              <a:t>Organized in five competencies, Self-awareness, Self-management, Social awareness, Relationship skills, Responsible decision-making</a:t>
            </a:r>
          </a:p>
          <a:p>
            <a:r>
              <a:rPr lang="en-US" dirty="0">
                <a:latin typeface="Arial" panose="020B0604020202020204" pitchFamily="34" charset="0"/>
                <a:cs typeface="Arial" panose="020B0604020202020204" pitchFamily="34" charset="0"/>
              </a:rPr>
              <a:t>Organized by grade band, standard statements are skills in place by the end of the grade band</a:t>
            </a:r>
          </a:p>
          <a:p>
            <a:r>
              <a:rPr lang="en-US" dirty="0">
                <a:latin typeface="Arial" panose="020B0604020202020204" pitchFamily="34" charset="0"/>
                <a:cs typeface="Arial" panose="020B0604020202020204" pitchFamily="34" charset="0"/>
              </a:rPr>
              <a:t>In June, the State Board of Education adopted social and emotional learning standards for Kindergarten through Grade 12</a:t>
            </a:r>
          </a:p>
          <a:p>
            <a:r>
              <a:rPr lang="en-US" dirty="0">
                <a:latin typeface="Arial" panose="020B0604020202020204" pitchFamily="34" charset="0"/>
                <a:cs typeface="Arial" panose="020B0604020202020204" pitchFamily="34" charset="0"/>
              </a:rPr>
              <a:t>Standards are voluntary to implement, with each public school district determining their use and implementation of the standards</a:t>
            </a:r>
          </a:p>
          <a:p>
            <a:r>
              <a:rPr lang="en-US" dirty="0">
                <a:latin typeface="Arial" panose="020B0604020202020204" pitchFamily="34" charset="0"/>
                <a:cs typeface="Arial" panose="020B0604020202020204" pitchFamily="34" charset="0"/>
              </a:rPr>
              <a:t>For resources to support implementation, check out our webpage: </a:t>
            </a:r>
            <a:r>
              <a:rPr lang="en-US" u="sng" dirty="0">
                <a:latin typeface="Arial" panose="020B0604020202020204" pitchFamily="34" charset="0"/>
                <a:cs typeface="Arial" panose="020B0604020202020204" pitchFamily="34" charset="0"/>
                <a:hlinkClick r:id="rId5"/>
              </a:rPr>
              <a:t>http://education.ohio.gov/Topics/Learning-in-Ohio/Social-Emotional-Learning-Standards</a:t>
            </a:r>
            <a:endParaRPr lang="en-US" dirty="0">
              <a:latin typeface="Arial" panose="020B0604020202020204" pitchFamily="34" charset="0"/>
              <a:cs typeface="Arial" panose="020B0604020202020204" pitchFamily="34" charset="0"/>
            </a:endParaRPr>
          </a:p>
          <a:p>
            <a:endParaRPr lang="en-US" dirty="0"/>
          </a:p>
          <a:p>
            <a:r>
              <a:rPr lang="en-US" dirty="0"/>
              <a:t>Voluntary standards used to support students</a:t>
            </a:r>
          </a:p>
          <a:p>
            <a:r>
              <a:rPr lang="en-US" dirty="0"/>
              <a:t>Will not be assessed by state or used for accountability purposes </a:t>
            </a:r>
          </a:p>
          <a:p>
            <a:r>
              <a:rPr lang="en-US" dirty="0"/>
              <a:t>Resources at education.ohio.gov; Search keywords: </a:t>
            </a:r>
            <a:r>
              <a:rPr lang="en-US" i="1" dirty="0"/>
              <a:t>social and emotional learning</a:t>
            </a:r>
          </a:p>
          <a:p>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18</a:t>
            </a:fld>
            <a:endParaRPr lang="en-US" dirty="0"/>
          </a:p>
        </p:txBody>
      </p:sp>
    </p:spTree>
    <p:extLst>
      <p:ext uri="{BB962C8B-B14F-4D97-AF65-F5344CB8AC3E}">
        <p14:creationId xmlns:p14="http://schemas.microsoft.com/office/powerpoint/2010/main" val="2730773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Currently 70 co-curricular chapters and 4 club chapters exist in Ohio. </a:t>
            </a:r>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19</a:t>
            </a:fld>
            <a:endParaRPr lang="en-US" dirty="0"/>
          </a:p>
        </p:txBody>
      </p:sp>
    </p:spTree>
    <p:extLst>
      <p:ext uri="{BB962C8B-B14F-4D97-AF65-F5344CB8AC3E}">
        <p14:creationId xmlns:p14="http://schemas.microsoft.com/office/powerpoint/2010/main" val="3314308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kern="1200" dirty="0">
                <a:solidFill>
                  <a:schemeClr val="tx1"/>
                </a:solidFill>
                <a:effectLst/>
                <a:latin typeface="+mn-lt"/>
                <a:ea typeface="+mn-ea"/>
                <a:cs typeface="+mn-cs"/>
              </a:rPr>
              <a:t>Last spring d</a:t>
            </a:r>
            <a:r>
              <a:rPr lang="en-US" sz="1200" kern="1200" dirty="0">
                <a:solidFill>
                  <a:schemeClr val="tx1"/>
                </a:solidFill>
                <a:effectLst/>
                <a:latin typeface="+mn-lt"/>
                <a:ea typeface="+mn-ea"/>
                <a:cs typeface="+mn-cs"/>
              </a:rPr>
              <a:t>uring the prototype phase, over 280 educators gathered on three separate occasions around the state to provide feedback to help inform the Pilot.</a:t>
            </a:r>
            <a:endParaRPr lang="en-US" sz="1200" b="0" i="0" u="none" strike="noStrike" cap="none" dirty="0">
              <a:solidFill>
                <a:schemeClr val="dk1"/>
              </a:solidFill>
              <a:effectLst/>
              <a:latin typeface="+mn-lt"/>
              <a:ea typeface="Calibri"/>
              <a:cs typeface="Calibri"/>
              <a:sym typeface="Calibri"/>
            </a:endParaRPr>
          </a:p>
          <a:p>
            <a:pPr marL="171450" lvl="0" indent="-171450" fontAlgn="base">
              <a:buFont typeface="Arial" panose="020B0604020202020204" pitchFamily="34" charset="0"/>
              <a:buChar char="•"/>
            </a:pPr>
            <a:r>
              <a:rPr lang="en-US" sz="1200" kern="1200" dirty="0">
                <a:solidFill>
                  <a:schemeClr val="tx1"/>
                </a:solidFill>
                <a:effectLst/>
                <a:latin typeface="+mn-lt"/>
                <a:ea typeface="+mn-ea"/>
                <a:cs typeface="+mn-cs"/>
              </a:rPr>
              <a:t>The purpose of the 2019-20  Pilot is to give districts and community schools an opportunity to implement the revised draft OTES on a broader scale and provide feedback to the Department before statewide implementation in the 2020-2021 school year.  </a:t>
            </a:r>
            <a:endParaRPr lang="en-US" sz="1200" b="0" i="0" u="none" strike="noStrike" kern="1200" cap="none" dirty="0">
              <a:solidFill>
                <a:schemeClr val="dk1"/>
              </a:solidFill>
              <a:effectLst/>
              <a:latin typeface="+mn-lt"/>
              <a:ea typeface="+mn-ea"/>
              <a:cs typeface="Calibri"/>
              <a:sym typeface="Calibri"/>
            </a:endParaRPr>
          </a:p>
          <a:p>
            <a:pPr marL="171450" lvl="0" indent="-171450" fontAlgn="base">
              <a:buFont typeface="Arial" panose="020B0604020202020204" pitchFamily="34" charset="0"/>
              <a:buChar char="•"/>
            </a:pPr>
            <a:r>
              <a:rPr lang="en-US" sz="1200" b="0" i="0" u="none" strike="noStrike" cap="none" dirty="0">
                <a:solidFill>
                  <a:schemeClr val="dk1"/>
                </a:solidFill>
                <a:effectLst/>
                <a:latin typeface="+mn-lt"/>
                <a:ea typeface="Calibri"/>
                <a:cs typeface="Calibri"/>
                <a:sym typeface="Calibri"/>
              </a:rPr>
              <a:t>Currently we have 77 pilot participants, included are Districts, Community, Schools and ESC’s</a:t>
            </a:r>
          </a:p>
          <a:p>
            <a:pPr marL="228600" lvl="0" indent="0" fontAlgn="base">
              <a:buFont typeface="Arial" panose="020B0604020202020204" pitchFamily="34" charset="0"/>
              <a:buNone/>
            </a:pPr>
            <a:r>
              <a:rPr lang="en-US" sz="1200" b="0" i="0" u="none" strike="noStrike" cap="none" dirty="0">
                <a:solidFill>
                  <a:schemeClr val="dk1"/>
                </a:solidFill>
                <a:effectLst/>
                <a:latin typeface="+mn-lt"/>
                <a:ea typeface="Calibri"/>
                <a:cs typeface="Calibri"/>
                <a:sym typeface="Calibri"/>
              </a:rPr>
              <a:t>.</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20</a:t>
            </a:fld>
            <a:endParaRPr lang="en-US" dirty="0"/>
          </a:p>
        </p:txBody>
      </p:sp>
    </p:spTree>
    <p:extLst>
      <p:ext uri="{BB962C8B-B14F-4D97-AF65-F5344CB8AC3E}">
        <p14:creationId xmlns:p14="http://schemas.microsoft.com/office/powerpoint/2010/main" val="2317836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8EB8E9-7E05-4C60-A58D-798732DD5BFE}" type="slidenum">
              <a:rPr lang="en-US" smtClean="0"/>
              <a:t>3</a:t>
            </a:fld>
            <a:endParaRPr lang="en-US" dirty="0"/>
          </a:p>
        </p:txBody>
      </p:sp>
    </p:spTree>
    <p:extLst>
      <p:ext uri="{BB962C8B-B14F-4D97-AF65-F5344CB8AC3E}">
        <p14:creationId xmlns:p14="http://schemas.microsoft.com/office/powerpoint/2010/main" val="1020677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Arial"/>
                <a:cs typeface="Arial"/>
              </a:rPr>
              <a:t>What has changed?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Arial"/>
                <a:cs typeface="Arial"/>
              </a:rPr>
              <a:t>OTES 2.O will focus on educator growth, professional development and coaching by focusing on educator performance and use of data.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Arial"/>
                <a:cs typeface="Arial"/>
              </a:rPr>
              <a:t>OTES 2.0 will not have the separate 50% component for student growth.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Arial"/>
                <a:cs typeface="Arial"/>
              </a:rPr>
              <a:t>High Quality Student Data (HQSD) is focused on the assessment used by the teacher and the teachers use of the data gathered from the assessment. </a:t>
            </a:r>
          </a:p>
          <a:p>
            <a:endParaRPr lang="en-US" dirty="0"/>
          </a:p>
        </p:txBody>
      </p:sp>
      <p:sp>
        <p:nvSpPr>
          <p:cNvPr id="4" name="Slide Number Placeholder 3"/>
          <p:cNvSpPr>
            <a:spLocks noGrp="1"/>
          </p:cNvSpPr>
          <p:nvPr>
            <p:ph type="sldNum" sz="quarter" idx="5"/>
          </p:nvPr>
        </p:nvSpPr>
        <p:spPr/>
        <p:txBody>
          <a:bodyPr/>
          <a:lstStyle/>
          <a:p>
            <a:fld id="{4EE0CA37-B3D3-4D0D-8A2B-1C633EDD525F}" type="slidenum">
              <a:rPr lang="en-US" smtClean="0"/>
              <a:t>21</a:t>
            </a:fld>
            <a:endParaRPr lang="en-US" dirty="0"/>
          </a:p>
        </p:txBody>
      </p:sp>
    </p:spTree>
    <p:extLst>
      <p:ext uri="{BB962C8B-B14F-4D97-AF65-F5344CB8AC3E}">
        <p14:creationId xmlns:p14="http://schemas.microsoft.com/office/powerpoint/2010/main" val="3452024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Ohio Latino Education Summit</a:t>
            </a:r>
          </a:p>
          <a:p>
            <a:r>
              <a:rPr lang="en-US" sz="1200" kern="1200" dirty="0">
                <a:solidFill>
                  <a:schemeClr val="tx1"/>
                </a:solidFill>
                <a:effectLst/>
                <a:latin typeface="+mn-lt"/>
                <a:ea typeface="+mn-ea"/>
                <a:cs typeface="+mn-cs"/>
              </a:rPr>
              <a:t>Registration is open for the 2019 Ohio Latino Education Summit, </a:t>
            </a:r>
            <a:r>
              <a:rPr lang="en-US" sz="1200" i="1" u="none" strike="noStrike" kern="1200" dirty="0">
                <a:solidFill>
                  <a:schemeClr val="tx1"/>
                </a:solidFill>
                <a:effectLst/>
                <a:latin typeface="+mn-lt"/>
                <a:ea typeface="+mn-ea"/>
                <a:cs typeface="+mn-cs"/>
                <a:hlinkClick r:id="rId3"/>
              </a:rPr>
              <a:t>Inspiring </a:t>
            </a:r>
            <a:r>
              <a:rPr lang="en-US" sz="1200" i="1" u="none" strike="noStrike" kern="1200" dirty="0" err="1">
                <a:solidFill>
                  <a:schemeClr val="tx1"/>
                </a:solidFill>
                <a:effectLst/>
                <a:latin typeface="+mn-lt"/>
                <a:ea typeface="+mn-ea"/>
                <a:cs typeface="+mn-cs"/>
                <a:hlinkClick r:id="rId3"/>
              </a:rPr>
              <a:t>ReSílience</a:t>
            </a:r>
            <a:r>
              <a:rPr lang="en-US" sz="1200" i="1" u="none" strike="noStrike" kern="1200" dirty="0">
                <a:solidFill>
                  <a:schemeClr val="tx1"/>
                </a:solidFill>
                <a:effectLst/>
                <a:latin typeface="+mn-lt"/>
                <a:ea typeface="+mn-ea"/>
                <a:cs typeface="+mn-cs"/>
                <a:hlinkClick r:id="rId3"/>
              </a:rPr>
              <a:t>: Equity, Partnerships and Quality Schools</a:t>
            </a:r>
            <a:r>
              <a:rPr lang="en-US" sz="1200" kern="1200" dirty="0">
                <a:solidFill>
                  <a:schemeClr val="tx1"/>
                </a:solidFill>
                <a:effectLst/>
                <a:latin typeface="+mn-lt"/>
                <a:ea typeface="+mn-ea"/>
                <a:cs typeface="+mn-cs"/>
              </a:rPr>
              <a:t>, on Nov. 8 at the Kent State University Student Center Ballroom in Kent.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This all-day event is hosted by the Ohio Commission on Hispanic/Latino Affairs in partnership with Kent State University and the Ohio Department of Education. The Summit equips educators, counselors, administrators and community leaders with the tools required to best serve Ohio’s Latino students. For general information and to register, </a:t>
            </a:r>
            <a:r>
              <a:rPr lang="en-US" sz="1200" u="sng" kern="1200" dirty="0">
                <a:solidFill>
                  <a:schemeClr val="tx1"/>
                </a:solidFill>
                <a:effectLst/>
                <a:latin typeface="+mn-lt"/>
                <a:ea typeface="+mn-ea"/>
                <a:cs typeface="+mn-cs"/>
                <a:hlinkClick r:id="rId3"/>
              </a:rPr>
              <a:t>visit the Ohio Latino Education Summit webpage</a:t>
            </a:r>
            <a:r>
              <a:rPr lang="en-US" sz="1200" kern="1200" dirty="0">
                <a:solidFill>
                  <a:schemeClr val="tx1"/>
                </a:solidFill>
                <a:effectLst/>
                <a:latin typeface="+mn-lt"/>
                <a:ea typeface="+mn-ea"/>
                <a:cs typeface="+mn-cs"/>
              </a:rPr>
              <a:t>.</a:t>
            </a:r>
          </a:p>
          <a:p>
            <a:endParaRPr lang="en-US" dirty="0"/>
          </a:p>
          <a:p>
            <a:r>
              <a:rPr lang="en-US" sz="1200" b="1" kern="1200" dirty="0">
                <a:solidFill>
                  <a:schemeClr val="tx1"/>
                </a:solidFill>
                <a:effectLst/>
                <a:latin typeface="+mn-lt"/>
                <a:ea typeface="+mn-ea"/>
                <a:cs typeface="+mn-cs"/>
              </a:rPr>
              <a:t>Special Education Leadership Institute at OCALICON </a:t>
            </a:r>
          </a:p>
          <a:p>
            <a:r>
              <a:rPr lang="en-US" sz="1200" kern="1200" dirty="0">
                <a:solidFill>
                  <a:schemeClr val="tx1"/>
                </a:solidFill>
                <a:effectLst/>
                <a:latin typeface="+mn-lt"/>
                <a:ea typeface="+mn-ea"/>
                <a:cs typeface="+mn-cs"/>
              </a:rPr>
              <a:t>The nation’s premier autism and disabilities </a:t>
            </a:r>
            <a:r>
              <a:rPr lang="en-US" sz="1200" kern="1200" dirty="0" err="1">
                <a:solidFill>
                  <a:schemeClr val="tx1"/>
                </a:solidFill>
                <a:effectLst/>
                <a:latin typeface="+mn-lt"/>
                <a:ea typeface="+mn-ea"/>
                <a:cs typeface="+mn-cs"/>
              </a:rPr>
              <a:t>conference:The</a:t>
            </a:r>
            <a:r>
              <a:rPr lang="en-US" sz="1200" kern="1200" dirty="0">
                <a:solidFill>
                  <a:schemeClr val="tx1"/>
                </a:solidFill>
                <a:effectLst/>
                <a:latin typeface="+mn-lt"/>
                <a:ea typeface="+mn-ea"/>
                <a:cs typeface="+mn-cs"/>
              </a:rPr>
              <a:t> Special Education Leadership Institute at OCALICON now is the </a:t>
            </a:r>
            <a:r>
              <a:rPr lang="en-US" sz="1200" i="1" u="none" strike="noStrike" kern="1200" dirty="0">
                <a:solidFill>
                  <a:schemeClr val="tx1"/>
                </a:solidFill>
                <a:effectLst/>
                <a:latin typeface="+mn-lt"/>
                <a:ea typeface="+mn-ea"/>
                <a:cs typeface="+mn-cs"/>
                <a:hlinkClick r:id="rId4"/>
              </a:rPr>
              <a:t>Inclusive Education Leadership Institute</a:t>
            </a:r>
            <a:r>
              <a:rPr lang="en-US" sz="1200" kern="1200" dirty="0">
                <a:solidFill>
                  <a:schemeClr val="tx1"/>
                </a:solidFill>
                <a:effectLst/>
                <a:latin typeface="+mn-lt"/>
                <a:ea typeface="+mn-ea"/>
                <a:cs typeface="+mn-cs"/>
              </a:rPr>
              <a:t> and offers an expanded platform for general and special education leaders to collaborate, share research and inspire change for each child. The event provides a forum for leaders to develop a system of coordinated partnerships that support and address the needs of the whole child.</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Entrance to the </a:t>
            </a:r>
            <a:r>
              <a:rPr lang="en-US" sz="1200" i="1" kern="1200" dirty="0">
                <a:solidFill>
                  <a:schemeClr val="tx1"/>
                </a:solidFill>
                <a:effectLst/>
                <a:latin typeface="+mn-lt"/>
                <a:ea typeface="+mn-ea"/>
                <a:cs typeface="+mn-cs"/>
              </a:rPr>
              <a:t>Inclusive Education Leadership Institute</a:t>
            </a:r>
            <a:r>
              <a:rPr lang="en-US" sz="1200" kern="1200" dirty="0">
                <a:solidFill>
                  <a:schemeClr val="tx1"/>
                </a:solidFill>
                <a:effectLst/>
                <a:latin typeface="+mn-lt"/>
                <a:ea typeface="+mn-ea"/>
                <a:cs typeface="+mn-cs"/>
              </a:rPr>
              <a:t> is included with </a:t>
            </a:r>
            <a:r>
              <a:rPr lang="en-US" sz="1200" u="sng" kern="1200" dirty="0">
                <a:solidFill>
                  <a:schemeClr val="tx1"/>
                </a:solidFill>
                <a:effectLst/>
                <a:latin typeface="+mn-lt"/>
                <a:ea typeface="+mn-ea"/>
                <a:cs typeface="+mn-cs"/>
                <a:hlinkClick r:id="rId5"/>
              </a:rPr>
              <a:t>OCALICON 2019</a:t>
            </a:r>
            <a:r>
              <a:rPr lang="en-US" sz="1200" kern="1200" dirty="0">
                <a:solidFill>
                  <a:schemeClr val="tx1"/>
                </a:solidFill>
                <a:effectLst/>
                <a:latin typeface="+mn-lt"/>
                <a:ea typeface="+mn-ea"/>
                <a:cs typeface="+mn-cs"/>
              </a:rPr>
              <a:t> conference registration, Nov. 20-22 in Columbus.</a:t>
            </a:r>
            <a:r>
              <a:rPr lang="en-US" sz="1200" b="1" kern="1200" dirty="0">
                <a:solidFill>
                  <a:schemeClr val="tx1"/>
                </a:solidFill>
                <a:effectLst/>
                <a:latin typeface="+mn-lt"/>
                <a:ea typeface="+mn-ea"/>
                <a:cs typeface="+mn-cs"/>
              </a:rPr>
              <a:t> Highly Qualified Teachers (HQT): Properly Certified or Licensed Teachers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Previous HQT Forms are no longer required by districts and community schools. Proper certification and licensure requirements have replaced HQT. Districts may use the ESSA State Licensure Assurance report within EMIS to verify properly certified or licensed requirements and/or identify conflicts relating to the requirements.</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22</a:t>
            </a:fld>
            <a:endParaRPr lang="en-US" dirty="0"/>
          </a:p>
        </p:txBody>
      </p:sp>
    </p:spTree>
    <p:extLst>
      <p:ext uri="{BB962C8B-B14F-4D97-AF65-F5344CB8AC3E}">
        <p14:creationId xmlns:p14="http://schemas.microsoft.com/office/powerpoint/2010/main" val="1348011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594" lvl="1" indent="-1747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23</a:t>
            </a:fld>
            <a:endParaRPr lang="en-US" dirty="0"/>
          </a:p>
        </p:txBody>
      </p:sp>
    </p:spTree>
    <p:extLst>
      <p:ext uri="{BB962C8B-B14F-4D97-AF65-F5344CB8AC3E}">
        <p14:creationId xmlns:p14="http://schemas.microsoft.com/office/powerpoint/2010/main" val="1712092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3043527-8EAB-40B4-A534-3045E607F503}" type="slidenum">
              <a:rPr lang="en-US" smtClean="0"/>
              <a:t>24</a:t>
            </a:fld>
            <a:endParaRPr lang="en-US" dirty="0"/>
          </a:p>
        </p:txBody>
      </p:sp>
    </p:spTree>
    <p:extLst>
      <p:ext uri="{BB962C8B-B14F-4D97-AF65-F5344CB8AC3E}">
        <p14:creationId xmlns:p14="http://schemas.microsoft.com/office/powerpoint/2010/main" val="902636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25</a:t>
            </a:fld>
            <a:endParaRPr lang="en-US" dirty="0"/>
          </a:p>
        </p:txBody>
      </p:sp>
    </p:spTree>
    <p:extLst>
      <p:ext uri="{BB962C8B-B14F-4D97-AF65-F5344CB8AC3E}">
        <p14:creationId xmlns:p14="http://schemas.microsoft.com/office/powerpoint/2010/main" val="3033322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4</a:t>
            </a:fld>
            <a:endParaRPr lang="en-US" dirty="0"/>
          </a:p>
        </p:txBody>
      </p:sp>
    </p:spTree>
    <p:extLst>
      <p:ext uri="{BB962C8B-B14F-4D97-AF65-F5344CB8AC3E}">
        <p14:creationId xmlns:p14="http://schemas.microsoft.com/office/powerpoint/2010/main" val="1900106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OAE: Ohio Assessment for Educators</a:t>
            </a:r>
          </a:p>
          <a:p>
            <a:r>
              <a:rPr lang="en-US" dirty="0"/>
              <a:t>APK: Assessment of Professional Knowledge</a:t>
            </a:r>
          </a:p>
          <a:p>
            <a:r>
              <a:rPr lang="en-US" dirty="0"/>
              <a:t>IS: Intervention Specialists</a:t>
            </a:r>
          </a:p>
        </p:txBody>
      </p:sp>
      <p:sp>
        <p:nvSpPr>
          <p:cNvPr id="4" name="Slide Number Placeholder 3"/>
          <p:cNvSpPr>
            <a:spLocks noGrp="1"/>
          </p:cNvSpPr>
          <p:nvPr>
            <p:ph type="sldNum" sz="quarter" idx="10"/>
          </p:nvPr>
        </p:nvSpPr>
        <p:spPr/>
        <p:txBody>
          <a:bodyPr/>
          <a:lstStyle/>
          <a:p>
            <a:fld id="{A88EB8E9-7E05-4C60-A58D-798732DD5BFE}" type="slidenum">
              <a:rPr lang="en-US" smtClean="0"/>
              <a:t>5</a:t>
            </a:fld>
            <a:endParaRPr lang="en-US" dirty="0"/>
          </a:p>
        </p:txBody>
      </p:sp>
    </p:spTree>
    <p:extLst>
      <p:ext uri="{BB962C8B-B14F-4D97-AF65-F5344CB8AC3E}">
        <p14:creationId xmlns:p14="http://schemas.microsoft.com/office/powerpoint/2010/main" val="3537383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6</a:t>
            </a:fld>
            <a:endParaRPr lang="en-US" dirty="0"/>
          </a:p>
        </p:txBody>
      </p:sp>
    </p:spTree>
    <p:extLst>
      <p:ext uri="{BB962C8B-B14F-4D97-AF65-F5344CB8AC3E}">
        <p14:creationId xmlns:p14="http://schemas.microsoft.com/office/powerpoint/2010/main" val="1083447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7</a:t>
            </a:fld>
            <a:endParaRPr lang="en-US" dirty="0"/>
          </a:p>
        </p:txBody>
      </p:sp>
    </p:spTree>
    <p:extLst>
      <p:ext uri="{BB962C8B-B14F-4D97-AF65-F5344CB8AC3E}">
        <p14:creationId xmlns:p14="http://schemas.microsoft.com/office/powerpoint/2010/main" val="2462500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rPr>
              <a:t>New Substitute Teaching License (1 Year or 5 Year)</a:t>
            </a:r>
          </a:p>
          <a:p>
            <a:r>
              <a:rPr lang="en-US" dirty="0">
                <a:effectLst/>
              </a:rPr>
              <a:t>Applicants will select teaching field(s) based on the post-secondary degree(s) they hold.</a:t>
            </a:r>
          </a:p>
          <a:p>
            <a:r>
              <a:rPr lang="en-US" dirty="0">
                <a:effectLst/>
              </a:rPr>
              <a:t>Post-secondary degree in Education: </a:t>
            </a:r>
          </a:p>
          <a:p>
            <a:pPr lvl="1"/>
            <a:r>
              <a:rPr lang="en-US" dirty="0">
                <a:effectLst/>
              </a:rPr>
              <a:t>Issued with a teaching field of “Education Degree-Unlimited.”</a:t>
            </a:r>
          </a:p>
          <a:p>
            <a:pPr lvl="1"/>
            <a:r>
              <a:rPr lang="en-US" dirty="0">
                <a:effectLst/>
              </a:rPr>
              <a:t>Valid for teaching unlimited days in a specific class in any subject or grade level, including intervention specialist areas.</a:t>
            </a:r>
          </a:p>
          <a:p>
            <a:r>
              <a:rPr lang="en-US" dirty="0">
                <a:effectLst/>
              </a:rPr>
              <a:t>Post-secondary degree in a subject related to an area of licensure: </a:t>
            </a:r>
          </a:p>
          <a:p>
            <a:pPr lvl="1"/>
            <a:r>
              <a:rPr lang="en-US" dirty="0">
                <a:effectLst/>
              </a:rPr>
              <a:t>Issued with a teaching field in a designated subject area related to the post-secondary degree (e.g., Integrated Mathematics). Review the list of subject areas available </a:t>
            </a:r>
            <a:r>
              <a:rPr lang="en-US" dirty="0">
                <a:effectLst/>
                <a:hlinkClick r:id="rId3"/>
              </a:rPr>
              <a:t>here</a:t>
            </a:r>
            <a:r>
              <a:rPr lang="en-US" dirty="0">
                <a:effectLst/>
              </a:rPr>
              <a:t>.</a:t>
            </a:r>
          </a:p>
          <a:p>
            <a:pPr lvl="1"/>
            <a:r>
              <a:rPr lang="en-US" dirty="0">
                <a:effectLst/>
              </a:rPr>
              <a:t>Valid for teaching unlimited days in the designated subject area in any grade level.</a:t>
            </a:r>
          </a:p>
          <a:p>
            <a:pPr lvl="1"/>
            <a:r>
              <a:rPr lang="en-US" dirty="0">
                <a:effectLst/>
              </a:rPr>
              <a:t>Valid for teaching one semester in a specific class in other subjects with local board approval.</a:t>
            </a:r>
          </a:p>
          <a:p>
            <a:r>
              <a:rPr lang="en-US" dirty="0">
                <a:effectLst/>
              </a:rPr>
              <a:t>Post-secondary degree in a subject unrelated to any area of licensure: </a:t>
            </a:r>
          </a:p>
          <a:p>
            <a:pPr lvl="1"/>
            <a:r>
              <a:rPr lang="en-US" dirty="0">
                <a:effectLst/>
              </a:rPr>
              <a:t>Issued with a teaching field of "General Substitute."</a:t>
            </a:r>
          </a:p>
          <a:p>
            <a:pPr lvl="1"/>
            <a:r>
              <a:rPr lang="en-US" dirty="0">
                <a:effectLst/>
              </a:rPr>
              <a:t>Valid for teaching one semester in a specific class at any grade level with local board approval (the employing Ohio school board must approve extended assignments).</a:t>
            </a:r>
          </a:p>
          <a:p>
            <a:r>
              <a:rPr lang="en-US" dirty="0">
                <a:effectLst/>
              </a:rPr>
              <a:t>For individuals who are limited to one semester in a specific class, the local board of education may approve additional subsequent semesters in the same class.</a:t>
            </a:r>
          </a:p>
          <a:p>
            <a:r>
              <a:rPr lang="en-US" b="1" dirty="0">
                <a:effectLst/>
              </a:rPr>
              <a:t>Career-Tech Workforce Development (CTWD) </a:t>
            </a:r>
            <a:r>
              <a:rPr lang="en-US" dirty="0">
                <a:effectLst/>
              </a:rPr>
              <a:t>– The district e-signer must electronically approve the online application to verify that you have the necessary skills and/or education to serve in the teaching field requested. Be sure to indicate in the application which Ohio school district or career center your application is to go to for electronic approval. Review the list of CTWD subject areas available </a:t>
            </a:r>
            <a:r>
              <a:rPr lang="en-US" dirty="0">
                <a:effectLst/>
                <a:hlinkClick r:id="rId4"/>
              </a:rPr>
              <a:t>here</a:t>
            </a:r>
            <a:r>
              <a:rPr lang="en-US" dirty="0">
                <a:effectLst/>
              </a:rPr>
              <a:t>.</a:t>
            </a:r>
          </a:p>
          <a:p>
            <a:r>
              <a:rPr lang="en-US" b="1" dirty="0">
                <a:effectLst/>
              </a:rPr>
              <a:t>Reminder:</a:t>
            </a:r>
            <a:r>
              <a:rPr lang="en-US" dirty="0">
                <a:effectLst/>
              </a:rPr>
              <a:t> Substitute teaching licenses are for substitute teaching. Substitute licenses do not meet proper certification requirements as required in Revised Code section </a:t>
            </a:r>
            <a:r>
              <a:rPr lang="en-US" dirty="0">
                <a:effectLst/>
                <a:hlinkClick r:id="rId5"/>
              </a:rPr>
              <a:t>3319.074</a:t>
            </a:r>
            <a:r>
              <a:rPr lang="en-US" dirty="0">
                <a:effectLst/>
              </a:rPr>
              <a:t>.</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8</a:t>
            </a:fld>
            <a:endParaRPr lang="en-US" dirty="0"/>
          </a:p>
        </p:txBody>
      </p:sp>
    </p:spTree>
    <p:extLst>
      <p:ext uri="{BB962C8B-B14F-4D97-AF65-F5344CB8AC3E}">
        <p14:creationId xmlns:p14="http://schemas.microsoft.com/office/powerpoint/2010/main" val="2888929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8EB8E9-7E05-4C60-A58D-798732DD5BFE}" type="slidenum">
              <a:rPr lang="en-US" smtClean="0"/>
              <a:t>9</a:t>
            </a:fld>
            <a:endParaRPr lang="en-US" dirty="0"/>
          </a:p>
        </p:txBody>
      </p:sp>
    </p:spTree>
    <p:extLst>
      <p:ext uri="{BB962C8B-B14F-4D97-AF65-F5344CB8AC3E}">
        <p14:creationId xmlns:p14="http://schemas.microsoft.com/office/powerpoint/2010/main" val="456146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Proactive tip sheets to help navigate grey areas of professional conduct </a:t>
            </a:r>
          </a:p>
          <a:p>
            <a:endParaRPr lang="en-US" sz="800" dirty="0"/>
          </a:p>
          <a:p>
            <a:r>
              <a:rPr lang="en-US" dirty="0"/>
              <a:t>Joint effort with the Ohio Education Association and Ohio Federation of Teachers</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10</a:t>
            </a:fld>
            <a:endParaRPr lang="en-US" dirty="0"/>
          </a:p>
        </p:txBody>
      </p:sp>
    </p:spTree>
    <p:extLst>
      <p:ext uri="{BB962C8B-B14F-4D97-AF65-F5344CB8AC3E}">
        <p14:creationId xmlns:p14="http://schemas.microsoft.com/office/powerpoint/2010/main" val="35836032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467" y="5514102"/>
            <a:ext cx="7772400" cy="646331"/>
          </a:xfrm>
        </p:spPr>
        <p:txBody>
          <a:bodyPr lIns="0" tIns="0" rIns="0" bIns="0" anchor="b" anchorCtr="0">
            <a:spAutoFit/>
          </a:bodyPr>
          <a:lstStyle>
            <a:lvl1pPr algn="l">
              <a:defRPr sz="4200" b="1"/>
            </a:lvl1pPr>
          </a:lstStyle>
          <a:p>
            <a:r>
              <a:rPr lang="en-US"/>
              <a:t>Click to edit Master title style</a:t>
            </a:r>
            <a:endParaRPr lang="en-US" dirty="0"/>
          </a:p>
        </p:txBody>
      </p:sp>
      <p:sp>
        <p:nvSpPr>
          <p:cNvPr id="3" name="Subtitle 2"/>
          <p:cNvSpPr>
            <a:spLocks noGrp="1"/>
          </p:cNvSpPr>
          <p:nvPr>
            <p:ph type="subTitle" idx="1"/>
          </p:nvPr>
        </p:nvSpPr>
        <p:spPr>
          <a:xfrm>
            <a:off x="406467" y="6279478"/>
            <a:ext cx="6400800" cy="430887"/>
          </a:xfrm>
        </p:spPr>
        <p:txBody>
          <a:bodyPr lIns="0" tIns="0" rIns="0" bIns="0" anchor="t" anchorCtr="0">
            <a:sp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descr="ODE_LOGO.jpg"/>
          <p:cNvPicPr>
            <a:picLocks noChangeAspect="1"/>
          </p:cNvPicPr>
          <p:nvPr userDrawn="1"/>
        </p:nvPicPr>
        <p:blipFill>
          <a:blip r:embed="rId2"/>
          <a:stretch>
            <a:fillRect/>
          </a:stretch>
        </p:blipFill>
        <p:spPr>
          <a:xfrm>
            <a:off x="6807267" y="6186917"/>
            <a:ext cx="2012050" cy="369560"/>
          </a:xfrm>
          <a:prstGeom prst="rect">
            <a:avLst/>
          </a:prstGeom>
        </p:spPr>
      </p:pic>
      <p:pic>
        <p:nvPicPr>
          <p:cNvPr id="8" name="Picture 7" descr="PhotoOption3.jpg"/>
          <p:cNvPicPr>
            <a:picLocks noChangeAspect="1"/>
          </p:cNvPicPr>
          <p:nvPr userDrawn="1"/>
        </p:nvPicPr>
        <p:blipFill>
          <a:blip r:embed="rId3"/>
          <a:stretch>
            <a:fillRect/>
          </a:stretch>
        </p:blipFill>
        <p:spPr>
          <a:xfrm>
            <a:off x="0" y="0"/>
            <a:ext cx="9144000" cy="51694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spAutoFit/>
          </a:bodyPr>
          <a:lstStyle>
            <a:lvl1pPr>
              <a:defRPr sz="4200" b="1">
                <a:solidFill>
                  <a:srgbClr val="C00000"/>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580158"/>
            <a:ext cx="8229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FOOTER-1.jpg"/>
          <p:cNvPicPr>
            <a:picLocks noChangeAspect="1"/>
          </p:cNvPicPr>
          <p:nvPr userDrawn="1"/>
        </p:nvPicPr>
        <p:blipFill>
          <a:blip r:embed="rId2"/>
          <a:stretch>
            <a:fillRect/>
          </a:stretch>
        </p:blipFill>
        <p:spPr>
          <a:xfrm>
            <a:off x="0" y="6378160"/>
            <a:ext cx="9144000" cy="4876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1836"/>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139036"/>
            <a:ext cx="8229600" cy="4525963"/>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200" b="1" kern="1200">
          <a:solidFill>
            <a:srgbClr val="C00000"/>
          </a:solidFill>
          <a:latin typeface="Arial"/>
          <a:ea typeface="+mj-ea"/>
          <a:cs typeface="Arial"/>
        </a:defRPr>
      </a:lvl1pPr>
    </p:titleStyle>
    <p:body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education.ohio.gov/ABConduct"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education.ohio.gov/licensurecod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education.ohio.gov/Topics/Teaching/Teacher-Leadershi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ohiohcrc.org/crp"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education.ohio.gov/Topics/Learning-in-Ohio/Social-and-Emotional-Learni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kent.edu/ole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conference.ocali.or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Carolyn.Everidge-Frey@education.ohio.gov"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mailto:Thomas.Mcgee@education.ohio.gov" TargetMode="External"/><Relationship Id="rId5" Type="http://schemas.openxmlformats.org/officeDocument/2006/relationships/hyperlink" Target="mailto:Yenetta.Harper@education.ohio.gov" TargetMode="External"/><Relationship Id="rId4" Type="http://schemas.openxmlformats.org/officeDocument/2006/relationships/hyperlink" Target="mailto:Aaron.Ross@education.ohio.gov"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ducation.ohio.gov/Topics/Teaching/Licensure/Audiences/Substitute-Licensur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129" y="5430055"/>
            <a:ext cx="8807871" cy="492443"/>
          </a:xfrm>
        </p:spPr>
        <p:txBody>
          <a:bodyPr/>
          <a:lstStyle/>
          <a:p>
            <a:r>
              <a:rPr lang="en-US" sz="3200" cap="small" dirty="0"/>
              <a:t>Center for Teaching, Leading and Learning</a:t>
            </a:r>
          </a:p>
        </p:txBody>
      </p:sp>
      <p:sp>
        <p:nvSpPr>
          <p:cNvPr id="3" name="Subtitle 2"/>
          <p:cNvSpPr>
            <a:spLocks noGrp="1"/>
          </p:cNvSpPr>
          <p:nvPr>
            <p:ph type="subTitle" idx="1"/>
          </p:nvPr>
        </p:nvSpPr>
        <p:spPr>
          <a:xfrm>
            <a:off x="336128" y="6175199"/>
            <a:ext cx="6383849" cy="369332"/>
          </a:xfrm>
        </p:spPr>
        <p:txBody>
          <a:bodyPr/>
          <a:lstStyle/>
          <a:p>
            <a:r>
              <a:rPr lang="en-US" sz="2400" dirty="0"/>
              <a:t>OCTEO Conference ∙ October 25, 2019</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858A-5A80-4C1B-82A5-A0F2688C017A}"/>
              </a:ext>
            </a:extLst>
          </p:cNvPr>
          <p:cNvSpPr>
            <a:spLocks noGrp="1"/>
          </p:cNvSpPr>
          <p:nvPr>
            <p:ph type="title"/>
          </p:nvPr>
        </p:nvSpPr>
        <p:spPr/>
        <p:txBody>
          <a:bodyPr/>
          <a:lstStyle/>
          <a:p>
            <a:r>
              <a:rPr lang="en-US" dirty="0"/>
              <a:t>#</a:t>
            </a:r>
            <a:r>
              <a:rPr lang="en-US" dirty="0" err="1"/>
              <a:t>ABC</a:t>
            </a:r>
            <a:r>
              <a:rPr lang="en-US" i="1" dirty="0" err="1"/>
              <a:t>onduct</a:t>
            </a:r>
            <a:endParaRPr lang="en-US" i="1" dirty="0"/>
          </a:p>
        </p:txBody>
      </p:sp>
      <p:pic>
        <p:nvPicPr>
          <p:cNvPr id="5" name="Content Placeholder 4">
            <a:extLst>
              <a:ext uri="{FF2B5EF4-FFF2-40B4-BE49-F238E27FC236}">
                <a16:creationId xmlns:a16="http://schemas.microsoft.com/office/drawing/2014/main" id="{E7381F53-1007-468A-A09C-2A17965B5A0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5539" y="1263369"/>
            <a:ext cx="7392922" cy="4109233"/>
          </a:xfrm>
          <a:prstGeom prst="rect">
            <a:avLst/>
          </a:prstGeom>
          <a:ln>
            <a:noFill/>
          </a:ln>
          <a:effectLst>
            <a:outerShdw blurRad="292100" dist="139700" dir="2700000" algn="tl" rotWithShape="0">
              <a:srgbClr val="333333">
                <a:alpha val="65000"/>
              </a:srgbClr>
            </a:outerShdw>
          </a:effectLst>
        </p:spPr>
      </p:pic>
      <p:sp>
        <p:nvSpPr>
          <p:cNvPr id="6" name="Content Placeholder 2">
            <a:extLst>
              <a:ext uri="{FF2B5EF4-FFF2-40B4-BE49-F238E27FC236}">
                <a16:creationId xmlns:a16="http://schemas.microsoft.com/office/drawing/2014/main" id="{D488FF2D-EF4E-4333-AA45-9C46D3E5ECAE}"/>
              </a:ext>
            </a:extLst>
          </p:cNvPr>
          <p:cNvSpPr txBox="1">
            <a:spLocks/>
          </p:cNvSpPr>
          <p:nvPr/>
        </p:nvSpPr>
        <p:spPr>
          <a:xfrm>
            <a:off x="538655" y="5460248"/>
            <a:ext cx="8066690" cy="940552"/>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000" dirty="0"/>
          </a:p>
          <a:p>
            <a:pPr marL="0" indent="0" algn="ctr">
              <a:buNone/>
            </a:pPr>
            <a:r>
              <a:rPr lang="en-US" dirty="0">
                <a:hlinkClick r:id="rId4"/>
              </a:rPr>
              <a:t>http://education.ohio.gov/ABConduct</a:t>
            </a:r>
            <a:r>
              <a:rPr lang="en-US" dirty="0"/>
              <a:t> </a:t>
            </a:r>
          </a:p>
          <a:p>
            <a:pPr marL="0" indent="0">
              <a:buFont typeface="Arial"/>
              <a:buNone/>
            </a:pPr>
            <a:endParaRPr lang="en-US" dirty="0"/>
          </a:p>
        </p:txBody>
      </p:sp>
    </p:spTree>
    <p:extLst>
      <p:ext uri="{BB962C8B-B14F-4D97-AF65-F5344CB8AC3E}">
        <p14:creationId xmlns:p14="http://schemas.microsoft.com/office/powerpoint/2010/main" val="233499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270CC-9D0C-444E-A181-6F3ECB57D83A}"/>
              </a:ext>
            </a:extLst>
          </p:cNvPr>
          <p:cNvSpPr>
            <a:spLocks noGrp="1"/>
          </p:cNvSpPr>
          <p:nvPr>
            <p:ph type="title"/>
          </p:nvPr>
        </p:nvSpPr>
        <p:spPr/>
        <p:txBody>
          <a:bodyPr/>
          <a:lstStyle/>
          <a:p>
            <a:r>
              <a:rPr lang="en-US" dirty="0"/>
              <a:t>#</a:t>
            </a:r>
            <a:r>
              <a:rPr lang="en-US" dirty="0" err="1"/>
              <a:t>ABC</a:t>
            </a:r>
            <a:r>
              <a:rPr lang="en-US" i="1" dirty="0" err="1"/>
              <a:t>onduct</a:t>
            </a:r>
            <a:r>
              <a:rPr lang="en-US" dirty="0"/>
              <a:t> </a:t>
            </a:r>
            <a:r>
              <a:rPr lang="en-US" cap="small" dirty="0"/>
              <a:t>Topics</a:t>
            </a:r>
          </a:p>
        </p:txBody>
      </p:sp>
      <p:sp>
        <p:nvSpPr>
          <p:cNvPr id="3" name="Content Placeholder 2">
            <a:extLst>
              <a:ext uri="{FF2B5EF4-FFF2-40B4-BE49-F238E27FC236}">
                <a16:creationId xmlns:a16="http://schemas.microsoft.com/office/drawing/2014/main" id="{C6F83F64-D465-45A1-BC6B-8EB194F5DD9E}"/>
              </a:ext>
            </a:extLst>
          </p:cNvPr>
          <p:cNvSpPr>
            <a:spLocks noGrp="1"/>
          </p:cNvSpPr>
          <p:nvPr>
            <p:ph idx="1"/>
          </p:nvPr>
        </p:nvSpPr>
        <p:spPr>
          <a:xfrm>
            <a:off x="457200" y="1238413"/>
            <a:ext cx="8229600" cy="5070023"/>
          </a:xfrm>
        </p:spPr>
        <p:txBody>
          <a:bodyPr numCol="2"/>
          <a:lstStyle/>
          <a:p>
            <a:pPr marL="259556" lvl="1" indent="0">
              <a:spcAft>
                <a:spcPts val="1200"/>
              </a:spcAft>
              <a:buNone/>
            </a:pPr>
            <a:r>
              <a:rPr lang="en-US" dirty="0"/>
              <a:t>Social Media </a:t>
            </a:r>
          </a:p>
          <a:p>
            <a:pPr marL="259556" lvl="1" indent="0">
              <a:spcAft>
                <a:spcPts val="1200"/>
              </a:spcAft>
              <a:buNone/>
            </a:pPr>
            <a:r>
              <a:rPr lang="en-US" dirty="0"/>
              <a:t>Extracurricular leaders</a:t>
            </a:r>
          </a:p>
          <a:p>
            <a:pPr marL="259556" lvl="1" indent="0">
              <a:spcAft>
                <a:spcPts val="1200"/>
              </a:spcAft>
              <a:buNone/>
            </a:pPr>
            <a:r>
              <a:rPr lang="en-US" dirty="0"/>
              <a:t>Dollars and Sense</a:t>
            </a:r>
          </a:p>
          <a:p>
            <a:pPr marL="259556" lvl="1" indent="0">
              <a:spcAft>
                <a:spcPts val="1200"/>
              </a:spcAft>
              <a:buNone/>
            </a:pPr>
            <a:r>
              <a:rPr lang="en-US" dirty="0"/>
              <a:t>Drugs and Alcohol </a:t>
            </a:r>
          </a:p>
          <a:p>
            <a:pPr marL="259556" lvl="1" indent="0">
              <a:spcAft>
                <a:spcPts val="1200"/>
              </a:spcAft>
              <a:buNone/>
            </a:pPr>
            <a:r>
              <a:rPr lang="en-US" dirty="0"/>
              <a:t>Classroom Management</a:t>
            </a:r>
          </a:p>
          <a:p>
            <a:pPr marL="346075" lvl="1" indent="0">
              <a:spcAft>
                <a:spcPts val="1200"/>
              </a:spcAft>
              <a:buNone/>
            </a:pPr>
            <a:endParaRPr lang="en-US" dirty="0"/>
          </a:p>
          <a:p>
            <a:pPr marL="259556" lvl="1" indent="0">
              <a:spcAft>
                <a:spcPts val="1200"/>
              </a:spcAft>
              <a:buNone/>
            </a:pPr>
            <a:r>
              <a:rPr lang="en-US" dirty="0"/>
              <a:t>Top 10 Professional Conduct Concerns </a:t>
            </a:r>
          </a:p>
          <a:p>
            <a:pPr marL="259556" lvl="1" indent="0">
              <a:spcAft>
                <a:spcPts val="1200"/>
              </a:spcAft>
              <a:buNone/>
            </a:pPr>
            <a:r>
              <a:rPr lang="en-US" dirty="0"/>
              <a:t>Testing and Academic Integrity </a:t>
            </a:r>
          </a:p>
          <a:p>
            <a:pPr marL="259556" lvl="1" indent="0">
              <a:spcAft>
                <a:spcPts val="1200"/>
              </a:spcAft>
              <a:buNone/>
            </a:pPr>
            <a:r>
              <a:rPr lang="en-US" dirty="0" err="1"/>
              <a:t>Rapback</a:t>
            </a:r>
            <a:r>
              <a:rPr lang="en-US" dirty="0"/>
              <a:t> and Applications </a:t>
            </a:r>
          </a:p>
          <a:p>
            <a:pPr marL="346075" lvl="1" indent="0">
              <a:buNone/>
            </a:pPr>
            <a:r>
              <a:rPr lang="en-US" dirty="0"/>
              <a:t>Broken Contracts</a:t>
            </a:r>
          </a:p>
          <a:p>
            <a:pPr marL="346075" lvl="1" indent="0">
              <a:buNone/>
            </a:pPr>
            <a:r>
              <a:rPr lang="en-US" dirty="0"/>
              <a:t>Educational Leaders</a:t>
            </a:r>
          </a:p>
          <a:p>
            <a:pPr marL="0" indent="0">
              <a:buNone/>
            </a:pPr>
            <a:endParaRPr lang="en-US" dirty="0"/>
          </a:p>
        </p:txBody>
      </p:sp>
    </p:spTree>
    <p:extLst>
      <p:ext uri="{BB962C8B-B14F-4D97-AF65-F5344CB8AC3E}">
        <p14:creationId xmlns:p14="http://schemas.microsoft.com/office/powerpoint/2010/main" val="248227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270CC-9D0C-444E-A181-6F3ECB57D83A}"/>
              </a:ext>
            </a:extLst>
          </p:cNvPr>
          <p:cNvSpPr>
            <a:spLocks noGrp="1"/>
          </p:cNvSpPr>
          <p:nvPr>
            <p:ph type="title"/>
          </p:nvPr>
        </p:nvSpPr>
        <p:spPr>
          <a:xfrm>
            <a:off x="457200" y="163374"/>
            <a:ext cx="8067964" cy="1938992"/>
          </a:xfrm>
        </p:spPr>
        <p:txBody>
          <a:bodyPr/>
          <a:lstStyle/>
          <a:p>
            <a:r>
              <a:rPr lang="en-US" cap="small" dirty="0"/>
              <a:t>Licensure Code of </a:t>
            </a:r>
            <a:br>
              <a:rPr lang="en-US" cap="small" dirty="0"/>
            </a:br>
            <a:r>
              <a:rPr lang="en-US" cap="small" dirty="0"/>
              <a:t>Professional Conduct for Ohio Educators</a:t>
            </a:r>
          </a:p>
        </p:txBody>
      </p:sp>
      <p:sp>
        <p:nvSpPr>
          <p:cNvPr id="3" name="Content Placeholder 2">
            <a:extLst>
              <a:ext uri="{FF2B5EF4-FFF2-40B4-BE49-F238E27FC236}">
                <a16:creationId xmlns:a16="http://schemas.microsoft.com/office/drawing/2014/main" id="{C6F83F64-D465-45A1-BC6B-8EB194F5DD9E}"/>
              </a:ext>
            </a:extLst>
          </p:cNvPr>
          <p:cNvSpPr>
            <a:spLocks noGrp="1"/>
          </p:cNvSpPr>
          <p:nvPr>
            <p:ph idx="1"/>
          </p:nvPr>
        </p:nvSpPr>
        <p:spPr>
          <a:xfrm>
            <a:off x="457200" y="2168663"/>
            <a:ext cx="8229600" cy="4525963"/>
          </a:xfrm>
        </p:spPr>
        <p:txBody>
          <a:bodyPr/>
          <a:lstStyle/>
          <a:p>
            <a:pPr>
              <a:spcAft>
                <a:spcPts val="1200"/>
              </a:spcAft>
              <a:buFont typeface="Arial" panose="020B0604020202020204" pitchFamily="34" charset="0"/>
              <a:buChar char="•"/>
            </a:pPr>
            <a:r>
              <a:rPr lang="en-US" sz="3000" dirty="0"/>
              <a:t>Licensure Code has been updated</a:t>
            </a:r>
          </a:p>
          <a:p>
            <a:pPr>
              <a:spcAft>
                <a:spcPts val="1200"/>
              </a:spcAft>
              <a:buFont typeface="Arial" panose="020B0604020202020204" pitchFamily="34" charset="0"/>
              <a:buChar char="•"/>
            </a:pPr>
            <a:r>
              <a:rPr lang="en-US" sz="3000" dirty="0"/>
              <a:t>Proposed updates:</a:t>
            </a:r>
          </a:p>
          <a:p>
            <a:pPr lvl="1">
              <a:buFont typeface="Arial" panose="020B0604020202020204" pitchFamily="34" charset="0"/>
              <a:buChar char="•"/>
            </a:pPr>
            <a:r>
              <a:rPr lang="en-US" sz="3000" dirty="0"/>
              <a:t>Ninth principle surrounding the use of technology</a:t>
            </a:r>
          </a:p>
          <a:p>
            <a:pPr lvl="1">
              <a:buFont typeface="Arial" panose="020B0604020202020204" pitchFamily="34" charset="0"/>
              <a:buChar char="•"/>
            </a:pPr>
            <a:r>
              <a:rPr lang="en-US" sz="3000" dirty="0"/>
              <a:t>Defines grooming and academic dishonesty </a:t>
            </a:r>
          </a:p>
          <a:p>
            <a:pPr lvl="1">
              <a:buFont typeface="Arial" panose="020B0604020202020204" pitchFamily="34" charset="0"/>
              <a:buChar char="•"/>
            </a:pPr>
            <a:r>
              <a:rPr lang="en-US" sz="3000" dirty="0"/>
              <a:t>Clarifies accurate reporting requirements </a:t>
            </a:r>
          </a:p>
          <a:p>
            <a:pPr lvl="1">
              <a:buFont typeface="Arial" panose="020B0604020202020204" pitchFamily="34" charset="0"/>
              <a:buChar char="•"/>
            </a:pPr>
            <a:r>
              <a:rPr lang="en-US" sz="3000" dirty="0"/>
              <a:t>Adding nepotism and sexual harassment</a:t>
            </a:r>
          </a:p>
          <a:p>
            <a:pPr>
              <a:buFont typeface="Arial" panose="020B0604020202020204" pitchFamily="34" charset="0"/>
              <a:buChar char="•"/>
            </a:pPr>
            <a:endParaRPr lang="en-US" dirty="0"/>
          </a:p>
          <a:p>
            <a:pPr>
              <a:buFont typeface="Arial" panose="020B0604020202020204" pitchFamily="34" charset="0"/>
              <a:buChar char="•"/>
            </a:pPr>
            <a:endParaRPr lang="en-US" dirty="0"/>
          </a:p>
          <a:p>
            <a:pPr marL="0" indent="0">
              <a:buNone/>
            </a:pPr>
            <a:endParaRPr lang="en-US" dirty="0"/>
          </a:p>
        </p:txBody>
      </p:sp>
    </p:spTree>
    <p:extLst>
      <p:ext uri="{BB962C8B-B14F-4D97-AF65-F5344CB8AC3E}">
        <p14:creationId xmlns:p14="http://schemas.microsoft.com/office/powerpoint/2010/main" val="152441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270CC-9D0C-444E-A181-6F3ECB57D83A}"/>
              </a:ext>
            </a:extLst>
          </p:cNvPr>
          <p:cNvSpPr>
            <a:spLocks noGrp="1"/>
          </p:cNvSpPr>
          <p:nvPr>
            <p:ph type="title"/>
          </p:nvPr>
        </p:nvSpPr>
        <p:spPr>
          <a:xfrm>
            <a:off x="457200" y="445168"/>
            <a:ext cx="8132618" cy="1938992"/>
          </a:xfrm>
        </p:spPr>
        <p:txBody>
          <a:bodyPr/>
          <a:lstStyle/>
          <a:p>
            <a:r>
              <a:rPr lang="en-US" cap="small" dirty="0"/>
              <a:t>Licensure Code of </a:t>
            </a:r>
            <a:br>
              <a:rPr lang="en-US" cap="small" dirty="0"/>
            </a:br>
            <a:r>
              <a:rPr lang="en-US" cap="small" dirty="0"/>
              <a:t>Professional Conduct For Ohio Educators</a:t>
            </a:r>
          </a:p>
        </p:txBody>
      </p:sp>
      <p:sp>
        <p:nvSpPr>
          <p:cNvPr id="3" name="Content Placeholder 2">
            <a:extLst>
              <a:ext uri="{FF2B5EF4-FFF2-40B4-BE49-F238E27FC236}">
                <a16:creationId xmlns:a16="http://schemas.microsoft.com/office/drawing/2014/main" id="{C6F83F64-D465-45A1-BC6B-8EB194F5DD9E}"/>
              </a:ext>
            </a:extLst>
          </p:cNvPr>
          <p:cNvSpPr>
            <a:spLocks noGrp="1"/>
          </p:cNvSpPr>
          <p:nvPr>
            <p:ph idx="1"/>
          </p:nvPr>
        </p:nvSpPr>
        <p:spPr>
          <a:xfrm>
            <a:off x="457200" y="2835246"/>
            <a:ext cx="8229600" cy="4525963"/>
          </a:xfrm>
        </p:spPr>
        <p:txBody>
          <a:bodyPr/>
          <a:lstStyle/>
          <a:p>
            <a:pPr>
              <a:spcAft>
                <a:spcPts val="1200"/>
              </a:spcAft>
              <a:buFont typeface="Arial" panose="020B0604020202020204" pitchFamily="34" charset="0"/>
              <a:buChar char="•"/>
            </a:pPr>
            <a:r>
              <a:rPr lang="en-US" dirty="0"/>
              <a:t>A draft of the proposed Licensure Code can be found at: </a:t>
            </a:r>
            <a:r>
              <a:rPr lang="en-US" dirty="0">
                <a:hlinkClick r:id="rId3"/>
              </a:rPr>
              <a:t>education.ohio.gov/</a:t>
            </a:r>
            <a:r>
              <a:rPr lang="en-US" dirty="0" err="1">
                <a:hlinkClick r:id="rId3"/>
              </a:rPr>
              <a:t>LicensureCode</a:t>
            </a:r>
            <a:r>
              <a:rPr lang="en-US" dirty="0">
                <a:hlinkClick r:id="rId3"/>
              </a:rPr>
              <a:t> </a:t>
            </a:r>
            <a:endParaRPr lang="en-US" dirty="0"/>
          </a:p>
          <a:p>
            <a:pPr marL="0" indent="0">
              <a:buNone/>
            </a:pPr>
            <a:endParaRPr lang="en-US" dirty="0"/>
          </a:p>
        </p:txBody>
      </p:sp>
    </p:spTree>
    <p:extLst>
      <p:ext uri="{BB962C8B-B14F-4D97-AF65-F5344CB8AC3E}">
        <p14:creationId xmlns:p14="http://schemas.microsoft.com/office/powerpoint/2010/main" val="151835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9F4CAD-AA29-408B-9A51-4905D6710699}"/>
              </a:ext>
            </a:extLst>
          </p:cNvPr>
          <p:cNvPicPr>
            <a:picLocks noChangeAspect="1"/>
          </p:cNvPicPr>
          <p:nvPr/>
        </p:nvPicPr>
        <p:blipFill>
          <a:blip r:embed="rId3"/>
          <a:stretch>
            <a:fillRect/>
          </a:stretch>
        </p:blipFill>
        <p:spPr>
          <a:xfrm>
            <a:off x="150728" y="1335927"/>
            <a:ext cx="4228766" cy="3965709"/>
          </a:xfrm>
          <a:prstGeom prst="rect">
            <a:avLst/>
          </a:prstGeom>
        </p:spPr>
      </p:pic>
      <p:sp>
        <p:nvSpPr>
          <p:cNvPr id="2" name="Title 1"/>
          <p:cNvSpPr>
            <a:spLocks noGrp="1"/>
          </p:cNvSpPr>
          <p:nvPr>
            <p:ph type="title"/>
          </p:nvPr>
        </p:nvSpPr>
        <p:spPr>
          <a:xfrm>
            <a:off x="678926" y="375832"/>
            <a:ext cx="7966820" cy="701969"/>
          </a:xfrm>
        </p:spPr>
        <p:txBody>
          <a:bodyPr>
            <a:noAutofit/>
          </a:bodyPr>
          <a:lstStyle/>
          <a:p>
            <a:r>
              <a:rPr lang="en-US" sz="4000" cap="small" dirty="0"/>
              <a:t>Teacher Leadership</a:t>
            </a:r>
          </a:p>
        </p:txBody>
      </p:sp>
      <p:sp>
        <p:nvSpPr>
          <p:cNvPr id="3" name="Content Placeholder 2"/>
          <p:cNvSpPr>
            <a:spLocks noGrp="1"/>
          </p:cNvSpPr>
          <p:nvPr>
            <p:ph idx="1"/>
          </p:nvPr>
        </p:nvSpPr>
        <p:spPr>
          <a:xfrm>
            <a:off x="4453385" y="1165308"/>
            <a:ext cx="4330903" cy="4306946"/>
          </a:xfrm>
        </p:spPr>
        <p:txBody>
          <a:bodyPr>
            <a:noAutofit/>
          </a:bodyPr>
          <a:lstStyle/>
          <a:p>
            <a:pPr marL="0" indent="0">
              <a:lnSpc>
                <a:spcPct val="90000"/>
              </a:lnSpc>
              <a:buNone/>
            </a:pPr>
            <a:r>
              <a:rPr lang="en-US" b="1" dirty="0"/>
              <a:t>Essential Work:</a:t>
            </a:r>
          </a:p>
          <a:p>
            <a:pPr marL="800100" lvl="1" indent="-457200">
              <a:lnSpc>
                <a:spcPct val="90000"/>
              </a:lnSpc>
              <a:buFont typeface="+mj-lt"/>
              <a:buAutoNum type="arabicPeriod"/>
            </a:pPr>
            <a:r>
              <a:rPr lang="en-US" dirty="0"/>
              <a:t>Teacher-in-Residence</a:t>
            </a:r>
          </a:p>
          <a:p>
            <a:pPr marL="800100" lvl="1" indent="-457200">
              <a:lnSpc>
                <a:spcPct val="90000"/>
              </a:lnSpc>
              <a:buFont typeface="+mj-lt"/>
              <a:buAutoNum type="arabicPeriod"/>
            </a:pPr>
            <a:r>
              <a:rPr lang="en-US" dirty="0"/>
              <a:t>Teacher Leader Liaisons</a:t>
            </a:r>
          </a:p>
          <a:p>
            <a:pPr marL="800100" lvl="1" indent="-457200">
              <a:lnSpc>
                <a:spcPct val="90000"/>
              </a:lnSpc>
              <a:buFont typeface="+mj-lt"/>
              <a:buAutoNum type="arabicPeriod"/>
            </a:pPr>
            <a:r>
              <a:rPr lang="en-US" dirty="0"/>
              <a:t>Teacher Leadership Toolkit</a:t>
            </a:r>
          </a:p>
          <a:p>
            <a:pPr marL="800100" lvl="1" indent="-457200">
              <a:lnSpc>
                <a:spcPct val="90000"/>
              </a:lnSpc>
              <a:buFont typeface="+mj-lt"/>
              <a:buAutoNum type="arabicPeriod"/>
            </a:pPr>
            <a:r>
              <a:rPr lang="en-US" dirty="0"/>
              <a:t>Teacher Leadership Summit</a:t>
            </a:r>
          </a:p>
        </p:txBody>
      </p:sp>
      <p:sp>
        <p:nvSpPr>
          <p:cNvPr id="4" name="TextBox 3">
            <a:extLst>
              <a:ext uri="{FF2B5EF4-FFF2-40B4-BE49-F238E27FC236}">
                <a16:creationId xmlns:a16="http://schemas.microsoft.com/office/drawing/2014/main" id="{A16A808E-6C82-48F8-B0DB-DF2F2745E61F}"/>
              </a:ext>
            </a:extLst>
          </p:cNvPr>
          <p:cNvSpPr txBox="1"/>
          <p:nvPr/>
        </p:nvSpPr>
        <p:spPr>
          <a:xfrm>
            <a:off x="539870" y="5741470"/>
            <a:ext cx="8244417" cy="757130"/>
          </a:xfrm>
          <a:prstGeom prst="rect">
            <a:avLst/>
          </a:prstGeom>
          <a:noFill/>
        </p:spPr>
        <p:txBody>
          <a:bodyPr wrap="square" rtlCol="0">
            <a:spAutoFit/>
          </a:bodyPr>
          <a:lstStyle/>
          <a:p>
            <a:pPr algn="ctr">
              <a:lnSpc>
                <a:spcPct val="90000"/>
              </a:lnSpc>
            </a:pPr>
            <a:r>
              <a:rPr lang="en-US" sz="2000" dirty="0">
                <a:latin typeface="Arial" panose="020B0604020202020204" pitchFamily="34" charset="0"/>
                <a:cs typeface="Arial" panose="020B0604020202020204" pitchFamily="34" charset="0"/>
                <a:hlinkClick r:id="rId4"/>
              </a:rPr>
              <a:t>http://education.ohio.gov/Topics/Teaching/Teacher-Leadership</a:t>
            </a:r>
            <a:endParaRPr lang="en-US" sz="2000" dirty="0">
              <a:latin typeface="Arial" panose="020B0604020202020204" pitchFamily="34" charset="0"/>
              <a:cs typeface="Arial" panose="020B0604020202020204" pitchFamily="34" charset="0"/>
            </a:endParaRPr>
          </a:p>
          <a:p>
            <a:pPr algn="ctr">
              <a:lnSpc>
                <a:spcPct val="90000"/>
              </a:lnSpc>
            </a:pPr>
            <a:r>
              <a:rPr lang="en-US"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617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21012" y="147522"/>
            <a:ext cx="3933226" cy="1538130"/>
          </a:xfrm>
        </p:spPr>
        <p:txBody>
          <a:bodyPr>
            <a:normAutofit/>
          </a:bodyPr>
          <a:lstStyle/>
          <a:p>
            <a:r>
              <a:rPr lang="en-US" cap="small" dirty="0"/>
              <a:t>Teacher Leadership</a:t>
            </a:r>
          </a:p>
        </p:txBody>
      </p:sp>
      <p:sp>
        <p:nvSpPr>
          <p:cNvPr id="15"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49688" y="1685652"/>
            <a:ext cx="2456259"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6" name="Picture 5" descr="A close up of a person&#10;&#10;Description automatically generated">
            <a:extLst>
              <a:ext uri="{FF2B5EF4-FFF2-40B4-BE49-F238E27FC236}">
                <a16:creationId xmlns:a16="http://schemas.microsoft.com/office/drawing/2014/main" id="{511B16A3-0058-4707-947B-00B1FCE357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129" y="1897627"/>
            <a:ext cx="2450957" cy="3054152"/>
          </a:xfrm>
          <a:prstGeom prst="rect">
            <a:avLst/>
          </a:prstGeom>
        </p:spPr>
      </p:pic>
      <p:sp>
        <p:nvSpPr>
          <p:cNvPr id="3" name="Content Placeholder 2"/>
          <p:cNvSpPr>
            <a:spLocks noGrp="1"/>
          </p:cNvSpPr>
          <p:nvPr>
            <p:ph idx="1"/>
          </p:nvPr>
        </p:nvSpPr>
        <p:spPr>
          <a:xfrm>
            <a:off x="4618088" y="1496291"/>
            <a:ext cx="4037739" cy="4886036"/>
          </a:xfrm>
        </p:spPr>
        <p:txBody>
          <a:bodyPr>
            <a:normAutofit/>
          </a:bodyPr>
          <a:lstStyle/>
          <a:p>
            <a:pPr marL="0" indent="0">
              <a:lnSpc>
                <a:spcPct val="90000"/>
              </a:lnSpc>
              <a:buNone/>
            </a:pPr>
            <a:r>
              <a:rPr lang="en-US" sz="2400" dirty="0"/>
              <a:t>One-year Teacher-in-Residence at the Ohio Department of Education</a:t>
            </a:r>
          </a:p>
          <a:p>
            <a:pPr marL="0" indent="0">
              <a:lnSpc>
                <a:spcPct val="90000"/>
              </a:lnSpc>
              <a:buNone/>
            </a:pPr>
            <a:endParaRPr lang="en-US" sz="1200" dirty="0"/>
          </a:p>
          <a:p>
            <a:pPr marL="0" indent="0">
              <a:lnSpc>
                <a:spcPct val="90000"/>
              </a:lnSpc>
              <a:buNone/>
            </a:pPr>
            <a:r>
              <a:rPr lang="en-US" sz="2400" dirty="0"/>
              <a:t>Mona Al-Hayani, 2019 Ohio Teacher of the Year, Social Studies teacher from Toledo Early College High School.</a:t>
            </a:r>
          </a:p>
          <a:p>
            <a:pPr marL="0" indent="0">
              <a:lnSpc>
                <a:spcPct val="90000"/>
              </a:lnSpc>
              <a:buNone/>
            </a:pPr>
            <a:endParaRPr lang="en-US" sz="1200" dirty="0"/>
          </a:p>
          <a:p>
            <a:pPr marL="0" indent="0">
              <a:lnSpc>
                <a:spcPct val="90000"/>
              </a:lnSpc>
              <a:buNone/>
            </a:pPr>
            <a:r>
              <a:rPr lang="en-US" sz="2400" dirty="0"/>
              <a:t>She will promote:</a:t>
            </a:r>
          </a:p>
          <a:p>
            <a:pPr marL="0" indent="0">
              <a:lnSpc>
                <a:spcPct val="90000"/>
              </a:lnSpc>
              <a:buNone/>
            </a:pPr>
            <a:r>
              <a:rPr lang="en-US" sz="2400" dirty="0"/>
              <a:t> -Teacher voice</a:t>
            </a:r>
          </a:p>
          <a:p>
            <a:pPr marL="0" indent="0">
              <a:lnSpc>
                <a:spcPct val="90000"/>
              </a:lnSpc>
              <a:buNone/>
            </a:pPr>
            <a:r>
              <a:rPr lang="en-US" sz="2400" dirty="0"/>
              <a:t> -Teacher leadership</a:t>
            </a:r>
          </a:p>
          <a:p>
            <a:pPr marL="0" indent="0">
              <a:lnSpc>
                <a:spcPct val="90000"/>
              </a:lnSpc>
              <a:buNone/>
            </a:pPr>
            <a:r>
              <a:rPr lang="en-US" sz="2400" dirty="0"/>
              <a:t> -Teacher recognition</a:t>
            </a:r>
          </a:p>
          <a:p>
            <a:pPr marL="0" indent="0">
              <a:lnSpc>
                <a:spcPct val="90000"/>
              </a:lnSpc>
              <a:buNone/>
            </a:pPr>
            <a:endParaRPr lang="en-US" sz="1800" dirty="0"/>
          </a:p>
        </p:txBody>
      </p:sp>
    </p:spTree>
    <p:extLst>
      <p:ext uri="{BB962C8B-B14F-4D97-AF65-F5344CB8AC3E}">
        <p14:creationId xmlns:p14="http://schemas.microsoft.com/office/powerpoint/2010/main" val="7528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FF50C0-12FF-4DA0-80D8-5396C92CA17F}"/>
              </a:ext>
            </a:extLst>
          </p:cNvPr>
          <p:cNvPicPr>
            <a:picLocks noChangeAspect="1"/>
          </p:cNvPicPr>
          <p:nvPr/>
        </p:nvPicPr>
        <p:blipFill rotWithShape="1">
          <a:blip r:embed="rId3"/>
          <a:srcRect l="11910" r="45310" b="-1"/>
          <a:stretch/>
        </p:blipFill>
        <p:spPr>
          <a:xfrm>
            <a:off x="3781799" y="1375623"/>
            <a:ext cx="4503212" cy="4842296"/>
          </a:xfrm>
          <a:prstGeom prst="rect">
            <a:avLst/>
          </a:prstGeom>
          <a:effectLst/>
        </p:spPr>
      </p:pic>
      <p:sp>
        <p:nvSpPr>
          <p:cNvPr id="2" name="Title 1">
            <a:extLst>
              <a:ext uri="{FF2B5EF4-FFF2-40B4-BE49-F238E27FC236}">
                <a16:creationId xmlns:a16="http://schemas.microsoft.com/office/drawing/2014/main" id="{7BE270CC-9D0C-444E-A181-6F3ECB57D83A}"/>
              </a:ext>
            </a:extLst>
          </p:cNvPr>
          <p:cNvSpPr>
            <a:spLocks noGrp="1"/>
          </p:cNvSpPr>
          <p:nvPr>
            <p:ph type="title"/>
          </p:nvPr>
        </p:nvSpPr>
        <p:spPr>
          <a:xfrm>
            <a:off x="319136" y="184727"/>
            <a:ext cx="8399991" cy="1803561"/>
          </a:xfrm>
        </p:spPr>
        <p:txBody>
          <a:bodyPr>
            <a:normAutofit/>
          </a:bodyPr>
          <a:lstStyle/>
          <a:p>
            <a:pPr>
              <a:lnSpc>
                <a:spcPct val="90000"/>
              </a:lnSpc>
            </a:pPr>
            <a:r>
              <a:rPr lang="en-US" sz="3100" cap="small" dirty="0"/>
              <a:t>Culturally Responsive Practice</a:t>
            </a:r>
            <a:br>
              <a:rPr lang="en-US" sz="2400" dirty="0"/>
            </a:br>
            <a:br>
              <a:rPr lang="en-US" sz="1000" dirty="0"/>
            </a:br>
            <a:r>
              <a:rPr lang="en-US" sz="2800" dirty="0">
                <a:hlinkClick r:id="rId4"/>
              </a:rPr>
              <a:t>https://ohiohcrc.org/crp</a:t>
            </a:r>
            <a:br>
              <a:rPr lang="en-US" sz="2200" dirty="0"/>
            </a:br>
            <a:endParaRPr lang="en-US" sz="2400" dirty="0"/>
          </a:p>
        </p:txBody>
      </p:sp>
      <p:sp>
        <p:nvSpPr>
          <p:cNvPr id="3" name="Content Placeholder 2">
            <a:extLst>
              <a:ext uri="{FF2B5EF4-FFF2-40B4-BE49-F238E27FC236}">
                <a16:creationId xmlns:a16="http://schemas.microsoft.com/office/drawing/2014/main" id="{C6F83F64-D465-45A1-BC6B-8EB194F5DD9E}"/>
              </a:ext>
            </a:extLst>
          </p:cNvPr>
          <p:cNvSpPr>
            <a:spLocks noGrp="1"/>
          </p:cNvSpPr>
          <p:nvPr>
            <p:ph idx="1"/>
          </p:nvPr>
        </p:nvSpPr>
        <p:spPr>
          <a:xfrm>
            <a:off x="476148" y="1646542"/>
            <a:ext cx="3061373" cy="4735785"/>
          </a:xfrm>
        </p:spPr>
        <p:txBody>
          <a:bodyPr>
            <a:normAutofit/>
          </a:bodyPr>
          <a:lstStyle/>
          <a:p>
            <a:pPr>
              <a:spcBef>
                <a:spcPts val="600"/>
              </a:spcBef>
              <a:spcAft>
                <a:spcPts val="600"/>
              </a:spcAft>
            </a:pPr>
            <a:r>
              <a:rPr lang="en-US" sz="2800" dirty="0"/>
              <a:t>Introduction to Culturally Responsive Practice </a:t>
            </a:r>
          </a:p>
          <a:p>
            <a:pPr>
              <a:spcBef>
                <a:spcPts val="600"/>
              </a:spcBef>
              <a:spcAft>
                <a:spcPts val="600"/>
              </a:spcAft>
            </a:pPr>
            <a:r>
              <a:rPr lang="en-US" sz="2800" dirty="0"/>
              <a:t>Cultural Responsiveness Socio-Political Awareness </a:t>
            </a:r>
          </a:p>
          <a:p>
            <a:pPr>
              <a:spcBef>
                <a:spcPts val="600"/>
              </a:spcBef>
              <a:spcAft>
                <a:spcPts val="600"/>
              </a:spcAft>
            </a:pPr>
            <a:r>
              <a:rPr lang="en-US" sz="2800" dirty="0"/>
              <a:t>Academic Achievement </a:t>
            </a:r>
            <a:endParaRPr lang="en-US" sz="1500" dirty="0"/>
          </a:p>
        </p:txBody>
      </p:sp>
    </p:spTree>
    <p:extLst>
      <p:ext uri="{BB962C8B-B14F-4D97-AF65-F5344CB8AC3E}">
        <p14:creationId xmlns:p14="http://schemas.microsoft.com/office/powerpoint/2010/main" val="27756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17" y="393590"/>
            <a:ext cx="8820727" cy="1292662"/>
          </a:xfrm>
        </p:spPr>
        <p:txBody>
          <a:bodyPr/>
          <a:lstStyle/>
          <a:p>
            <a:r>
              <a:rPr lang="en-US" cap="small" dirty="0"/>
              <a:t>Human Capital Resource Center</a:t>
            </a:r>
          </a:p>
        </p:txBody>
      </p:sp>
      <p:sp>
        <p:nvSpPr>
          <p:cNvPr id="3" name="Content Placeholder 2"/>
          <p:cNvSpPr>
            <a:spLocks noGrp="1"/>
          </p:cNvSpPr>
          <p:nvPr>
            <p:ph idx="1"/>
          </p:nvPr>
        </p:nvSpPr>
        <p:spPr>
          <a:xfrm>
            <a:off x="457200" y="1222900"/>
            <a:ext cx="8229600" cy="3677574"/>
          </a:xfrm>
        </p:spPr>
        <p:txBody>
          <a:bodyPr/>
          <a:lstStyle/>
          <a:p>
            <a:pPr marL="0" indent="0" algn="ctr">
              <a:buNone/>
            </a:pPr>
            <a:r>
              <a:rPr lang="en-US" dirty="0"/>
              <a:t>Tagline: </a:t>
            </a:r>
            <a:r>
              <a:rPr lang="en-US" i="1" dirty="0"/>
              <a:t>Resources to Attract, Hire, and Support Excellent Educators in Ohio</a:t>
            </a:r>
          </a:p>
          <a:p>
            <a:pPr marL="0" indent="0">
              <a:buNone/>
            </a:pPr>
            <a:endParaRPr lang="en-US" i="1" dirty="0"/>
          </a:p>
          <a:p>
            <a:pPr marL="0" indent="0">
              <a:buNone/>
            </a:pPr>
            <a:r>
              <a:rPr lang="en-US" dirty="0"/>
              <a:t>Four Key Areas:</a:t>
            </a:r>
          </a:p>
        </p:txBody>
      </p:sp>
      <p:pic>
        <p:nvPicPr>
          <p:cNvPr id="4" name="Picture 3">
            <a:extLst>
              <a:ext uri="{FF2B5EF4-FFF2-40B4-BE49-F238E27FC236}">
                <a16:creationId xmlns:a16="http://schemas.microsoft.com/office/drawing/2014/main" id="{C101457E-6875-48E1-B774-72BAACF72C44}"/>
              </a:ext>
            </a:extLst>
          </p:cNvPr>
          <p:cNvPicPr>
            <a:picLocks noChangeAspect="1"/>
          </p:cNvPicPr>
          <p:nvPr/>
        </p:nvPicPr>
        <p:blipFill>
          <a:blip r:embed="rId3"/>
          <a:stretch>
            <a:fillRect/>
          </a:stretch>
        </p:blipFill>
        <p:spPr>
          <a:xfrm>
            <a:off x="1130519" y="3570063"/>
            <a:ext cx="6882961" cy="2457025"/>
          </a:xfrm>
          <a:prstGeom prst="rect">
            <a:avLst/>
          </a:prstGeom>
        </p:spPr>
      </p:pic>
    </p:spTree>
    <p:extLst>
      <p:ext uri="{BB962C8B-B14F-4D97-AF65-F5344CB8AC3E}">
        <p14:creationId xmlns:p14="http://schemas.microsoft.com/office/powerpoint/2010/main" val="144697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91352" y="799217"/>
            <a:ext cx="2200313" cy="2506881"/>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BE270CC-9D0C-444E-A181-6F3ECB57D83A}"/>
              </a:ext>
            </a:extLst>
          </p:cNvPr>
          <p:cNvSpPr>
            <a:spLocks noGrp="1"/>
          </p:cNvSpPr>
          <p:nvPr>
            <p:ph type="title"/>
          </p:nvPr>
        </p:nvSpPr>
        <p:spPr>
          <a:xfrm>
            <a:off x="632851" y="1170620"/>
            <a:ext cx="2002054" cy="1781175"/>
          </a:xfrm>
        </p:spPr>
        <p:txBody>
          <a:bodyPr>
            <a:normAutofit/>
          </a:bodyPr>
          <a:lstStyle/>
          <a:p>
            <a:pPr>
              <a:lnSpc>
                <a:spcPct val="90000"/>
              </a:lnSpc>
            </a:pPr>
            <a:r>
              <a:rPr lang="en-US" sz="2400" dirty="0">
                <a:solidFill>
                  <a:srgbClr val="FFFFFF"/>
                </a:solidFill>
              </a:rPr>
              <a:t>K-12 Social and Emotional Learning Standards</a:t>
            </a:r>
          </a:p>
        </p:txBody>
      </p:sp>
      <p:sp>
        <p:nvSpPr>
          <p:cNvPr id="3" name="Content Placeholder 2">
            <a:extLst>
              <a:ext uri="{FF2B5EF4-FFF2-40B4-BE49-F238E27FC236}">
                <a16:creationId xmlns:a16="http://schemas.microsoft.com/office/drawing/2014/main" id="{C6F83F64-D465-45A1-BC6B-8EB194F5DD9E}"/>
              </a:ext>
            </a:extLst>
          </p:cNvPr>
          <p:cNvSpPr>
            <a:spLocks noGrp="1"/>
          </p:cNvSpPr>
          <p:nvPr>
            <p:ph idx="1"/>
          </p:nvPr>
        </p:nvSpPr>
        <p:spPr>
          <a:xfrm>
            <a:off x="725213" y="3355130"/>
            <a:ext cx="2002055" cy="2427333"/>
          </a:xfrm>
        </p:spPr>
        <p:txBody>
          <a:bodyPr>
            <a:normAutofit/>
          </a:bodyPr>
          <a:lstStyle/>
          <a:p>
            <a:pPr marL="0" indent="0">
              <a:lnSpc>
                <a:spcPct val="90000"/>
              </a:lnSpc>
              <a:buNone/>
            </a:pPr>
            <a:endParaRPr lang="en-US" sz="1400" dirty="0"/>
          </a:p>
          <a:p>
            <a:pPr marL="0" indent="0">
              <a:lnSpc>
                <a:spcPct val="90000"/>
              </a:lnSpc>
              <a:buNone/>
            </a:pPr>
            <a:endParaRPr lang="en-US" sz="1400" dirty="0"/>
          </a:p>
          <a:p>
            <a:pPr marL="0" indent="0">
              <a:lnSpc>
                <a:spcPct val="90000"/>
              </a:lnSpc>
              <a:buNone/>
            </a:pPr>
            <a:endParaRPr lang="en-US" sz="1400" dirty="0"/>
          </a:p>
          <a:p>
            <a:pPr marL="0" indent="0">
              <a:lnSpc>
                <a:spcPct val="90000"/>
              </a:lnSpc>
              <a:buNone/>
            </a:pPr>
            <a:endParaRPr lang="en-US" sz="1400" dirty="0"/>
          </a:p>
          <a:p>
            <a:pPr marL="0" indent="0">
              <a:lnSpc>
                <a:spcPct val="90000"/>
              </a:lnSpc>
              <a:buNone/>
            </a:pPr>
            <a:endParaRPr lang="en-US" sz="1400" dirty="0"/>
          </a:p>
          <a:p>
            <a:pPr marL="0" indent="0">
              <a:lnSpc>
                <a:spcPct val="90000"/>
              </a:lnSpc>
              <a:buNone/>
            </a:pPr>
            <a:endParaRPr lang="en-US" sz="1400" dirty="0"/>
          </a:p>
          <a:p>
            <a:pPr marL="0" indent="0">
              <a:lnSpc>
                <a:spcPct val="90000"/>
              </a:lnSpc>
              <a:buNone/>
            </a:pPr>
            <a:endParaRPr lang="en-US" sz="1400" dirty="0"/>
          </a:p>
          <a:p>
            <a:pPr marL="0" indent="0">
              <a:lnSpc>
                <a:spcPct val="90000"/>
              </a:lnSpc>
              <a:buNone/>
            </a:pPr>
            <a:endParaRPr lang="en-US" sz="1400" dirty="0"/>
          </a:p>
        </p:txBody>
      </p:sp>
      <p:pic>
        <p:nvPicPr>
          <p:cNvPr id="4" name="Picture 3">
            <a:extLst>
              <a:ext uri="{FF2B5EF4-FFF2-40B4-BE49-F238E27FC236}">
                <a16:creationId xmlns:a16="http://schemas.microsoft.com/office/drawing/2014/main" id="{0EF099D7-0650-47CB-A921-2A6394BD6818}"/>
              </a:ext>
            </a:extLst>
          </p:cNvPr>
          <p:cNvPicPr/>
          <p:nvPr/>
        </p:nvPicPr>
        <p:blipFill rotWithShape="1">
          <a:blip r:embed="rId3"/>
          <a:srcRect l="63622" t="16582" r="13895" b="12232"/>
          <a:stretch/>
        </p:blipFill>
        <p:spPr bwMode="auto">
          <a:xfrm>
            <a:off x="3538973" y="374465"/>
            <a:ext cx="5177792" cy="4631300"/>
          </a:xfrm>
          <a:prstGeom prst="rect">
            <a:avLst/>
          </a:prstGeom>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720CDFF2-E405-4414-A753-B79DE766AE9A}"/>
              </a:ext>
            </a:extLst>
          </p:cNvPr>
          <p:cNvSpPr/>
          <p:nvPr/>
        </p:nvSpPr>
        <p:spPr>
          <a:xfrm>
            <a:off x="3902203" y="5475830"/>
            <a:ext cx="4572000" cy="590931"/>
          </a:xfrm>
          <a:prstGeom prst="rect">
            <a:avLst/>
          </a:prstGeom>
        </p:spPr>
        <p:txBody>
          <a:bodyPr>
            <a:spAutoFit/>
          </a:bodyPr>
          <a:lstStyle/>
          <a:p>
            <a:pPr>
              <a:lnSpc>
                <a:spcPct val="90000"/>
              </a:lnSpc>
            </a:pPr>
            <a:r>
              <a:rPr lang="en-US" dirty="0">
                <a:hlinkClick r:id="rId4"/>
              </a:rPr>
              <a:t>http://education.ohio.gov/Topics/Learning-in-Ohio/Social-and-Emotional-Learning</a:t>
            </a:r>
            <a:endParaRPr lang="en-US" dirty="0"/>
          </a:p>
        </p:txBody>
      </p:sp>
      <p:sp>
        <p:nvSpPr>
          <p:cNvPr id="6" name="Rectangle 5">
            <a:extLst>
              <a:ext uri="{FF2B5EF4-FFF2-40B4-BE49-F238E27FC236}">
                <a16:creationId xmlns:a16="http://schemas.microsoft.com/office/drawing/2014/main" id="{59FED296-51F4-4CD5-94ED-71E4DF048279}"/>
              </a:ext>
            </a:extLst>
          </p:cNvPr>
          <p:cNvSpPr/>
          <p:nvPr/>
        </p:nvSpPr>
        <p:spPr>
          <a:xfrm flipH="1">
            <a:off x="281813" y="2681097"/>
            <a:ext cx="3620389" cy="3600986"/>
          </a:xfrm>
          <a:prstGeom prst="rect">
            <a:avLst/>
          </a:prstGeom>
        </p:spPr>
        <p:txBody>
          <a:bodyPr wrap="square">
            <a:spAutoFit/>
          </a:bodyPr>
          <a:lstStyle/>
          <a:p>
            <a:endParaRPr lang="en-US" dirty="0"/>
          </a:p>
          <a:p>
            <a:endParaRPr lang="en-US" dirty="0"/>
          </a:p>
          <a:p>
            <a:pPr marL="285750" indent="-285750">
              <a:buFont typeface="Arial" panose="020B0604020202020204" pitchFamily="34" charset="0"/>
              <a:buChar char="•"/>
            </a:pPr>
            <a:r>
              <a:rPr lang="en-US" sz="2400" dirty="0"/>
              <a:t>Adopted by State Board of Education in June 2019</a:t>
            </a:r>
          </a:p>
          <a:p>
            <a:pPr marL="285750" indent="-285750">
              <a:buFont typeface="Arial" panose="020B0604020202020204" pitchFamily="34" charset="0"/>
              <a:buChar char="•"/>
            </a:pPr>
            <a:r>
              <a:rPr lang="en-US" sz="2400" dirty="0"/>
              <a:t>Voluntary standards used to support students</a:t>
            </a:r>
          </a:p>
          <a:p>
            <a:pPr marL="285750" indent="-285750">
              <a:buFont typeface="Arial" panose="020B0604020202020204" pitchFamily="34" charset="0"/>
              <a:buChar char="•"/>
            </a:pPr>
            <a:r>
              <a:rPr lang="en-US" sz="2400" dirty="0"/>
              <a:t>Will not be assessed by state or used for accountability purposes </a:t>
            </a:r>
          </a:p>
        </p:txBody>
      </p:sp>
    </p:spTree>
    <p:extLst>
      <p:ext uri="{BB962C8B-B14F-4D97-AF65-F5344CB8AC3E}">
        <p14:creationId xmlns:p14="http://schemas.microsoft.com/office/powerpoint/2010/main" val="344388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5">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6F83F64-D465-45A1-BC6B-8EB194F5DD9E}"/>
              </a:ext>
            </a:extLst>
          </p:cNvPr>
          <p:cNvSpPr>
            <a:spLocks noGrp="1"/>
          </p:cNvSpPr>
          <p:nvPr>
            <p:ph idx="1"/>
          </p:nvPr>
        </p:nvSpPr>
        <p:spPr>
          <a:xfrm>
            <a:off x="3477323" y="640081"/>
            <a:ext cx="5184075" cy="3778931"/>
          </a:xfrm>
        </p:spPr>
        <p:txBody>
          <a:bodyPr anchor="ctr">
            <a:normAutofit fontScale="77500" lnSpcReduction="20000"/>
          </a:bodyPr>
          <a:lstStyle/>
          <a:p>
            <a:pPr marL="0" indent="0" fontAlgn="base">
              <a:lnSpc>
                <a:spcPct val="90000"/>
              </a:lnSpc>
              <a:buNone/>
            </a:pPr>
            <a:endParaRPr lang="en-US" sz="1200" dirty="0"/>
          </a:p>
          <a:p>
            <a:pPr marL="0" indent="0" fontAlgn="base">
              <a:lnSpc>
                <a:spcPct val="90000"/>
              </a:lnSpc>
              <a:buNone/>
            </a:pPr>
            <a:endParaRPr lang="en-US" sz="1200" dirty="0"/>
          </a:p>
          <a:p>
            <a:pPr marL="0" indent="0" fontAlgn="base">
              <a:lnSpc>
                <a:spcPct val="90000"/>
              </a:lnSpc>
              <a:buNone/>
            </a:pPr>
            <a:endParaRPr lang="en-US" sz="3100" dirty="0"/>
          </a:p>
          <a:p>
            <a:pPr marL="0" indent="0" fontAlgn="base">
              <a:lnSpc>
                <a:spcPct val="120000"/>
              </a:lnSpc>
              <a:spcBef>
                <a:spcPts val="600"/>
              </a:spcBef>
              <a:spcAft>
                <a:spcPts val="600"/>
              </a:spcAft>
              <a:buNone/>
            </a:pPr>
            <a:r>
              <a:rPr lang="en-US" sz="3500" dirty="0"/>
              <a:t>Colleges are partnering with local schools and districts to grow existing chapters with the goal of creating a pipeline of educators from high school through college, to the classroom</a:t>
            </a:r>
            <a:r>
              <a:rPr lang="en-US" sz="3100" dirty="0"/>
              <a:t>.</a:t>
            </a:r>
          </a:p>
          <a:p>
            <a:pPr marL="0" indent="0" fontAlgn="base">
              <a:lnSpc>
                <a:spcPct val="90000"/>
              </a:lnSpc>
              <a:buNone/>
            </a:pPr>
            <a:endParaRPr lang="en-US" sz="3100" dirty="0"/>
          </a:p>
          <a:p>
            <a:pPr marL="0" indent="0" fontAlgn="base">
              <a:lnSpc>
                <a:spcPct val="90000"/>
              </a:lnSpc>
              <a:buNone/>
            </a:pPr>
            <a:endParaRPr lang="en-US" sz="1200" dirty="0"/>
          </a:p>
          <a:p>
            <a:pPr marL="0" indent="0" fontAlgn="base">
              <a:lnSpc>
                <a:spcPct val="90000"/>
              </a:lnSpc>
              <a:buNone/>
            </a:pPr>
            <a:r>
              <a:rPr lang="en-US" sz="1200" dirty="0"/>
              <a:t> </a:t>
            </a:r>
          </a:p>
          <a:p>
            <a:pPr marL="0" indent="0">
              <a:lnSpc>
                <a:spcPct val="90000"/>
              </a:lnSpc>
              <a:buNone/>
            </a:pPr>
            <a:endParaRPr lang="en-US" sz="1200" dirty="0"/>
          </a:p>
        </p:txBody>
      </p:sp>
      <p:pic>
        <p:nvPicPr>
          <p:cNvPr id="6" name="Picture 5">
            <a:extLst>
              <a:ext uri="{FF2B5EF4-FFF2-40B4-BE49-F238E27FC236}">
                <a16:creationId xmlns:a16="http://schemas.microsoft.com/office/drawing/2014/main" id="{20B23622-9EBB-4FDD-BC4A-C36E2870B5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1382" y="4419013"/>
            <a:ext cx="6862618" cy="2438987"/>
          </a:xfrm>
          <a:prstGeom prst="rect">
            <a:avLst/>
          </a:prstGeom>
        </p:spPr>
      </p:pic>
      <p:sp>
        <p:nvSpPr>
          <p:cNvPr id="2" name="TextBox 1">
            <a:extLst>
              <a:ext uri="{FF2B5EF4-FFF2-40B4-BE49-F238E27FC236}">
                <a16:creationId xmlns:a16="http://schemas.microsoft.com/office/drawing/2014/main" id="{7AF348D0-E891-47F1-99D6-32D7BDB2B6ED}"/>
              </a:ext>
            </a:extLst>
          </p:cNvPr>
          <p:cNvSpPr txBox="1"/>
          <p:nvPr/>
        </p:nvSpPr>
        <p:spPr>
          <a:xfrm>
            <a:off x="424873" y="640081"/>
            <a:ext cx="2137477" cy="4678204"/>
          </a:xfrm>
          <a:prstGeom prst="rect">
            <a:avLst/>
          </a:prstGeom>
          <a:noFill/>
        </p:spPr>
        <p:txBody>
          <a:bodyPr wrap="square" rtlCol="0">
            <a:spAutoFit/>
          </a:bodyPr>
          <a:lstStyle/>
          <a:p>
            <a:r>
              <a:rPr lang="en-US" sz="2800" dirty="0"/>
              <a:t>A student organization for middle and high school students interested in entering the teaching profession</a:t>
            </a:r>
            <a:r>
              <a:rPr lang="en-US" dirty="0"/>
              <a:t>.  </a:t>
            </a:r>
          </a:p>
          <a:p>
            <a:endParaRPr lang="en-US" dirty="0"/>
          </a:p>
        </p:txBody>
      </p:sp>
    </p:spTree>
    <p:extLst>
      <p:ext uri="{BB962C8B-B14F-4D97-AF65-F5344CB8AC3E}">
        <p14:creationId xmlns:p14="http://schemas.microsoft.com/office/powerpoint/2010/main" val="169916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7F279-CB0D-439C-83A8-956B14C0F271}"/>
              </a:ext>
            </a:extLst>
          </p:cNvPr>
          <p:cNvSpPr>
            <a:spLocks noGrp="1"/>
          </p:cNvSpPr>
          <p:nvPr>
            <p:ph type="title"/>
          </p:nvPr>
        </p:nvSpPr>
        <p:spPr>
          <a:xfrm>
            <a:off x="457199" y="1062"/>
            <a:ext cx="8229600" cy="646331"/>
          </a:xfrm>
        </p:spPr>
        <p:txBody>
          <a:bodyPr/>
          <a:lstStyle/>
          <a:p>
            <a:r>
              <a:rPr lang="en-US" cap="small" dirty="0"/>
              <a:t>Updates</a:t>
            </a:r>
          </a:p>
        </p:txBody>
      </p:sp>
      <p:sp>
        <p:nvSpPr>
          <p:cNvPr id="3" name="Content Placeholder 2">
            <a:extLst>
              <a:ext uri="{FF2B5EF4-FFF2-40B4-BE49-F238E27FC236}">
                <a16:creationId xmlns:a16="http://schemas.microsoft.com/office/drawing/2014/main" id="{53392365-DD36-419B-B957-268D30485EFD}"/>
              </a:ext>
            </a:extLst>
          </p:cNvPr>
          <p:cNvSpPr>
            <a:spLocks noGrp="1"/>
          </p:cNvSpPr>
          <p:nvPr>
            <p:ph idx="1"/>
          </p:nvPr>
        </p:nvSpPr>
        <p:spPr>
          <a:xfrm>
            <a:off x="699655" y="614958"/>
            <a:ext cx="7744689" cy="5143914"/>
          </a:xfrm>
        </p:spPr>
        <p:txBody>
          <a:bodyPr/>
          <a:lstStyle/>
          <a:p>
            <a:r>
              <a:rPr lang="en-US" dirty="0"/>
              <a:t>Educator Licensure and OAE Testing</a:t>
            </a:r>
          </a:p>
          <a:p>
            <a:r>
              <a:rPr lang="en-US" dirty="0"/>
              <a:t>Substitute Teaching Licenses</a:t>
            </a:r>
          </a:p>
          <a:p>
            <a:r>
              <a:rPr lang="en-US" dirty="0"/>
              <a:t>Licensure Code of Professional Conduct</a:t>
            </a:r>
          </a:p>
          <a:p>
            <a:r>
              <a:rPr lang="en-US" dirty="0"/>
              <a:t>Teacher Leadership</a:t>
            </a:r>
          </a:p>
          <a:p>
            <a:r>
              <a:rPr lang="en-US" dirty="0"/>
              <a:t>Culturally Responsive Practice</a:t>
            </a:r>
          </a:p>
          <a:p>
            <a:r>
              <a:rPr lang="en-US" dirty="0"/>
              <a:t>Human Capital Resource Center</a:t>
            </a:r>
          </a:p>
          <a:p>
            <a:r>
              <a:rPr lang="en-US" dirty="0"/>
              <a:t>Social and Emotional Learning Standards</a:t>
            </a:r>
          </a:p>
          <a:p>
            <a:r>
              <a:rPr lang="en-US" dirty="0"/>
              <a:t>Educators Rising</a:t>
            </a:r>
          </a:p>
          <a:p>
            <a:r>
              <a:rPr lang="en-US" dirty="0"/>
              <a:t>Ohio Teacher Evaluation System</a:t>
            </a:r>
          </a:p>
          <a:p>
            <a:r>
              <a:rPr lang="en-US" dirty="0"/>
              <a:t>Other</a:t>
            </a:r>
          </a:p>
        </p:txBody>
      </p:sp>
    </p:spTree>
    <p:extLst>
      <p:ext uri="{BB962C8B-B14F-4D97-AF65-F5344CB8AC3E}">
        <p14:creationId xmlns:p14="http://schemas.microsoft.com/office/powerpoint/2010/main" val="592918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51" y="241093"/>
            <a:ext cx="8462211" cy="646331"/>
          </a:xfrm>
        </p:spPr>
        <p:txBody>
          <a:bodyPr/>
          <a:lstStyle/>
          <a:p>
            <a:r>
              <a:rPr lang="en-US" cap="small" dirty="0"/>
              <a:t>Ohio Teacher Evaluation System</a:t>
            </a:r>
          </a:p>
        </p:txBody>
      </p:sp>
      <p:sp>
        <p:nvSpPr>
          <p:cNvPr id="5" name="TextBox 4">
            <a:extLst>
              <a:ext uri="{FF2B5EF4-FFF2-40B4-BE49-F238E27FC236}">
                <a16:creationId xmlns:a16="http://schemas.microsoft.com/office/drawing/2014/main" id="{85F773E3-2678-4544-98E7-71BB1D2CE9A1}"/>
              </a:ext>
            </a:extLst>
          </p:cNvPr>
          <p:cNvSpPr txBox="1"/>
          <p:nvPr/>
        </p:nvSpPr>
        <p:spPr>
          <a:xfrm>
            <a:off x="223768" y="1010245"/>
            <a:ext cx="8105886" cy="5201424"/>
          </a:xfrm>
          <a:prstGeom prst="rect">
            <a:avLst/>
          </a:prstGeom>
          <a:noFill/>
        </p:spPr>
        <p:txBody>
          <a:bodyPr wrap="square" rtlCol="0">
            <a:spAutoFit/>
          </a:bodyPr>
          <a:lstStyle/>
          <a:p>
            <a:endParaRPr lang="en-US" sz="26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Timeline</a:t>
            </a:r>
          </a:p>
          <a:p>
            <a:pPr marL="860425" lvl="1" indent="-514350">
              <a:buAutoNum type="arabicParenR"/>
            </a:pPr>
            <a:r>
              <a:rPr lang="en-US" sz="2800" dirty="0">
                <a:latin typeface="Arial" panose="020B0604020202020204" pitchFamily="34" charset="0"/>
                <a:cs typeface="Arial" panose="020B0604020202020204" pitchFamily="34" charset="0"/>
              </a:rPr>
              <a:t>Prototype </a:t>
            </a:r>
          </a:p>
          <a:p>
            <a:pPr marL="1317625" lvl="2" indent="-514350">
              <a:buFont typeface="Arial" panose="020B0604020202020204" pitchFamily="34" charset="0"/>
              <a:buChar char="•"/>
            </a:pPr>
            <a:r>
              <a:rPr lang="en-US" sz="2800" dirty="0">
                <a:latin typeface="Arial" panose="020B0604020202020204" pitchFamily="34" charset="0"/>
                <a:cs typeface="Arial" panose="020B0604020202020204" pitchFamily="34" charset="0"/>
              </a:rPr>
              <a:t>Spring 2019 </a:t>
            </a:r>
          </a:p>
          <a:p>
            <a:pPr marL="346075" lvl="1"/>
            <a:r>
              <a:rPr lang="en-US" sz="2800" dirty="0">
                <a:latin typeface="Arial" panose="020B0604020202020204" pitchFamily="34" charset="0"/>
                <a:cs typeface="Arial" panose="020B0604020202020204" pitchFamily="34" charset="0"/>
              </a:rPr>
              <a:t>2) Pilot </a:t>
            </a:r>
          </a:p>
          <a:p>
            <a:pPr marL="1260475" lvl="2"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2019-2020</a:t>
            </a:r>
          </a:p>
          <a:p>
            <a:pPr marL="346075" lvl="1" indent="0">
              <a:buNone/>
            </a:pPr>
            <a:r>
              <a:rPr lang="en-US" sz="2800" dirty="0">
                <a:latin typeface="Arial" panose="020B0604020202020204" pitchFamily="34" charset="0"/>
                <a:cs typeface="Arial" panose="020B0604020202020204" pitchFamily="34" charset="0"/>
              </a:rPr>
              <a:t>3) Implementation </a:t>
            </a:r>
          </a:p>
          <a:p>
            <a:pPr marL="1260475" lvl="2"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2020-2021</a:t>
            </a:r>
          </a:p>
          <a:p>
            <a:pPr indent="-111125"/>
            <a:endParaRPr lang="en-US" sz="2600" u="sng" dirty="0">
              <a:solidFill>
                <a:prstClr val="black"/>
              </a:solidFill>
              <a:latin typeface="Arial" panose="020B0604020202020204" pitchFamily="34" charset="0"/>
              <a:cs typeface="Arial" panose="020B0604020202020204" pitchFamily="34" charset="0"/>
            </a:endParaRPr>
          </a:p>
          <a:p>
            <a:pPr indent="-111125"/>
            <a:r>
              <a:rPr lang="en-US" sz="3200" u="sng" dirty="0">
                <a:solidFill>
                  <a:prstClr val="black"/>
                </a:solidFill>
                <a:latin typeface="Arial" panose="020B0604020202020204" pitchFamily="34" charset="0"/>
                <a:cs typeface="Arial" panose="020B0604020202020204" pitchFamily="34" charset="0"/>
              </a:rPr>
              <a:t>The teacher evaluation process remains unchanged for 2018-19 and 2019-20</a:t>
            </a:r>
          </a:p>
          <a:p>
            <a:pPr indent="-111125" algn="r"/>
            <a:r>
              <a:rPr lang="en-US" sz="2000" dirty="0">
                <a:solidFill>
                  <a:prstClr val="black"/>
                </a:solidFill>
                <a:latin typeface="Arial"/>
                <a:cs typeface="Arial"/>
              </a:rPr>
              <a:t>							</a:t>
            </a:r>
          </a:p>
        </p:txBody>
      </p:sp>
      <p:pic>
        <p:nvPicPr>
          <p:cNvPr id="4" name="Picture 3">
            <a:extLst>
              <a:ext uri="{FF2B5EF4-FFF2-40B4-BE49-F238E27FC236}">
                <a16:creationId xmlns:a16="http://schemas.microsoft.com/office/drawing/2014/main" id="{037857C5-C965-4BFF-91D8-445F05ACC748}"/>
              </a:ext>
            </a:extLst>
          </p:cNvPr>
          <p:cNvPicPr>
            <a:picLocks noChangeAspect="1"/>
          </p:cNvPicPr>
          <p:nvPr/>
        </p:nvPicPr>
        <p:blipFill>
          <a:blip r:embed="rId3"/>
          <a:stretch>
            <a:fillRect/>
          </a:stretch>
        </p:blipFill>
        <p:spPr>
          <a:xfrm>
            <a:off x="4276711" y="1182255"/>
            <a:ext cx="3740744" cy="3470564"/>
          </a:xfrm>
          <a:prstGeom prst="rect">
            <a:avLst/>
          </a:prstGeom>
        </p:spPr>
      </p:pic>
    </p:spTree>
    <p:extLst>
      <p:ext uri="{BB962C8B-B14F-4D97-AF65-F5344CB8AC3E}">
        <p14:creationId xmlns:p14="http://schemas.microsoft.com/office/powerpoint/2010/main" val="117117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191E-C485-4EFF-875C-CD5AD07EC372}"/>
              </a:ext>
            </a:extLst>
          </p:cNvPr>
          <p:cNvSpPr>
            <a:spLocks noGrp="1"/>
          </p:cNvSpPr>
          <p:nvPr>
            <p:ph type="title"/>
          </p:nvPr>
        </p:nvSpPr>
        <p:spPr>
          <a:xfrm>
            <a:off x="457200" y="198689"/>
            <a:ext cx="8229600" cy="646331"/>
          </a:xfrm>
        </p:spPr>
        <p:txBody>
          <a:bodyPr/>
          <a:lstStyle/>
          <a:p>
            <a:r>
              <a:rPr lang="en-US" cap="small" dirty="0"/>
              <a:t>OTES: What has changed?</a:t>
            </a:r>
          </a:p>
        </p:txBody>
      </p:sp>
      <p:graphicFrame>
        <p:nvGraphicFramePr>
          <p:cNvPr id="4" name="Content Placeholder 3">
            <a:extLst>
              <a:ext uri="{FF2B5EF4-FFF2-40B4-BE49-F238E27FC236}">
                <a16:creationId xmlns:a16="http://schemas.microsoft.com/office/drawing/2014/main" id="{7904849A-8E57-4F59-BE4F-EE402A4150BA}"/>
              </a:ext>
            </a:extLst>
          </p:cNvPr>
          <p:cNvGraphicFramePr>
            <a:graphicFrameLocks noGrp="1"/>
          </p:cNvGraphicFramePr>
          <p:nvPr>
            <p:ph idx="1"/>
            <p:extLst>
              <p:ext uri="{D42A27DB-BD31-4B8C-83A1-F6EECF244321}">
                <p14:modId xmlns:p14="http://schemas.microsoft.com/office/powerpoint/2010/main" val="754870546"/>
              </p:ext>
            </p:extLst>
          </p:nvPr>
        </p:nvGraphicFramePr>
        <p:xfrm>
          <a:off x="457200" y="1103531"/>
          <a:ext cx="4000500" cy="5232614"/>
        </p:xfrm>
        <a:graphic>
          <a:graphicData uri="http://schemas.openxmlformats.org/drawingml/2006/table">
            <a:tbl>
              <a:tblPr/>
              <a:tblGrid>
                <a:gridCol w="4000500">
                  <a:extLst>
                    <a:ext uri="{9D8B030D-6E8A-4147-A177-3AD203B41FA5}">
                      <a16:colId xmlns:a16="http://schemas.microsoft.com/office/drawing/2014/main" val="3939218394"/>
                    </a:ext>
                  </a:extLst>
                </a:gridCol>
              </a:tblGrid>
              <a:tr h="464904">
                <a:tc>
                  <a:txBody>
                    <a:bodyPr/>
                    <a:lstStyle/>
                    <a:p>
                      <a:pPr algn="ctr" rtl="0" fontAlgn="base"/>
                      <a:r>
                        <a:rPr lang="en-US" sz="2400" b="1" i="0" dirty="0">
                          <a:solidFill>
                            <a:srgbClr val="FFFFFF"/>
                          </a:solidFill>
                          <a:effectLst/>
                          <a:latin typeface="Calibri" panose="020F0502020204030204" pitchFamily="34" charset="0"/>
                        </a:rPr>
                        <a:t>Current OTES​</a:t>
                      </a:r>
                      <a:endParaRPr lang="en-US" sz="2400" b="1" i="0" dirty="0">
                        <a:solidFill>
                          <a:srgbClr val="FFFFFF"/>
                        </a:solidFill>
                        <a:effectLst/>
                      </a:endParaRPr>
                    </a:p>
                  </a:txBody>
                  <a:tcPr marL="72475" marR="72475" marT="36238" marB="36238">
                    <a:lnL>
                      <a:noFill/>
                    </a:lnL>
                    <a:lnR>
                      <a:noFill/>
                    </a:lnR>
                    <a:lnT w="27508" cap="flat" cmpd="sng" algn="ctr">
                      <a:solidFill>
                        <a:srgbClr val="000000"/>
                      </a:solidFill>
                      <a:prstDash val="solid"/>
                      <a:round/>
                      <a:headEnd type="none" w="med" len="med"/>
                      <a:tailEnd type="none" w="med" len="med"/>
                    </a:lnT>
                    <a:lnB w="27508"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2508374478"/>
                  </a:ext>
                </a:extLst>
              </a:tr>
              <a:tr h="703710">
                <a:tc>
                  <a:txBody>
                    <a:bodyPr/>
                    <a:lstStyle/>
                    <a:p>
                      <a:pPr algn="l" rtl="0" fontAlgn="base"/>
                      <a:r>
                        <a:rPr lang="en-US" sz="2400" b="0" i="0" dirty="0">
                          <a:solidFill>
                            <a:srgbClr val="000000"/>
                          </a:solidFill>
                          <a:effectLst/>
                          <a:latin typeface="Calibri" panose="020F0502020204030204" pitchFamily="34" charset="0"/>
                        </a:rPr>
                        <a:t>Growth model​</a:t>
                      </a:r>
                      <a:endParaRPr lang="en-US" sz="2400" b="0" i="0" dirty="0">
                        <a:solidFill>
                          <a:srgbClr val="000000"/>
                        </a:solidFill>
                        <a:effectLst/>
                      </a:endParaRPr>
                    </a:p>
                  </a:txBody>
                  <a:tcPr marL="72475" marR="72475" marT="36238" marB="36238">
                    <a:lnL>
                      <a:noFill/>
                    </a:lnL>
                    <a:lnR>
                      <a:noFill/>
                    </a:lnR>
                    <a:lnT w="27508" cap="flat" cmpd="sng" algn="ctr">
                      <a:solidFill>
                        <a:srgbClr val="000000"/>
                      </a:solidFill>
                      <a:prstDash val="solid"/>
                      <a:round/>
                      <a:headEnd type="none" w="med" len="med"/>
                      <a:tailEnd type="none" w="med" len="med"/>
                    </a:lnT>
                    <a:lnB w="9525" cap="flat" cmpd="sng" algn="ctr">
                      <a:solidFill>
                        <a:srgbClr val="F4F7FC"/>
                      </a:solidFill>
                      <a:prstDash val="solid"/>
                      <a:round/>
                      <a:headEnd type="none" w="med" len="med"/>
                      <a:tailEnd type="none" w="med" len="med"/>
                    </a:lnB>
                    <a:solidFill>
                      <a:srgbClr val="E7E7E7"/>
                    </a:solidFill>
                  </a:tcPr>
                </a:tc>
                <a:extLst>
                  <a:ext uri="{0D108BD9-81ED-4DB2-BD59-A6C34878D82A}">
                    <a16:rowId xmlns:a16="http://schemas.microsoft.com/office/drawing/2014/main" val="2868794071"/>
                  </a:ext>
                </a:extLst>
              </a:tr>
              <a:tr h="329382">
                <a:tc>
                  <a:txBody>
                    <a:bodyPr/>
                    <a:lstStyle/>
                    <a:p>
                      <a:pPr algn="l" rtl="0" fontAlgn="base"/>
                      <a:r>
                        <a:rPr lang="en-US" sz="2400" b="0" i="0" dirty="0">
                          <a:solidFill>
                            <a:srgbClr val="000000"/>
                          </a:solidFill>
                          <a:effectLst/>
                          <a:latin typeface="Calibri" panose="020F0502020204030204" pitchFamily="34" charset="0"/>
                        </a:rPr>
                        <a:t>50% Teacher Performance​</a:t>
                      </a:r>
                      <a:endParaRPr lang="en-US" sz="2400" b="0" i="0" dirty="0">
                        <a:solidFill>
                          <a:srgbClr val="000000"/>
                        </a:solidFill>
                        <a:effectLst/>
                      </a:endParaRPr>
                    </a:p>
                    <a:p>
                      <a:pPr algn="l" rtl="0" fontAlgn="base"/>
                      <a:r>
                        <a:rPr lang="en-US" sz="2400" b="0" i="0" dirty="0">
                          <a:solidFill>
                            <a:srgbClr val="000000"/>
                          </a:solidFill>
                          <a:effectLst/>
                          <a:latin typeface="Calibri" panose="020F0502020204030204" pitchFamily="34" charset="0"/>
                        </a:rPr>
                        <a:t>50% Student Growth Measures </a:t>
                      </a:r>
                      <a:r>
                        <a:rPr lang="en-US" sz="2400" b="0" i="1" dirty="0">
                          <a:solidFill>
                            <a:srgbClr val="000000"/>
                          </a:solidFill>
                          <a:effectLst/>
                          <a:latin typeface="Calibri" panose="020F0502020204030204" pitchFamily="34" charset="0"/>
                        </a:rPr>
                        <a:t>or</a:t>
                      </a:r>
                      <a:r>
                        <a:rPr lang="en-US" sz="2400" b="0" i="0" dirty="0">
                          <a:solidFill>
                            <a:srgbClr val="000000"/>
                          </a:solidFill>
                          <a:effectLst/>
                          <a:latin typeface="Calibri" panose="020F0502020204030204" pitchFamily="34" charset="0"/>
                        </a:rPr>
                        <a:t>​</a:t>
                      </a:r>
                      <a:endParaRPr lang="en-US" sz="2400" b="0" i="0" dirty="0">
                        <a:solidFill>
                          <a:srgbClr val="000000"/>
                        </a:solidFill>
                        <a:effectLst/>
                      </a:endParaRPr>
                    </a:p>
                    <a:p>
                      <a:pPr algn="l" rtl="0" fontAlgn="base"/>
                      <a:r>
                        <a:rPr lang="en-US" sz="2400" b="0" i="0" dirty="0">
                          <a:solidFill>
                            <a:srgbClr val="000000"/>
                          </a:solidFill>
                          <a:effectLst/>
                          <a:latin typeface="Calibri" panose="020F0502020204030204" pitchFamily="34" charset="0"/>
                        </a:rPr>
                        <a:t>Alternative Framework option​</a:t>
                      </a:r>
                      <a:endParaRPr lang="en-US" sz="2400" b="0" i="0" dirty="0">
                        <a:solidFill>
                          <a:srgbClr val="000000"/>
                        </a:solidFill>
                        <a:effectLst/>
                      </a:endParaRPr>
                    </a:p>
                  </a:txBody>
                  <a:tcPr marL="72475" marR="72475" marT="36238" marB="36238">
                    <a:lnL>
                      <a:noFill/>
                    </a:lnL>
                    <a:lnR>
                      <a:noFill/>
                    </a:lnR>
                    <a:lnT w="9525" cap="flat" cmpd="sng" algn="ctr">
                      <a:solidFill>
                        <a:srgbClr val="F4F7FC"/>
                      </a:solidFill>
                      <a:prstDash val="solid"/>
                      <a:round/>
                      <a:headEnd type="none" w="med" len="med"/>
                      <a:tailEnd type="none" w="med" len="med"/>
                    </a:lnT>
                    <a:lnB w="9525" cap="flat" cmpd="sng" algn="ctr">
                      <a:solidFill>
                        <a:srgbClr val="F4F7FC"/>
                      </a:solidFill>
                      <a:prstDash val="solid"/>
                      <a:round/>
                      <a:headEnd type="none" w="med" len="med"/>
                      <a:tailEnd type="none" w="med" len="med"/>
                    </a:lnB>
                    <a:solidFill>
                      <a:srgbClr val="FFFFFF"/>
                    </a:solidFill>
                  </a:tcPr>
                </a:tc>
                <a:extLst>
                  <a:ext uri="{0D108BD9-81ED-4DB2-BD59-A6C34878D82A}">
                    <a16:rowId xmlns:a16="http://schemas.microsoft.com/office/drawing/2014/main" val="2494952546"/>
                  </a:ext>
                </a:extLst>
              </a:tr>
              <a:tr h="895229">
                <a:tc>
                  <a:txBody>
                    <a:bodyPr/>
                    <a:lstStyle/>
                    <a:p>
                      <a:pPr algn="l" rtl="0" fontAlgn="base"/>
                      <a:r>
                        <a:rPr lang="en-US" sz="2400" b="0" i="0">
                          <a:solidFill>
                            <a:srgbClr val="000000"/>
                          </a:solidFill>
                          <a:effectLst/>
                          <a:latin typeface="Calibri" panose="020F0502020204030204" pitchFamily="34" charset="0"/>
                        </a:rPr>
                        <a:t>2 Formal Observations​</a:t>
                      </a:r>
                      <a:endParaRPr lang="en-US" sz="2400" b="0" i="0">
                        <a:solidFill>
                          <a:srgbClr val="000000"/>
                        </a:solidFill>
                        <a:effectLst/>
                      </a:endParaRPr>
                    </a:p>
                    <a:p>
                      <a:pPr algn="l" rtl="0" fontAlgn="base"/>
                      <a:r>
                        <a:rPr lang="en-US" sz="2400" b="0" i="0">
                          <a:solidFill>
                            <a:srgbClr val="000000"/>
                          </a:solidFill>
                          <a:effectLst/>
                          <a:latin typeface="Calibri" panose="020F0502020204030204" pitchFamily="34" charset="0"/>
                        </a:rPr>
                        <a:t>Walkthroughs​</a:t>
                      </a:r>
                      <a:endParaRPr lang="en-US" sz="2400" b="0" i="0">
                        <a:solidFill>
                          <a:srgbClr val="000000"/>
                        </a:solidFill>
                        <a:effectLst/>
                      </a:endParaRPr>
                    </a:p>
                    <a:p>
                      <a:pPr algn="l" rtl="0" fontAlgn="base"/>
                      <a:r>
                        <a:rPr lang="en-US" sz="2400" b="0" i="0">
                          <a:solidFill>
                            <a:srgbClr val="000000"/>
                          </a:solidFill>
                          <a:effectLst/>
                          <a:latin typeface="Calibri" panose="020F0502020204030204" pitchFamily="34" charset="0"/>
                        </a:rPr>
                        <a:t>​</a:t>
                      </a:r>
                      <a:endParaRPr lang="en-US" sz="2400" b="0" i="0">
                        <a:solidFill>
                          <a:srgbClr val="000000"/>
                        </a:solidFill>
                        <a:effectLst/>
                      </a:endParaRPr>
                    </a:p>
                  </a:txBody>
                  <a:tcPr marL="72475" marR="72475" marT="36238" marB="36238">
                    <a:lnL>
                      <a:noFill/>
                    </a:lnL>
                    <a:lnR>
                      <a:noFill/>
                    </a:lnR>
                    <a:lnT w="9525" cap="flat" cmpd="sng" algn="ctr">
                      <a:solidFill>
                        <a:srgbClr val="F4F7FC"/>
                      </a:solidFill>
                      <a:prstDash val="solid"/>
                      <a:round/>
                      <a:headEnd type="none" w="med" len="med"/>
                      <a:tailEnd type="none" w="med" len="med"/>
                    </a:lnT>
                    <a:lnB w="9525" cap="flat" cmpd="sng" algn="ctr">
                      <a:solidFill>
                        <a:srgbClr val="F4F7FC"/>
                      </a:solidFill>
                      <a:prstDash val="solid"/>
                      <a:round/>
                      <a:headEnd type="none" w="med" len="med"/>
                      <a:tailEnd type="none" w="med" len="med"/>
                    </a:lnB>
                    <a:solidFill>
                      <a:srgbClr val="E7E7E7"/>
                    </a:solidFill>
                  </a:tcPr>
                </a:tc>
                <a:extLst>
                  <a:ext uri="{0D108BD9-81ED-4DB2-BD59-A6C34878D82A}">
                    <a16:rowId xmlns:a16="http://schemas.microsoft.com/office/drawing/2014/main" val="1631473619"/>
                  </a:ext>
                </a:extLst>
              </a:tr>
              <a:tr h="882882">
                <a:tc>
                  <a:txBody>
                    <a:bodyPr/>
                    <a:lstStyle/>
                    <a:p>
                      <a:pPr algn="l" rtl="0" fontAlgn="base"/>
                      <a:r>
                        <a:rPr lang="en-US" sz="2400" b="0" i="0" dirty="0">
                          <a:solidFill>
                            <a:srgbClr val="000000"/>
                          </a:solidFill>
                          <a:effectLst/>
                          <a:latin typeface="Calibri" panose="020F0502020204030204" pitchFamily="34" charset="0"/>
                        </a:rPr>
                        <a:t>Teachers categorized as A, B, C​</a:t>
                      </a:r>
                      <a:endParaRPr lang="en-US" sz="2400" b="0" i="0" dirty="0">
                        <a:solidFill>
                          <a:srgbClr val="000000"/>
                        </a:solidFill>
                        <a:effectLst/>
                      </a:endParaRPr>
                    </a:p>
                  </a:txBody>
                  <a:tcPr marL="72475" marR="72475" marT="36238" marB="36238">
                    <a:lnL>
                      <a:noFill/>
                    </a:lnL>
                    <a:lnR>
                      <a:noFill/>
                    </a:lnR>
                    <a:lnT w="9525" cap="flat" cmpd="sng" algn="ctr">
                      <a:solidFill>
                        <a:srgbClr val="F4F7FC"/>
                      </a:solidFill>
                      <a:prstDash val="solid"/>
                      <a:round/>
                      <a:headEnd type="none" w="med" len="med"/>
                      <a:tailEnd type="none" w="med" len="med"/>
                    </a:lnT>
                    <a:lnB w="9525" cap="flat" cmpd="sng" algn="ctr">
                      <a:solidFill>
                        <a:srgbClr val="F4F7FC"/>
                      </a:solidFill>
                      <a:prstDash val="solid"/>
                      <a:round/>
                      <a:headEnd type="none" w="med" len="med"/>
                      <a:tailEnd type="none" w="med" len="med"/>
                    </a:lnB>
                    <a:solidFill>
                      <a:srgbClr val="FFFFFF"/>
                    </a:solidFill>
                  </a:tcPr>
                </a:tc>
                <a:extLst>
                  <a:ext uri="{0D108BD9-81ED-4DB2-BD59-A6C34878D82A}">
                    <a16:rowId xmlns:a16="http://schemas.microsoft.com/office/drawing/2014/main" val="87462238"/>
                  </a:ext>
                </a:extLst>
              </a:tr>
              <a:tr h="475846">
                <a:tc>
                  <a:txBody>
                    <a:bodyPr/>
                    <a:lstStyle/>
                    <a:p>
                      <a:pPr algn="l" rtl="0" fontAlgn="base"/>
                      <a:r>
                        <a:rPr lang="en-US" sz="2400" b="0" i="0" dirty="0">
                          <a:solidFill>
                            <a:srgbClr val="000000"/>
                          </a:solidFill>
                          <a:effectLst/>
                          <a:latin typeface="Calibri" panose="020F0502020204030204" pitchFamily="34" charset="0"/>
                        </a:rPr>
                        <a:t>eTPES ​</a:t>
                      </a:r>
                      <a:endParaRPr lang="en-US" sz="2400" b="0" i="0" dirty="0">
                        <a:solidFill>
                          <a:srgbClr val="000000"/>
                        </a:solidFill>
                        <a:effectLst/>
                      </a:endParaRPr>
                    </a:p>
                  </a:txBody>
                  <a:tcPr marL="72475" marR="72475" marT="36238" marB="36238">
                    <a:lnL>
                      <a:noFill/>
                    </a:lnL>
                    <a:lnR>
                      <a:noFill/>
                    </a:lnR>
                    <a:lnT w="9525" cap="flat" cmpd="sng" algn="ctr">
                      <a:solidFill>
                        <a:srgbClr val="F4F7FC"/>
                      </a:solidFill>
                      <a:prstDash val="solid"/>
                      <a:round/>
                      <a:headEnd type="none" w="med" len="med"/>
                      <a:tailEnd type="none" w="med" len="med"/>
                    </a:lnT>
                    <a:lnB w="27508"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1252769033"/>
                  </a:ext>
                </a:extLst>
              </a:tr>
            </a:tbl>
          </a:graphicData>
        </a:graphic>
      </p:graphicFrame>
      <p:graphicFrame>
        <p:nvGraphicFramePr>
          <p:cNvPr id="5" name="Table 4">
            <a:extLst>
              <a:ext uri="{FF2B5EF4-FFF2-40B4-BE49-F238E27FC236}">
                <a16:creationId xmlns:a16="http://schemas.microsoft.com/office/drawing/2014/main" id="{58E1477A-E0EA-4BF3-8460-E311A4F954ED}"/>
              </a:ext>
            </a:extLst>
          </p:cNvPr>
          <p:cNvGraphicFramePr>
            <a:graphicFrameLocks noGrp="1"/>
          </p:cNvGraphicFramePr>
          <p:nvPr>
            <p:extLst>
              <p:ext uri="{D42A27DB-BD31-4B8C-83A1-F6EECF244321}">
                <p14:modId xmlns:p14="http://schemas.microsoft.com/office/powerpoint/2010/main" val="3506890334"/>
              </p:ext>
            </p:extLst>
          </p:nvPr>
        </p:nvGraphicFramePr>
        <p:xfrm>
          <a:off x="4686301" y="1103531"/>
          <a:ext cx="4282207" cy="5251087"/>
        </p:xfrm>
        <a:graphic>
          <a:graphicData uri="http://schemas.openxmlformats.org/drawingml/2006/table">
            <a:tbl>
              <a:tblPr/>
              <a:tblGrid>
                <a:gridCol w="4282207">
                  <a:extLst>
                    <a:ext uri="{9D8B030D-6E8A-4147-A177-3AD203B41FA5}">
                      <a16:colId xmlns:a16="http://schemas.microsoft.com/office/drawing/2014/main" val="1889909307"/>
                    </a:ext>
                  </a:extLst>
                </a:gridCol>
              </a:tblGrid>
              <a:tr h="508908">
                <a:tc>
                  <a:txBody>
                    <a:bodyPr/>
                    <a:lstStyle/>
                    <a:p>
                      <a:pPr algn="ctr" rtl="0" fontAlgn="base"/>
                      <a:r>
                        <a:rPr lang="en-US" sz="2400" b="1" i="0" dirty="0">
                          <a:solidFill>
                            <a:srgbClr val="FFFFFF"/>
                          </a:solidFill>
                          <a:effectLst/>
                          <a:latin typeface="Calibri" panose="020F0502020204030204" pitchFamily="34" charset="0"/>
                        </a:rPr>
                        <a:t>Revised Draft OTES​</a:t>
                      </a:r>
                      <a:endParaRPr lang="en-US" sz="2400" b="1" i="0" dirty="0">
                        <a:solidFill>
                          <a:srgbClr val="FFFFFF"/>
                        </a:solidFill>
                        <a:effectLst/>
                      </a:endParaRPr>
                    </a:p>
                  </a:txBody>
                  <a:tcPr marL="73290" marR="73290" marT="36645" marB="36645">
                    <a:lnL>
                      <a:noFill/>
                    </a:lnL>
                    <a:lnR>
                      <a:noFill/>
                    </a:lnR>
                    <a:lnT w="27508" cap="flat" cmpd="sng" algn="ctr">
                      <a:solidFill>
                        <a:srgbClr val="000000"/>
                      </a:solidFill>
                      <a:prstDash val="solid"/>
                      <a:round/>
                      <a:headEnd type="none" w="med" len="med"/>
                      <a:tailEnd type="none" w="med" len="med"/>
                    </a:lnT>
                    <a:lnB w="27508" cap="flat" cmpd="sng" algn="ctr">
                      <a:solidFill>
                        <a:srgbClr val="000000"/>
                      </a:solidFill>
                      <a:prstDash val="solid"/>
                      <a:round/>
                      <a:headEnd type="none" w="med" len="med"/>
                      <a:tailEnd type="none" w="med" len="med"/>
                    </a:lnB>
                    <a:solidFill>
                      <a:srgbClr val="C0504D"/>
                    </a:solidFill>
                  </a:tcPr>
                </a:tc>
                <a:extLst>
                  <a:ext uri="{0D108BD9-81ED-4DB2-BD59-A6C34878D82A}">
                    <a16:rowId xmlns:a16="http://schemas.microsoft.com/office/drawing/2014/main" val="2206137278"/>
                  </a:ext>
                </a:extLst>
              </a:tr>
              <a:tr h="650470">
                <a:tc>
                  <a:txBody>
                    <a:bodyPr/>
                    <a:lstStyle/>
                    <a:p>
                      <a:pPr algn="l" rtl="0" fontAlgn="base"/>
                      <a:r>
                        <a:rPr lang="en-US" sz="2400" b="0" i="0" dirty="0">
                          <a:solidFill>
                            <a:srgbClr val="000000"/>
                          </a:solidFill>
                          <a:effectLst/>
                          <a:latin typeface="Calibri" panose="020F0502020204030204" pitchFamily="34" charset="0"/>
                        </a:rPr>
                        <a:t>Renewed emphasis on growth​</a:t>
                      </a:r>
                      <a:endParaRPr lang="en-US" sz="2400" b="0" i="0" dirty="0">
                        <a:solidFill>
                          <a:srgbClr val="000000"/>
                        </a:solidFill>
                        <a:effectLst/>
                      </a:endParaRPr>
                    </a:p>
                  </a:txBody>
                  <a:tcPr marL="73290" marR="73290" marT="36645" marB="36645">
                    <a:lnL>
                      <a:noFill/>
                    </a:lnL>
                    <a:lnR>
                      <a:noFill/>
                    </a:lnR>
                    <a:lnT w="27508" cap="flat" cmpd="sng" algn="ctr">
                      <a:solidFill>
                        <a:srgbClr val="000000"/>
                      </a:solidFill>
                      <a:prstDash val="solid"/>
                      <a:round/>
                      <a:headEnd type="none" w="med" len="med"/>
                      <a:tailEnd type="none" w="med" len="med"/>
                    </a:lnT>
                    <a:lnB w="9525" cap="flat" cmpd="sng" algn="ctr">
                      <a:solidFill>
                        <a:srgbClr val="F4F7FC"/>
                      </a:solidFill>
                      <a:prstDash val="solid"/>
                      <a:round/>
                      <a:headEnd type="none" w="med" len="med"/>
                      <a:tailEnd type="none" w="med" len="med"/>
                    </a:lnB>
                    <a:solidFill>
                      <a:srgbClr val="E7E7E7"/>
                    </a:solidFill>
                  </a:tcPr>
                </a:tc>
                <a:extLst>
                  <a:ext uri="{0D108BD9-81ED-4DB2-BD59-A6C34878D82A}">
                    <a16:rowId xmlns:a16="http://schemas.microsoft.com/office/drawing/2014/main" val="2313130011"/>
                  </a:ext>
                </a:extLst>
              </a:tr>
              <a:tr h="1533236">
                <a:tc>
                  <a:txBody>
                    <a:bodyPr/>
                    <a:lstStyle/>
                    <a:p>
                      <a:pPr algn="l" rtl="0" fontAlgn="base"/>
                      <a:r>
                        <a:rPr lang="en-US" sz="2400" b="0" i="0" dirty="0">
                          <a:solidFill>
                            <a:srgbClr val="000000"/>
                          </a:solidFill>
                          <a:effectLst/>
                          <a:latin typeface="Calibri" panose="020F0502020204030204" pitchFamily="34" charset="0"/>
                        </a:rPr>
                        <a:t>No more 50/50 ​</a:t>
                      </a:r>
                      <a:endParaRPr lang="en-US" sz="2400" b="0" i="0" dirty="0">
                        <a:solidFill>
                          <a:srgbClr val="000000"/>
                        </a:solidFill>
                        <a:effectLst/>
                      </a:endParaRPr>
                    </a:p>
                    <a:p>
                      <a:pPr algn="l" rtl="0" fontAlgn="base"/>
                      <a:r>
                        <a:rPr lang="en-US" sz="2400" b="0" i="0" dirty="0">
                          <a:solidFill>
                            <a:srgbClr val="000000"/>
                          </a:solidFill>
                          <a:effectLst/>
                          <a:latin typeface="Calibri" panose="020F0502020204030204" pitchFamily="34" charset="0"/>
                        </a:rPr>
                        <a:t>HQSD embedded in rubric ​</a:t>
                      </a:r>
                      <a:endParaRPr lang="en-US" sz="2400" b="0" i="0" dirty="0">
                        <a:solidFill>
                          <a:srgbClr val="000000"/>
                        </a:solidFill>
                        <a:effectLst/>
                      </a:endParaRPr>
                    </a:p>
                    <a:p>
                      <a:pPr algn="l" rtl="0" fontAlgn="base"/>
                      <a:r>
                        <a:rPr lang="en-US" sz="2400" b="0" i="0" dirty="0">
                          <a:solidFill>
                            <a:srgbClr val="000000"/>
                          </a:solidFill>
                          <a:effectLst/>
                          <a:latin typeface="Calibri" panose="020F0502020204030204" pitchFamily="34" charset="0"/>
                        </a:rPr>
                        <a:t>No Alternative Framework​</a:t>
                      </a:r>
                      <a:endParaRPr lang="en-US" sz="2400" b="0" i="0" dirty="0">
                        <a:solidFill>
                          <a:srgbClr val="000000"/>
                        </a:solidFill>
                        <a:effectLst/>
                      </a:endParaRPr>
                    </a:p>
                  </a:txBody>
                  <a:tcPr marL="73290" marR="73290" marT="36645" marB="36645">
                    <a:lnL>
                      <a:noFill/>
                    </a:lnL>
                    <a:lnR>
                      <a:noFill/>
                    </a:lnR>
                    <a:lnT w="9525" cap="flat" cmpd="sng" algn="ctr">
                      <a:solidFill>
                        <a:srgbClr val="F4F7FC"/>
                      </a:solidFill>
                      <a:prstDash val="solid"/>
                      <a:round/>
                      <a:headEnd type="none" w="med" len="med"/>
                      <a:tailEnd type="none" w="med" len="med"/>
                    </a:lnT>
                    <a:lnB w="9525" cap="flat" cmpd="sng" algn="ctr">
                      <a:solidFill>
                        <a:srgbClr val="F4F7FC"/>
                      </a:solidFill>
                      <a:prstDash val="solid"/>
                      <a:round/>
                      <a:headEnd type="none" w="med" len="med"/>
                      <a:tailEnd type="none" w="med" len="med"/>
                    </a:lnB>
                    <a:solidFill>
                      <a:srgbClr val="FFFFFF"/>
                    </a:solidFill>
                  </a:tcPr>
                </a:tc>
                <a:extLst>
                  <a:ext uri="{0D108BD9-81ED-4DB2-BD59-A6C34878D82A}">
                    <a16:rowId xmlns:a16="http://schemas.microsoft.com/office/drawing/2014/main" val="2967051330"/>
                  </a:ext>
                </a:extLst>
              </a:tr>
              <a:tr h="895735">
                <a:tc>
                  <a:txBody>
                    <a:bodyPr/>
                    <a:lstStyle/>
                    <a:p>
                      <a:pPr algn="l" rtl="0" fontAlgn="base"/>
                      <a:r>
                        <a:rPr lang="en-US" sz="2400" b="0" i="0" dirty="0">
                          <a:solidFill>
                            <a:srgbClr val="000000"/>
                          </a:solidFill>
                          <a:effectLst/>
                          <a:latin typeface="Calibri" panose="020F0502020204030204" pitchFamily="34" charset="0"/>
                        </a:rPr>
                        <a:t>2 Formal Observations​</a:t>
                      </a:r>
                      <a:endParaRPr lang="en-US" sz="2400" b="0" i="0" dirty="0">
                        <a:solidFill>
                          <a:srgbClr val="000000"/>
                        </a:solidFill>
                        <a:effectLst/>
                      </a:endParaRPr>
                    </a:p>
                    <a:p>
                      <a:pPr algn="l" rtl="0" fontAlgn="base"/>
                      <a:r>
                        <a:rPr lang="en-US" sz="2400" b="0" i="0" dirty="0">
                          <a:solidFill>
                            <a:srgbClr val="000000"/>
                          </a:solidFill>
                          <a:effectLst/>
                          <a:latin typeface="Calibri" panose="020F0502020204030204" pitchFamily="34" charset="0"/>
                        </a:rPr>
                        <a:t>Walkthroughs​</a:t>
                      </a:r>
                      <a:endParaRPr lang="en-US" sz="2400" b="0" i="0" dirty="0">
                        <a:solidFill>
                          <a:srgbClr val="000000"/>
                        </a:solidFill>
                        <a:effectLst/>
                      </a:endParaRPr>
                    </a:p>
                    <a:p>
                      <a:pPr algn="l" rtl="0" fontAlgn="base"/>
                      <a:r>
                        <a:rPr lang="en-US" sz="2400" b="0" i="0" dirty="0">
                          <a:solidFill>
                            <a:srgbClr val="000000"/>
                          </a:solidFill>
                          <a:effectLst/>
                          <a:latin typeface="Calibri" panose="020F0502020204030204" pitchFamily="34" charset="0"/>
                        </a:rPr>
                        <a:t>Focused to Support Growth​</a:t>
                      </a:r>
                      <a:endParaRPr lang="en-US" sz="2400" b="0" i="0" dirty="0">
                        <a:solidFill>
                          <a:srgbClr val="000000"/>
                        </a:solidFill>
                        <a:effectLst/>
                      </a:endParaRPr>
                    </a:p>
                  </a:txBody>
                  <a:tcPr marL="73290" marR="73290" marT="36645" marB="36645">
                    <a:lnL>
                      <a:noFill/>
                    </a:lnL>
                    <a:lnR>
                      <a:noFill/>
                    </a:lnR>
                    <a:lnT w="9525" cap="flat" cmpd="sng" algn="ctr">
                      <a:solidFill>
                        <a:srgbClr val="F4F7FC"/>
                      </a:solidFill>
                      <a:prstDash val="solid"/>
                      <a:round/>
                      <a:headEnd type="none" w="med" len="med"/>
                      <a:tailEnd type="none" w="med" len="med"/>
                    </a:lnT>
                    <a:lnB w="9525" cap="flat" cmpd="sng" algn="ctr">
                      <a:solidFill>
                        <a:srgbClr val="F4F7FC"/>
                      </a:solidFill>
                      <a:prstDash val="solid"/>
                      <a:round/>
                      <a:headEnd type="none" w="med" len="med"/>
                      <a:tailEnd type="none" w="med" len="med"/>
                    </a:lnB>
                    <a:solidFill>
                      <a:srgbClr val="E7E7E7"/>
                    </a:solidFill>
                  </a:tcPr>
                </a:tc>
                <a:extLst>
                  <a:ext uri="{0D108BD9-81ED-4DB2-BD59-A6C34878D82A}">
                    <a16:rowId xmlns:a16="http://schemas.microsoft.com/office/drawing/2014/main" val="981015915"/>
                  </a:ext>
                </a:extLst>
              </a:tr>
              <a:tr h="867826">
                <a:tc>
                  <a:txBody>
                    <a:bodyPr/>
                    <a:lstStyle/>
                    <a:p>
                      <a:pPr algn="l" rtl="0" fontAlgn="base"/>
                      <a:r>
                        <a:rPr lang="en-US" sz="2400" b="0" i="0">
                          <a:solidFill>
                            <a:srgbClr val="000000"/>
                          </a:solidFill>
                          <a:effectLst/>
                          <a:latin typeface="Calibri" panose="020F0502020204030204" pitchFamily="34" charset="0"/>
                        </a:rPr>
                        <a:t>Teacher Categories no longer required​</a:t>
                      </a:r>
                      <a:endParaRPr lang="en-US" sz="2400" b="0" i="0">
                        <a:solidFill>
                          <a:srgbClr val="000000"/>
                        </a:solidFill>
                        <a:effectLst/>
                      </a:endParaRPr>
                    </a:p>
                  </a:txBody>
                  <a:tcPr marL="73290" marR="73290" marT="36645" marB="36645">
                    <a:lnL>
                      <a:noFill/>
                    </a:lnL>
                    <a:lnR>
                      <a:noFill/>
                    </a:lnR>
                    <a:lnT w="9525" cap="flat" cmpd="sng" algn="ctr">
                      <a:solidFill>
                        <a:srgbClr val="F4F7FC"/>
                      </a:solidFill>
                      <a:prstDash val="solid"/>
                      <a:round/>
                      <a:headEnd type="none" w="med" len="med"/>
                      <a:tailEnd type="none" w="med" len="med"/>
                    </a:lnT>
                    <a:lnB w="9525" cap="flat" cmpd="sng" algn="ctr">
                      <a:solidFill>
                        <a:srgbClr val="F4F7FC"/>
                      </a:solidFill>
                      <a:prstDash val="solid"/>
                      <a:round/>
                      <a:headEnd type="none" w="med" len="med"/>
                      <a:tailEnd type="none" w="med" len="med"/>
                    </a:lnB>
                    <a:solidFill>
                      <a:srgbClr val="FFFFFF"/>
                    </a:solidFill>
                  </a:tcPr>
                </a:tc>
                <a:extLst>
                  <a:ext uri="{0D108BD9-81ED-4DB2-BD59-A6C34878D82A}">
                    <a16:rowId xmlns:a16="http://schemas.microsoft.com/office/drawing/2014/main" val="3417336643"/>
                  </a:ext>
                </a:extLst>
              </a:tr>
              <a:tr h="520077">
                <a:tc>
                  <a:txBody>
                    <a:bodyPr/>
                    <a:lstStyle/>
                    <a:p>
                      <a:pPr algn="l" rtl="0" fontAlgn="base"/>
                      <a:r>
                        <a:rPr lang="en-US" sz="2400" b="0" i="0" dirty="0" err="1">
                          <a:solidFill>
                            <a:srgbClr val="000000"/>
                          </a:solidFill>
                          <a:effectLst/>
                          <a:latin typeface="Calibri" panose="020F0502020204030204" pitchFamily="34" charset="0"/>
                        </a:rPr>
                        <a:t>OhioES</a:t>
                      </a:r>
                      <a:r>
                        <a:rPr lang="en-US" sz="2400" b="0" i="0" dirty="0">
                          <a:solidFill>
                            <a:srgbClr val="000000"/>
                          </a:solidFill>
                          <a:effectLst/>
                          <a:latin typeface="Calibri" panose="020F0502020204030204" pitchFamily="34" charset="0"/>
                        </a:rPr>
                        <a:t>​</a:t>
                      </a:r>
                      <a:endParaRPr lang="en-US" sz="2400" b="0" i="0" dirty="0">
                        <a:solidFill>
                          <a:srgbClr val="000000"/>
                        </a:solidFill>
                        <a:effectLst/>
                      </a:endParaRPr>
                    </a:p>
                  </a:txBody>
                  <a:tcPr marL="73290" marR="73290" marT="36645" marB="36645">
                    <a:lnL>
                      <a:noFill/>
                    </a:lnL>
                    <a:lnR>
                      <a:noFill/>
                    </a:lnR>
                    <a:lnT w="9525" cap="flat" cmpd="sng" algn="ctr">
                      <a:solidFill>
                        <a:srgbClr val="F4F7FC"/>
                      </a:solidFill>
                      <a:prstDash val="solid"/>
                      <a:round/>
                      <a:headEnd type="none" w="med" len="med"/>
                      <a:tailEnd type="none" w="med" len="med"/>
                    </a:lnT>
                    <a:lnB w="27508" cap="flat" cmpd="sng" algn="ctr">
                      <a:solidFill>
                        <a:srgbClr val="000000"/>
                      </a:solidFill>
                      <a:prstDash val="solid"/>
                      <a:round/>
                      <a:headEnd type="none" w="med" len="med"/>
                      <a:tailEnd type="none" w="med" len="med"/>
                    </a:lnB>
                    <a:solidFill>
                      <a:srgbClr val="E7E7E7"/>
                    </a:solidFill>
                  </a:tcPr>
                </a:tc>
                <a:extLst>
                  <a:ext uri="{0D108BD9-81ED-4DB2-BD59-A6C34878D82A}">
                    <a16:rowId xmlns:a16="http://schemas.microsoft.com/office/drawing/2014/main" val="2109825807"/>
                  </a:ext>
                </a:extLst>
              </a:tr>
            </a:tbl>
          </a:graphicData>
        </a:graphic>
      </p:graphicFrame>
    </p:spTree>
    <p:extLst>
      <p:ext uri="{BB962C8B-B14F-4D97-AF65-F5344CB8AC3E}">
        <p14:creationId xmlns:p14="http://schemas.microsoft.com/office/powerpoint/2010/main" val="1384866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270CC-9D0C-444E-A181-6F3ECB57D83A}"/>
              </a:ext>
            </a:extLst>
          </p:cNvPr>
          <p:cNvSpPr>
            <a:spLocks noGrp="1"/>
          </p:cNvSpPr>
          <p:nvPr>
            <p:ph type="title"/>
          </p:nvPr>
        </p:nvSpPr>
        <p:spPr>
          <a:xfrm>
            <a:off x="457200" y="445168"/>
            <a:ext cx="8229600" cy="646331"/>
          </a:xfrm>
        </p:spPr>
        <p:txBody>
          <a:bodyPr/>
          <a:lstStyle/>
          <a:p>
            <a:r>
              <a:rPr lang="en-US" cap="small" dirty="0"/>
              <a:t>Other</a:t>
            </a:r>
          </a:p>
        </p:txBody>
      </p:sp>
      <p:sp>
        <p:nvSpPr>
          <p:cNvPr id="3" name="Content Placeholder 2">
            <a:extLst>
              <a:ext uri="{FF2B5EF4-FFF2-40B4-BE49-F238E27FC236}">
                <a16:creationId xmlns:a16="http://schemas.microsoft.com/office/drawing/2014/main" id="{C6F83F64-D465-45A1-BC6B-8EB194F5DD9E}"/>
              </a:ext>
            </a:extLst>
          </p:cNvPr>
          <p:cNvSpPr>
            <a:spLocks noGrp="1"/>
          </p:cNvSpPr>
          <p:nvPr>
            <p:ph idx="1"/>
          </p:nvPr>
        </p:nvSpPr>
        <p:spPr>
          <a:xfrm>
            <a:off x="457200" y="1265064"/>
            <a:ext cx="8229600" cy="4525963"/>
          </a:xfrm>
        </p:spPr>
        <p:txBody>
          <a:bodyPr/>
          <a:lstStyle/>
          <a:p>
            <a:pPr>
              <a:spcBef>
                <a:spcPts val="1200"/>
              </a:spcBef>
              <a:spcAft>
                <a:spcPts val="400"/>
              </a:spcAft>
              <a:buFont typeface="Arial" panose="020B0604020202020204" pitchFamily="34" charset="0"/>
              <a:buChar char="•"/>
            </a:pPr>
            <a:r>
              <a:rPr lang="en-US" b="1" dirty="0"/>
              <a:t>Ohio Latino Education Summit</a:t>
            </a:r>
          </a:p>
          <a:p>
            <a:pPr marL="0" indent="0">
              <a:spcBef>
                <a:spcPts val="1200"/>
              </a:spcBef>
              <a:spcAft>
                <a:spcPts val="400"/>
              </a:spcAft>
              <a:buNone/>
            </a:pPr>
            <a:r>
              <a:rPr lang="en-US" dirty="0"/>
              <a:t>November 8, 2019 at Kent State University</a:t>
            </a:r>
          </a:p>
          <a:p>
            <a:pPr marL="0" indent="0">
              <a:spcBef>
                <a:spcPts val="1200"/>
              </a:spcBef>
              <a:spcAft>
                <a:spcPts val="400"/>
              </a:spcAft>
              <a:buNone/>
            </a:pPr>
            <a:r>
              <a:rPr lang="en-US" dirty="0">
                <a:hlinkClick r:id="rId3"/>
              </a:rPr>
              <a:t>https://www.kent.edu/oles</a:t>
            </a:r>
            <a:endParaRPr lang="en-US" dirty="0"/>
          </a:p>
          <a:p>
            <a:pPr marL="0" indent="0">
              <a:spcBef>
                <a:spcPts val="1200"/>
              </a:spcBef>
              <a:spcAft>
                <a:spcPts val="400"/>
              </a:spcAft>
              <a:buNone/>
            </a:pPr>
            <a:endParaRPr lang="en-US" sz="1000" dirty="0"/>
          </a:p>
          <a:p>
            <a:pPr>
              <a:spcBef>
                <a:spcPts val="1200"/>
              </a:spcBef>
              <a:spcAft>
                <a:spcPts val="400"/>
              </a:spcAft>
              <a:buFont typeface="Arial" panose="020B0604020202020204" pitchFamily="34" charset="0"/>
              <a:buChar char="•"/>
            </a:pPr>
            <a:r>
              <a:rPr lang="en-US" b="1" dirty="0"/>
              <a:t>Inclusive Education Leadership Institute</a:t>
            </a:r>
          </a:p>
          <a:p>
            <a:pPr marL="0" indent="0">
              <a:spcBef>
                <a:spcPts val="1200"/>
              </a:spcBef>
              <a:spcAft>
                <a:spcPts val="400"/>
              </a:spcAft>
              <a:buNone/>
            </a:pPr>
            <a:r>
              <a:rPr lang="en-US" dirty="0"/>
              <a:t>November 20-22, 2019 Columbus, Ohio</a:t>
            </a:r>
          </a:p>
          <a:p>
            <a:pPr marL="0" indent="0">
              <a:spcBef>
                <a:spcPts val="1200"/>
              </a:spcBef>
              <a:spcAft>
                <a:spcPts val="400"/>
              </a:spcAft>
              <a:buNone/>
            </a:pPr>
            <a:r>
              <a:rPr lang="en-US" dirty="0">
                <a:hlinkClick r:id="rId4"/>
              </a:rPr>
              <a:t>https://conference.ocali.org/</a:t>
            </a:r>
            <a:endParaRPr lang="en-US" dirty="0"/>
          </a:p>
          <a:p>
            <a:pPr>
              <a:spcAft>
                <a:spcPts val="1200"/>
              </a:spcAft>
              <a:buFont typeface="Arial" panose="020B0604020202020204" pitchFamily="34" charset="0"/>
              <a:buChar char="•"/>
            </a:pPr>
            <a:endParaRPr lang="en-US" dirty="0"/>
          </a:p>
          <a:p>
            <a:pPr marL="0" indent="0">
              <a:spcAft>
                <a:spcPts val="1200"/>
              </a:spcAft>
              <a:buNone/>
            </a:pPr>
            <a:r>
              <a:rPr lang="en-US" dirty="0"/>
              <a:t>	</a:t>
            </a:r>
          </a:p>
          <a:p>
            <a:pPr marL="0" indent="0">
              <a:buNone/>
            </a:pPr>
            <a:endParaRPr lang="en-US" dirty="0"/>
          </a:p>
        </p:txBody>
      </p:sp>
    </p:spTree>
    <p:extLst>
      <p:ext uri="{BB962C8B-B14F-4D97-AF65-F5344CB8AC3E}">
        <p14:creationId xmlns:p14="http://schemas.microsoft.com/office/powerpoint/2010/main" val="377780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8660"/>
            <a:ext cx="8229600" cy="646331"/>
          </a:xfrm>
        </p:spPr>
        <p:txBody>
          <a:bodyPr/>
          <a:lstStyle/>
          <a:p>
            <a:r>
              <a:rPr lang="en-US" cap="small" dirty="0"/>
              <a:t>Center Contacts</a:t>
            </a:r>
          </a:p>
        </p:txBody>
      </p:sp>
      <p:sp>
        <p:nvSpPr>
          <p:cNvPr id="4" name="Rectangle 3">
            <a:extLst>
              <a:ext uri="{FF2B5EF4-FFF2-40B4-BE49-F238E27FC236}">
                <a16:creationId xmlns:a16="http://schemas.microsoft.com/office/drawing/2014/main" id="{784B1C86-6AE6-DA46-A75F-372F2C859CC7}"/>
              </a:ext>
            </a:extLst>
          </p:cNvPr>
          <p:cNvSpPr/>
          <p:nvPr/>
        </p:nvSpPr>
        <p:spPr>
          <a:xfrm>
            <a:off x="372979" y="871746"/>
            <a:ext cx="8398041" cy="5986254"/>
          </a:xfrm>
          <a:prstGeom prst="rect">
            <a:avLst/>
          </a:prstGeom>
        </p:spPr>
        <p:txBody>
          <a:bodyPr wrap="square">
            <a:spAutoFit/>
          </a:bodyPr>
          <a:lstStyle/>
          <a:p>
            <a:pPr algn="ctr">
              <a:spcBef>
                <a:spcPts val="1200"/>
              </a:spcBef>
              <a:spcAft>
                <a:spcPts val="600"/>
              </a:spcAft>
              <a:buClr>
                <a:srgbClr val="2462A7"/>
              </a:buClr>
              <a:buSzPts val="800"/>
            </a:pPr>
            <a:endParaRPr lang="en-US" sz="2800" dirty="0">
              <a:latin typeface="Arial" panose="020B0604020202020204" pitchFamily="34" charset="0"/>
              <a:cs typeface="Arial" panose="020B0604020202020204" pitchFamily="34" charset="0"/>
              <a:hlinkClick r:id="rId3"/>
            </a:endParaRPr>
          </a:p>
          <a:p>
            <a:pPr algn="ctr">
              <a:spcBef>
                <a:spcPts val="1200"/>
              </a:spcBef>
              <a:spcAft>
                <a:spcPts val="600"/>
              </a:spcAft>
              <a:buClr>
                <a:srgbClr val="2462A7"/>
              </a:buClr>
              <a:buSzPts val="800"/>
            </a:pPr>
            <a:r>
              <a:rPr lang="en-US" sz="2800" dirty="0">
                <a:latin typeface="Arial" panose="020B0604020202020204" pitchFamily="34" charset="0"/>
                <a:cs typeface="Arial" panose="020B0604020202020204" pitchFamily="34" charset="0"/>
                <a:hlinkClick r:id="rId3"/>
              </a:rPr>
              <a:t>Carolyn.Everidge-Frey@education.ohio.gov</a:t>
            </a:r>
            <a:endParaRPr lang="en-US" sz="2800" dirty="0">
              <a:latin typeface="Arial" panose="020B0604020202020204" pitchFamily="34" charset="0"/>
              <a:cs typeface="Arial" panose="020B0604020202020204" pitchFamily="34" charset="0"/>
            </a:endParaRPr>
          </a:p>
          <a:p>
            <a:pPr algn="ctr">
              <a:spcBef>
                <a:spcPts val="1200"/>
              </a:spcBef>
              <a:spcAft>
                <a:spcPts val="600"/>
              </a:spcAft>
              <a:buClr>
                <a:srgbClr val="2462A7"/>
              </a:buClr>
              <a:buSzPts val="800"/>
            </a:pPr>
            <a:r>
              <a:rPr lang="en-US" sz="2800" dirty="0">
                <a:latin typeface="Arial" panose="020B0604020202020204" pitchFamily="34" charset="0"/>
                <a:cs typeface="Arial" panose="020B0604020202020204" pitchFamily="34" charset="0"/>
                <a:hlinkClick r:id="rId4"/>
              </a:rPr>
              <a:t>Sherry.Birchem@education.ohio.gov</a:t>
            </a:r>
          </a:p>
          <a:p>
            <a:pPr algn="ctr">
              <a:spcBef>
                <a:spcPts val="1200"/>
              </a:spcBef>
              <a:spcAft>
                <a:spcPts val="600"/>
              </a:spcAft>
              <a:buClr>
                <a:srgbClr val="2462A7"/>
              </a:buClr>
              <a:buSzPts val="800"/>
            </a:pPr>
            <a:r>
              <a:rPr lang="en-US" sz="2800" dirty="0">
                <a:latin typeface="Arial" panose="020B0604020202020204" pitchFamily="34" charset="0"/>
                <a:cs typeface="Arial" panose="020B0604020202020204" pitchFamily="34" charset="0"/>
                <a:hlinkClick r:id="rId5"/>
              </a:rPr>
              <a:t>Yenetta.Harper@education.ohio.gov</a:t>
            </a:r>
            <a:endParaRPr lang="en-US" sz="2800" dirty="0">
              <a:latin typeface="Arial" panose="020B0604020202020204" pitchFamily="34" charset="0"/>
              <a:cs typeface="Arial" panose="020B0604020202020204" pitchFamily="34" charset="0"/>
            </a:endParaRPr>
          </a:p>
          <a:p>
            <a:pPr algn="ctr">
              <a:spcBef>
                <a:spcPts val="1200"/>
              </a:spcBef>
              <a:spcAft>
                <a:spcPts val="600"/>
              </a:spcAft>
              <a:buClr>
                <a:srgbClr val="2462A7"/>
              </a:buClr>
              <a:buSzPts val="800"/>
            </a:pPr>
            <a:r>
              <a:rPr lang="en-US" sz="2800" dirty="0">
                <a:latin typeface="Arial" panose="020B0604020202020204" pitchFamily="34" charset="0"/>
                <a:cs typeface="Arial" panose="020B0604020202020204" pitchFamily="34" charset="0"/>
                <a:hlinkClick r:id="rId6"/>
              </a:rPr>
              <a:t>Thomas.Mcgee@education.ohio.gov</a:t>
            </a:r>
            <a:endParaRPr lang="en-US" sz="2800" dirty="0">
              <a:latin typeface="Arial" panose="020B0604020202020204" pitchFamily="34" charset="0"/>
              <a:cs typeface="Arial" panose="020B0604020202020204" pitchFamily="34" charset="0"/>
            </a:endParaRPr>
          </a:p>
          <a:p>
            <a:pPr algn="ctr">
              <a:spcBef>
                <a:spcPts val="1200"/>
              </a:spcBef>
              <a:spcAft>
                <a:spcPts val="600"/>
              </a:spcAft>
              <a:buClr>
                <a:srgbClr val="2462A7"/>
              </a:buClr>
              <a:buSzPts val="800"/>
            </a:pPr>
            <a:r>
              <a:rPr lang="en-US" sz="2800" dirty="0">
                <a:latin typeface="Arial" panose="020B0604020202020204" pitchFamily="34" charset="0"/>
                <a:cs typeface="Arial" panose="020B0604020202020204" pitchFamily="34" charset="0"/>
                <a:hlinkClick r:id="rId4"/>
              </a:rPr>
              <a:t>Melissa.Weber-Mayrer@education.ohio.gov</a:t>
            </a:r>
          </a:p>
          <a:p>
            <a:pPr algn="ctr">
              <a:spcBef>
                <a:spcPts val="1200"/>
              </a:spcBef>
              <a:spcAft>
                <a:spcPts val="600"/>
              </a:spcAft>
              <a:buClr>
                <a:srgbClr val="2462A7"/>
              </a:buClr>
              <a:buSzPts val="800"/>
            </a:pPr>
            <a:r>
              <a:rPr lang="en-US" sz="2800" dirty="0">
                <a:latin typeface="Arial" panose="020B0604020202020204" pitchFamily="34" charset="0"/>
                <a:cs typeface="Arial" panose="020B0604020202020204" pitchFamily="34" charset="0"/>
                <a:hlinkClick r:id="rId4"/>
              </a:rPr>
              <a:t>Aaron.Ross@education.ohio.gov</a:t>
            </a:r>
            <a:endParaRPr lang="en-US" sz="2800" dirty="0">
              <a:latin typeface="Arial" panose="020B0604020202020204" pitchFamily="34" charset="0"/>
              <a:cs typeface="Arial" panose="020B0604020202020204" pitchFamily="34" charset="0"/>
            </a:endParaRPr>
          </a:p>
          <a:p>
            <a:pPr algn="ctr">
              <a:buClr>
                <a:srgbClr val="2462A7"/>
              </a:buClr>
              <a:buSzPts val="800"/>
            </a:pPr>
            <a:endParaRPr lang="en-US" sz="2800" dirty="0">
              <a:latin typeface="Arial" panose="020B0604020202020204" pitchFamily="34" charset="0"/>
              <a:cs typeface="Arial" panose="020B0604020202020204" pitchFamily="34" charset="0"/>
            </a:endParaRPr>
          </a:p>
          <a:p>
            <a:pPr algn="ctr">
              <a:buClr>
                <a:srgbClr val="2462A7"/>
              </a:buClr>
              <a:buSzPts val="800"/>
            </a:pPr>
            <a:endParaRPr lang="en-US" sz="3200" dirty="0">
              <a:latin typeface="Arial" panose="020B0604020202020204" pitchFamily="34" charset="0"/>
              <a:cs typeface="Arial" panose="020B0604020202020204" pitchFamily="34" charset="0"/>
            </a:endParaRPr>
          </a:p>
          <a:p>
            <a:pPr algn="ctr">
              <a:buClr>
                <a:srgbClr val="2462A7"/>
              </a:buClr>
              <a:buSzPts val="800"/>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237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0" y="-1"/>
            <a:ext cx="9144000" cy="6392169"/>
          </a:xfrm>
        </p:spPr>
      </p:pic>
      <p:sp>
        <p:nvSpPr>
          <p:cNvPr id="2" name="Title 1"/>
          <p:cNvSpPr>
            <a:spLocks noGrp="1"/>
          </p:cNvSpPr>
          <p:nvPr>
            <p:ph type="title"/>
          </p:nvPr>
        </p:nvSpPr>
        <p:spPr>
          <a:xfrm>
            <a:off x="457200" y="293427"/>
            <a:ext cx="8229600" cy="646331"/>
          </a:xfrm>
        </p:spPr>
        <p:txBody>
          <a:bodyPr/>
          <a:lstStyle/>
          <a:p>
            <a:pPr algn="ctr"/>
            <a:r>
              <a:rPr lang="en-US" dirty="0">
                <a:solidFill>
                  <a:schemeClr val="bg1"/>
                </a:solidFill>
              </a:rPr>
              <a:t>education.ohio.gov</a:t>
            </a:r>
          </a:p>
        </p:txBody>
      </p:sp>
    </p:spTree>
    <p:extLst>
      <p:ext uri="{BB962C8B-B14F-4D97-AF65-F5344CB8AC3E}">
        <p14:creationId xmlns:p14="http://schemas.microsoft.com/office/powerpoint/2010/main" val="304058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421"/>
            <a:ext cx="8229600" cy="615553"/>
          </a:xfrm>
        </p:spPr>
        <p:txBody>
          <a:bodyPr/>
          <a:lstStyle/>
          <a:p>
            <a:pPr algn="ctr"/>
            <a:r>
              <a:rPr lang="en-US" sz="4000" cap="small" dirty="0"/>
              <a:t>Join the Conversation</a:t>
            </a:r>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83009" y="1074891"/>
            <a:ext cx="962967" cy="983902"/>
          </a:xfrm>
          <a:prstGeom prst="rect">
            <a:avLst/>
          </a:prstGeom>
        </p:spPr>
      </p:pic>
      <p:sp>
        <p:nvSpPr>
          <p:cNvPr id="10" name="Rectangle 9"/>
          <p:cNvSpPr/>
          <p:nvPr/>
        </p:nvSpPr>
        <p:spPr>
          <a:xfrm>
            <a:off x="3828324" y="2206289"/>
            <a:ext cx="3241272" cy="861774"/>
          </a:xfrm>
          <a:prstGeom prst="rect">
            <a:avLst/>
          </a:prstGeom>
        </p:spPr>
        <p:txBody>
          <a:bodyPr wrap="none" lIns="0" tIns="0" rIns="0" bIns="0">
            <a:spAutoFit/>
          </a:bodyPr>
          <a:lstStyle/>
          <a:p>
            <a:r>
              <a:rPr lang="en-US" sz="2800" dirty="0">
                <a:latin typeface="Arial"/>
                <a:cs typeface="Arial"/>
              </a:rPr>
              <a:t>@OHEducation</a:t>
            </a:r>
          </a:p>
          <a:p>
            <a:r>
              <a:rPr lang="en-US" sz="2800" dirty="0">
                <a:latin typeface="Arial"/>
                <a:cs typeface="Arial"/>
              </a:rPr>
              <a:t>@OHEducationSupt</a:t>
            </a:r>
          </a:p>
        </p:txBody>
      </p:sp>
      <p:sp>
        <p:nvSpPr>
          <p:cNvPr id="12" name="Rectangle 11"/>
          <p:cNvSpPr/>
          <p:nvPr/>
        </p:nvSpPr>
        <p:spPr>
          <a:xfrm>
            <a:off x="3864726" y="1295229"/>
            <a:ext cx="2138406" cy="430887"/>
          </a:xfrm>
          <a:prstGeom prst="rect">
            <a:avLst/>
          </a:prstGeom>
        </p:spPr>
        <p:txBody>
          <a:bodyPr wrap="none" lIns="0" tIns="0" rIns="0" bIns="0">
            <a:spAutoFit/>
          </a:bodyPr>
          <a:lstStyle/>
          <a:p>
            <a:r>
              <a:rPr lang="en-US" sz="2800" dirty="0">
                <a:latin typeface="Arial"/>
                <a:cs typeface="Arial"/>
              </a:rPr>
              <a:t>OHEducation</a:t>
            </a:r>
          </a:p>
        </p:txBody>
      </p:sp>
      <p:sp>
        <p:nvSpPr>
          <p:cNvPr id="13" name="Rectangle 12"/>
          <p:cNvSpPr/>
          <p:nvPr/>
        </p:nvSpPr>
        <p:spPr>
          <a:xfrm>
            <a:off x="3943554" y="4706349"/>
            <a:ext cx="2051203" cy="430887"/>
          </a:xfrm>
          <a:prstGeom prst="rect">
            <a:avLst/>
          </a:prstGeom>
        </p:spPr>
        <p:txBody>
          <a:bodyPr wrap="none" lIns="0" tIns="0" bIns="0">
            <a:spAutoFit/>
          </a:bodyPr>
          <a:lstStyle/>
          <a:p>
            <a:r>
              <a:rPr lang="en-US" sz="2800" dirty="0">
                <a:latin typeface="Arial"/>
                <a:cs typeface="Arial"/>
              </a:rPr>
              <a:t>OhioEdDept</a:t>
            </a:r>
          </a:p>
        </p:txBody>
      </p:sp>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50192" y="2310913"/>
            <a:ext cx="828603" cy="673649"/>
          </a:xfrm>
          <a:prstGeom prst="rect">
            <a:avLst/>
          </a:prstGeom>
        </p:spPr>
      </p:pic>
      <p:pic>
        <p:nvPicPr>
          <p:cNvPr id="17" name="Picture 16" descr="facebook-logo.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13364" y="4646530"/>
            <a:ext cx="1403066" cy="556550"/>
          </a:xfrm>
          <a:prstGeom prst="rect">
            <a:avLst/>
          </a:prstGeom>
        </p:spPr>
      </p:pic>
      <p:pic>
        <p:nvPicPr>
          <p:cNvPr id="3" name="Picture 2"/>
          <p:cNvPicPr>
            <a:picLocks noChangeAspect="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452853" y="3195276"/>
            <a:ext cx="1156961" cy="1324041"/>
          </a:xfrm>
          <a:prstGeom prst="rect">
            <a:avLst/>
          </a:prstGeom>
        </p:spPr>
      </p:pic>
      <p:sp>
        <p:nvSpPr>
          <p:cNvPr id="11" name="Rectangle 10"/>
          <p:cNvSpPr/>
          <p:nvPr/>
        </p:nvSpPr>
        <p:spPr>
          <a:xfrm>
            <a:off x="3943554" y="3632909"/>
            <a:ext cx="2138406" cy="430887"/>
          </a:xfrm>
          <a:prstGeom prst="rect">
            <a:avLst/>
          </a:prstGeom>
        </p:spPr>
        <p:txBody>
          <a:bodyPr wrap="none" lIns="0" tIns="0" rIns="0" bIns="0">
            <a:spAutoFit/>
          </a:bodyPr>
          <a:lstStyle/>
          <a:p>
            <a:r>
              <a:rPr lang="en-US" sz="2800" dirty="0">
                <a:latin typeface="Arial"/>
                <a:cs typeface="Arial"/>
              </a:rPr>
              <a:t>OHEducation</a:t>
            </a:r>
          </a:p>
        </p:txBody>
      </p:sp>
      <p:pic>
        <p:nvPicPr>
          <p:cNvPr id="4" name="Picture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54981" y="5457505"/>
            <a:ext cx="702642" cy="882716"/>
          </a:xfrm>
          <a:prstGeom prst="rect">
            <a:avLst/>
          </a:prstGeom>
        </p:spPr>
      </p:pic>
      <p:sp>
        <p:nvSpPr>
          <p:cNvPr id="14" name="Rectangle 13"/>
          <p:cNvSpPr/>
          <p:nvPr/>
        </p:nvSpPr>
        <p:spPr>
          <a:xfrm>
            <a:off x="3943554" y="5779789"/>
            <a:ext cx="3699731" cy="430887"/>
          </a:xfrm>
          <a:prstGeom prst="rect">
            <a:avLst/>
          </a:prstGeom>
        </p:spPr>
        <p:txBody>
          <a:bodyPr wrap="none" lIns="0" tIns="0" rIns="0" bIns="0">
            <a:spAutoFit/>
          </a:bodyPr>
          <a:lstStyle/>
          <a:p>
            <a:r>
              <a:rPr lang="en-US" sz="2800" dirty="0">
                <a:latin typeface="Arial"/>
                <a:cs typeface="Arial"/>
              </a:rPr>
              <a:t>education.ohio.gov/text</a:t>
            </a:r>
          </a:p>
        </p:txBody>
      </p:sp>
    </p:spTree>
    <p:extLst>
      <p:ext uri="{BB962C8B-B14F-4D97-AF65-F5344CB8AC3E}">
        <p14:creationId xmlns:p14="http://schemas.microsoft.com/office/powerpoint/2010/main" val="72557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t>Educator Licensure</a:t>
            </a:r>
          </a:p>
        </p:txBody>
      </p:sp>
      <p:sp>
        <p:nvSpPr>
          <p:cNvPr id="3" name="Content Placeholder 2"/>
          <p:cNvSpPr>
            <a:spLocks noGrp="1"/>
          </p:cNvSpPr>
          <p:nvPr>
            <p:ph idx="1"/>
          </p:nvPr>
        </p:nvSpPr>
        <p:spPr>
          <a:xfrm>
            <a:off x="1082566" y="1580158"/>
            <a:ext cx="7168055" cy="4525963"/>
          </a:xfrm>
        </p:spPr>
        <p:txBody>
          <a:bodyPr/>
          <a:lstStyle/>
          <a:p>
            <a:pPr>
              <a:spcAft>
                <a:spcPts val="1200"/>
              </a:spcAft>
            </a:pPr>
            <a:r>
              <a:rPr lang="en-US" dirty="0"/>
              <a:t>New Licenses and Endorsements</a:t>
            </a:r>
          </a:p>
          <a:p>
            <a:pPr>
              <a:spcAft>
                <a:spcPts val="1200"/>
              </a:spcAft>
            </a:pPr>
            <a:r>
              <a:rPr lang="en-US" dirty="0"/>
              <a:t>New OAE Licensure Tests</a:t>
            </a:r>
          </a:p>
          <a:p>
            <a:endParaRPr lang="en-US" dirty="0"/>
          </a:p>
        </p:txBody>
      </p:sp>
    </p:spTree>
    <p:extLst>
      <p:ext uri="{BB962C8B-B14F-4D97-AF65-F5344CB8AC3E}">
        <p14:creationId xmlns:p14="http://schemas.microsoft.com/office/powerpoint/2010/main" val="275107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t>Licensure Grade Band Changes</a:t>
            </a:r>
          </a:p>
        </p:txBody>
      </p:sp>
      <p:sp>
        <p:nvSpPr>
          <p:cNvPr id="3" name="Content Placeholder 2"/>
          <p:cNvSpPr>
            <a:spLocks noGrp="1"/>
          </p:cNvSpPr>
          <p:nvPr>
            <p:ph idx="1"/>
          </p:nvPr>
        </p:nvSpPr>
        <p:spPr>
          <a:xfrm>
            <a:off x="683490" y="1580158"/>
            <a:ext cx="8003309" cy="4525963"/>
          </a:xfrm>
        </p:spPr>
        <p:txBody>
          <a:bodyPr/>
          <a:lstStyle/>
          <a:p>
            <a:pPr marL="0" indent="0">
              <a:spcBef>
                <a:spcPts val="1200"/>
              </a:spcBef>
              <a:spcAft>
                <a:spcPts val="1200"/>
              </a:spcAft>
              <a:buNone/>
            </a:pPr>
            <a:r>
              <a:rPr lang="en-US" u="sng" dirty="0"/>
              <a:t>PK-5 Primary </a:t>
            </a:r>
            <a:r>
              <a:rPr lang="en-US" dirty="0"/>
              <a:t>and </a:t>
            </a:r>
          </a:p>
          <a:p>
            <a:pPr marL="0" indent="0">
              <a:spcBef>
                <a:spcPts val="1200"/>
              </a:spcBef>
              <a:spcAft>
                <a:spcPts val="1200"/>
              </a:spcAft>
              <a:buNone/>
            </a:pPr>
            <a:r>
              <a:rPr lang="en-US" u="sng" dirty="0"/>
              <a:t>PK-5 Primary Intervention Specialist </a:t>
            </a:r>
            <a:r>
              <a:rPr lang="en-US" dirty="0"/>
              <a:t>Licenses</a:t>
            </a:r>
          </a:p>
          <a:p>
            <a:pPr lvl="1">
              <a:spcBef>
                <a:spcPts val="1200"/>
              </a:spcBef>
              <a:spcAft>
                <a:spcPts val="1200"/>
              </a:spcAft>
            </a:pPr>
            <a:r>
              <a:rPr lang="en-US" dirty="0"/>
              <a:t>Available for Ohio colleges to e-sign beginning spring 2020</a:t>
            </a:r>
          </a:p>
          <a:p>
            <a:pPr lvl="1">
              <a:spcBef>
                <a:spcPts val="1200"/>
              </a:spcBef>
              <a:spcAft>
                <a:spcPts val="1200"/>
              </a:spcAft>
            </a:pPr>
            <a:r>
              <a:rPr lang="en-US" dirty="0"/>
              <a:t>Phase-out issuing PK-3 ECE and PK-3 ECIS licenses on June 30, 2024</a:t>
            </a:r>
          </a:p>
        </p:txBody>
      </p:sp>
    </p:spTree>
    <p:extLst>
      <p:ext uri="{BB962C8B-B14F-4D97-AF65-F5344CB8AC3E}">
        <p14:creationId xmlns:p14="http://schemas.microsoft.com/office/powerpoint/2010/main" val="9655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7916"/>
            <a:ext cx="8229600" cy="1292662"/>
          </a:xfrm>
        </p:spPr>
        <p:txBody>
          <a:bodyPr/>
          <a:lstStyle/>
          <a:p>
            <a:br>
              <a:rPr lang="en-US" cap="small" dirty="0"/>
            </a:br>
            <a:endParaRPr lang="en-US" cap="small" dirty="0"/>
          </a:p>
        </p:txBody>
      </p:sp>
      <p:sp>
        <p:nvSpPr>
          <p:cNvPr id="3" name="Content Placeholder 2"/>
          <p:cNvSpPr>
            <a:spLocks noGrp="1"/>
          </p:cNvSpPr>
          <p:nvPr>
            <p:ph idx="1"/>
          </p:nvPr>
        </p:nvSpPr>
        <p:spPr>
          <a:xfrm>
            <a:off x="735723" y="2235200"/>
            <a:ext cx="7752495" cy="3965514"/>
          </a:xfrm>
        </p:spPr>
        <p:txBody>
          <a:bodyPr/>
          <a:lstStyle/>
          <a:p>
            <a:pPr marL="0" indent="0">
              <a:buNone/>
            </a:pPr>
            <a:r>
              <a:rPr lang="en-US" dirty="0">
                <a:solidFill>
                  <a:srgbClr val="FF0000"/>
                </a:solidFill>
              </a:rPr>
              <a:t>New: </a:t>
            </a:r>
            <a:r>
              <a:rPr lang="en-US" dirty="0"/>
              <a:t>PK-5 Primary and </a:t>
            </a:r>
          </a:p>
          <a:p>
            <a:pPr marL="0" indent="0">
              <a:buNone/>
            </a:pPr>
            <a:r>
              <a:rPr lang="en-US" dirty="0"/>
              <a:t>PK-5 Primary Intervention Specialist Licenses</a:t>
            </a:r>
          </a:p>
          <a:p>
            <a:pPr lvl="1"/>
            <a:r>
              <a:rPr lang="en-US" i="1" dirty="0"/>
              <a:t>New P-5 APK OAE Test</a:t>
            </a:r>
          </a:p>
          <a:p>
            <a:pPr lvl="1"/>
            <a:r>
              <a:rPr lang="en-US" i="1" dirty="0"/>
              <a:t>New P-5 Primary OAE Test</a:t>
            </a:r>
          </a:p>
          <a:p>
            <a:pPr lvl="1"/>
            <a:r>
              <a:rPr lang="en-US" i="1" dirty="0"/>
              <a:t>New P-5 Primary IS OAE Test</a:t>
            </a:r>
          </a:p>
          <a:p>
            <a:pPr marL="0" indent="0">
              <a:buNone/>
            </a:pPr>
            <a:endParaRPr lang="en-US" dirty="0"/>
          </a:p>
          <a:p>
            <a:pPr marL="0" indent="0">
              <a:buNone/>
            </a:pPr>
            <a:endParaRPr lang="en-US" dirty="0"/>
          </a:p>
          <a:p>
            <a:pPr marL="346075" lvl="1" indent="0">
              <a:buNone/>
            </a:pPr>
            <a:endParaRPr lang="en-US" dirty="0"/>
          </a:p>
        </p:txBody>
      </p:sp>
      <p:pic>
        <p:nvPicPr>
          <p:cNvPr id="5" name="Picture 4">
            <a:extLst>
              <a:ext uri="{FF2B5EF4-FFF2-40B4-BE49-F238E27FC236}">
                <a16:creationId xmlns:a16="http://schemas.microsoft.com/office/drawing/2014/main" id="{4836D77B-7260-4FAD-B873-EE55A59AA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090" y="413294"/>
            <a:ext cx="7619058" cy="1655651"/>
          </a:xfrm>
          <a:prstGeom prst="rect">
            <a:avLst/>
          </a:prstGeom>
        </p:spPr>
      </p:pic>
    </p:spTree>
    <p:extLst>
      <p:ext uri="{BB962C8B-B14F-4D97-AF65-F5344CB8AC3E}">
        <p14:creationId xmlns:p14="http://schemas.microsoft.com/office/powerpoint/2010/main" val="13277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657286"/>
            <a:ext cx="8229600" cy="646331"/>
          </a:xfrm>
        </p:spPr>
        <p:txBody>
          <a:bodyPr/>
          <a:lstStyle/>
          <a:p>
            <a:r>
              <a:rPr lang="en-US" cap="small" dirty="0"/>
              <a:t>New OAE Assessments Coming</a:t>
            </a:r>
          </a:p>
        </p:txBody>
      </p:sp>
      <p:sp>
        <p:nvSpPr>
          <p:cNvPr id="3" name="Content Placeholder 2"/>
          <p:cNvSpPr>
            <a:spLocks noGrp="1"/>
          </p:cNvSpPr>
          <p:nvPr>
            <p:ph idx="1"/>
          </p:nvPr>
        </p:nvSpPr>
        <p:spPr>
          <a:xfrm>
            <a:off x="735723" y="1674751"/>
            <a:ext cx="7798677" cy="4525963"/>
          </a:xfrm>
        </p:spPr>
        <p:txBody>
          <a:bodyPr/>
          <a:lstStyle/>
          <a:p>
            <a:pPr marL="0" indent="0">
              <a:spcBef>
                <a:spcPts val="1200"/>
              </a:spcBef>
              <a:spcAft>
                <a:spcPts val="1200"/>
              </a:spcAft>
              <a:buNone/>
            </a:pPr>
            <a:r>
              <a:rPr lang="en-US" u="sng" dirty="0"/>
              <a:t>Multi-Age Computer Information Science License</a:t>
            </a:r>
          </a:p>
          <a:p>
            <a:pPr>
              <a:spcBef>
                <a:spcPts val="1200"/>
              </a:spcBef>
              <a:spcAft>
                <a:spcPts val="1200"/>
              </a:spcAft>
            </a:pPr>
            <a:r>
              <a:rPr lang="en-US" i="1" dirty="0"/>
              <a:t>APK OAE (004) is required</a:t>
            </a:r>
          </a:p>
          <a:p>
            <a:pPr>
              <a:spcBef>
                <a:spcPts val="1200"/>
              </a:spcBef>
              <a:spcAft>
                <a:spcPts val="1200"/>
              </a:spcAft>
            </a:pPr>
            <a:r>
              <a:rPr lang="en-US" i="1" dirty="0"/>
              <a:t>Computer Science OAE (010) is required</a:t>
            </a:r>
            <a:endParaRPr lang="en-US" sz="1600" i="1" dirty="0"/>
          </a:p>
          <a:p>
            <a:pPr>
              <a:spcBef>
                <a:spcPts val="1200"/>
              </a:spcBef>
              <a:spcAft>
                <a:spcPts val="1200"/>
              </a:spcAft>
            </a:pPr>
            <a:r>
              <a:rPr lang="en-US" i="1" dirty="0"/>
              <a:t>New Computer Science OAE (054) Test will replace the OAE (010) Test </a:t>
            </a:r>
          </a:p>
          <a:p>
            <a:pPr marL="0" indent="0">
              <a:buNone/>
            </a:pPr>
            <a:endParaRPr lang="en-US" dirty="0"/>
          </a:p>
          <a:p>
            <a:pPr marL="346075" lvl="1" indent="0">
              <a:buNone/>
            </a:pPr>
            <a:endParaRPr lang="en-US" dirty="0"/>
          </a:p>
        </p:txBody>
      </p:sp>
    </p:spTree>
    <p:extLst>
      <p:ext uri="{BB962C8B-B14F-4D97-AF65-F5344CB8AC3E}">
        <p14:creationId xmlns:p14="http://schemas.microsoft.com/office/powerpoint/2010/main" val="49979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657286"/>
            <a:ext cx="8229600" cy="646331"/>
          </a:xfrm>
        </p:spPr>
        <p:txBody>
          <a:bodyPr/>
          <a:lstStyle/>
          <a:p>
            <a:r>
              <a:rPr lang="en-US" cap="small" dirty="0"/>
              <a:t>New OAE Assessments Coming</a:t>
            </a:r>
          </a:p>
        </p:txBody>
      </p:sp>
      <p:sp>
        <p:nvSpPr>
          <p:cNvPr id="3" name="Content Placeholder 2"/>
          <p:cNvSpPr>
            <a:spLocks noGrp="1"/>
          </p:cNvSpPr>
          <p:nvPr>
            <p:ph idx="1"/>
          </p:nvPr>
        </p:nvSpPr>
        <p:spPr>
          <a:xfrm>
            <a:off x="735723" y="1462314"/>
            <a:ext cx="7697077" cy="4947722"/>
          </a:xfrm>
        </p:spPr>
        <p:txBody>
          <a:bodyPr/>
          <a:lstStyle/>
          <a:p>
            <a:pPr marL="0" indent="0">
              <a:buNone/>
            </a:pPr>
            <a:r>
              <a:rPr lang="en-US" u="sng" dirty="0"/>
              <a:t>Multi-Age Computer Science Endorsement</a:t>
            </a:r>
          </a:p>
          <a:p>
            <a:r>
              <a:rPr lang="en-US" i="1" dirty="0"/>
              <a:t>New Computer Science OAE (054) Test is being recommended</a:t>
            </a:r>
          </a:p>
          <a:p>
            <a:pPr marL="0" indent="0">
              <a:buNone/>
            </a:pPr>
            <a:endParaRPr lang="en-US" sz="1000" i="1" dirty="0"/>
          </a:p>
          <a:p>
            <a:pPr marL="0" indent="0">
              <a:buNone/>
            </a:pPr>
            <a:r>
              <a:rPr lang="en-US" u="sng" dirty="0"/>
              <a:t>Multi-Age Drama/Theater Endorsement</a:t>
            </a:r>
          </a:p>
          <a:p>
            <a:r>
              <a:rPr lang="en-US" i="1" dirty="0"/>
              <a:t>Current Theater OAE (048) Test is being recommended </a:t>
            </a:r>
          </a:p>
          <a:p>
            <a:pPr marL="0" indent="0">
              <a:buNone/>
            </a:pPr>
            <a:endParaRPr lang="en-US" sz="1000" i="1" dirty="0"/>
          </a:p>
          <a:p>
            <a:pPr marL="0" indent="0">
              <a:buNone/>
            </a:pPr>
            <a:r>
              <a:rPr lang="en-US" u="sng" dirty="0"/>
              <a:t>Multi-Age Media Arts Endorsement</a:t>
            </a:r>
          </a:p>
          <a:p>
            <a:r>
              <a:rPr lang="en-US" i="1" dirty="0"/>
              <a:t>No OAE Test is being recommended </a:t>
            </a:r>
          </a:p>
          <a:p>
            <a:endParaRPr lang="en-US" i="1" dirty="0"/>
          </a:p>
          <a:p>
            <a:endParaRPr lang="en-US" i="1" dirty="0"/>
          </a:p>
          <a:p>
            <a:pPr marL="0" indent="0">
              <a:buNone/>
            </a:pPr>
            <a:endParaRPr lang="en-US" dirty="0"/>
          </a:p>
          <a:p>
            <a:pPr marL="346075" lvl="1" indent="0">
              <a:buNone/>
            </a:pPr>
            <a:endParaRPr lang="en-US" dirty="0"/>
          </a:p>
        </p:txBody>
      </p:sp>
    </p:spTree>
    <p:extLst>
      <p:ext uri="{BB962C8B-B14F-4D97-AF65-F5344CB8AC3E}">
        <p14:creationId xmlns:p14="http://schemas.microsoft.com/office/powerpoint/2010/main" val="97479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657286"/>
            <a:ext cx="8229600" cy="646331"/>
          </a:xfrm>
        </p:spPr>
        <p:txBody>
          <a:bodyPr/>
          <a:lstStyle/>
          <a:p>
            <a:r>
              <a:rPr lang="en-US" cap="small" dirty="0"/>
              <a:t>Substitute Teaching Licenses</a:t>
            </a:r>
          </a:p>
        </p:txBody>
      </p:sp>
      <p:sp>
        <p:nvSpPr>
          <p:cNvPr id="3" name="Content Placeholder 2"/>
          <p:cNvSpPr>
            <a:spLocks noGrp="1"/>
          </p:cNvSpPr>
          <p:nvPr>
            <p:ph idx="1"/>
          </p:nvPr>
        </p:nvSpPr>
        <p:spPr>
          <a:xfrm>
            <a:off x="818850" y="1674751"/>
            <a:ext cx="7697077" cy="4525963"/>
          </a:xfrm>
        </p:spPr>
        <p:txBody>
          <a:bodyPr/>
          <a:lstStyle/>
          <a:p>
            <a:r>
              <a:rPr lang="en-US" dirty="0"/>
              <a:t>New Substitute Teaching licenses will be issued to individuals who holds a post-secondary degree in either education or a subject area directly related to the subject of the class the license holder will teach, the individual may teach for an unlimited number of days.</a:t>
            </a:r>
            <a:r>
              <a:rPr lang="en-US" b="1" dirty="0"/>
              <a:t> </a:t>
            </a:r>
          </a:p>
          <a:p>
            <a:pPr marL="0" indent="0">
              <a:buNone/>
            </a:pPr>
            <a:endParaRPr lang="en-US" sz="1600" i="1" dirty="0">
              <a:hlinkClick r:id="rId3"/>
            </a:endParaRPr>
          </a:p>
          <a:p>
            <a:pPr marL="0" indent="0">
              <a:buNone/>
            </a:pPr>
            <a:r>
              <a:rPr lang="en-US" sz="2400" i="1" dirty="0">
                <a:hlinkClick r:id="rId3"/>
              </a:rPr>
              <a:t>http://education.ohio.gov/Topics/Teaching/Licensure/Audiences/Substitute-Licensure</a:t>
            </a:r>
            <a:endParaRPr lang="en-US" sz="2400" i="1" dirty="0"/>
          </a:p>
          <a:p>
            <a:endParaRPr lang="en-US" i="1" dirty="0"/>
          </a:p>
          <a:p>
            <a:endParaRPr lang="en-US" i="1" dirty="0"/>
          </a:p>
          <a:p>
            <a:pPr marL="0" indent="0">
              <a:buNone/>
            </a:pPr>
            <a:endParaRPr lang="en-US" dirty="0"/>
          </a:p>
          <a:p>
            <a:pPr marL="346075" lvl="1" indent="0">
              <a:buNone/>
            </a:pPr>
            <a:endParaRPr lang="en-US" dirty="0"/>
          </a:p>
        </p:txBody>
      </p:sp>
    </p:spTree>
    <p:extLst>
      <p:ext uri="{BB962C8B-B14F-4D97-AF65-F5344CB8AC3E}">
        <p14:creationId xmlns:p14="http://schemas.microsoft.com/office/powerpoint/2010/main" val="16666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270CC-9D0C-444E-A181-6F3ECB57D83A}"/>
              </a:ext>
            </a:extLst>
          </p:cNvPr>
          <p:cNvSpPr>
            <a:spLocks noGrp="1"/>
          </p:cNvSpPr>
          <p:nvPr>
            <p:ph type="title"/>
          </p:nvPr>
        </p:nvSpPr>
        <p:spPr>
          <a:xfrm>
            <a:off x="304800" y="551793"/>
            <a:ext cx="8382000" cy="1292662"/>
          </a:xfrm>
        </p:spPr>
        <p:txBody>
          <a:bodyPr/>
          <a:lstStyle/>
          <a:p>
            <a:r>
              <a:rPr lang="en-US" cap="small" dirty="0"/>
              <a:t>Office of Professional Conduct</a:t>
            </a:r>
          </a:p>
        </p:txBody>
      </p:sp>
      <p:sp>
        <p:nvSpPr>
          <p:cNvPr id="3" name="Content Placeholder 2">
            <a:extLst>
              <a:ext uri="{FF2B5EF4-FFF2-40B4-BE49-F238E27FC236}">
                <a16:creationId xmlns:a16="http://schemas.microsoft.com/office/drawing/2014/main" id="{C6F83F64-D465-45A1-BC6B-8EB194F5DD9E}"/>
              </a:ext>
            </a:extLst>
          </p:cNvPr>
          <p:cNvSpPr>
            <a:spLocks noGrp="1"/>
          </p:cNvSpPr>
          <p:nvPr>
            <p:ph idx="1"/>
          </p:nvPr>
        </p:nvSpPr>
        <p:spPr>
          <a:xfrm>
            <a:off x="798786" y="1844455"/>
            <a:ext cx="7888014" cy="3957255"/>
          </a:xfrm>
        </p:spPr>
        <p:txBody>
          <a:bodyPr/>
          <a:lstStyle/>
          <a:p>
            <a:pPr>
              <a:spcBef>
                <a:spcPts val="1200"/>
              </a:spcBef>
              <a:spcAft>
                <a:spcPts val="1200"/>
              </a:spcAft>
            </a:pPr>
            <a:r>
              <a:rPr lang="en-US" dirty="0"/>
              <a:t>#</a:t>
            </a:r>
            <a:r>
              <a:rPr lang="en-US" dirty="0" err="1"/>
              <a:t>ABConduct</a:t>
            </a:r>
            <a:r>
              <a:rPr lang="en-US" dirty="0"/>
              <a:t> Tip Sheets</a:t>
            </a:r>
          </a:p>
          <a:p>
            <a:pPr>
              <a:spcBef>
                <a:spcPts val="1200"/>
              </a:spcBef>
              <a:spcAft>
                <a:spcPts val="1200"/>
              </a:spcAft>
              <a:buFont typeface="Arial" panose="020B0604020202020204" pitchFamily="34" charset="0"/>
              <a:buChar char="•"/>
            </a:pPr>
            <a:r>
              <a:rPr lang="en-US" dirty="0"/>
              <a:t>Update of Licensure Code of Professional Conduct for Ohio Educators</a:t>
            </a:r>
          </a:p>
          <a:p>
            <a:pPr marL="0" indent="0">
              <a:buNone/>
            </a:pPr>
            <a:endParaRPr lang="en-US" dirty="0"/>
          </a:p>
        </p:txBody>
      </p:sp>
    </p:spTree>
    <p:extLst>
      <p:ext uri="{BB962C8B-B14F-4D97-AF65-F5344CB8AC3E}">
        <p14:creationId xmlns:p14="http://schemas.microsoft.com/office/powerpoint/2010/main" val="95288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mmunity Schools OEE Overview_04122018-2" id="{1AEB93E6-82AF-4C57-B559-612DC77A26D8}" vid="{34F98B5F-9738-467E-90FE-76A59761C0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1819</Words>
  <Application>Microsoft Office PowerPoint</Application>
  <PresentationFormat>On-screen Show (4:3)</PresentationFormat>
  <Paragraphs>298</Paragraphs>
  <Slides>25</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Wingdings</vt:lpstr>
      <vt:lpstr>Office Theme</vt:lpstr>
      <vt:lpstr>Center for Teaching, Leading and Learning</vt:lpstr>
      <vt:lpstr>Updates</vt:lpstr>
      <vt:lpstr>Educator Licensure</vt:lpstr>
      <vt:lpstr>Licensure Grade Band Changes</vt:lpstr>
      <vt:lpstr> </vt:lpstr>
      <vt:lpstr>New OAE Assessments Coming</vt:lpstr>
      <vt:lpstr>New OAE Assessments Coming</vt:lpstr>
      <vt:lpstr>Substitute Teaching Licenses</vt:lpstr>
      <vt:lpstr>Office of Professional Conduct</vt:lpstr>
      <vt:lpstr>#ABConduct</vt:lpstr>
      <vt:lpstr>#ABConduct Topics</vt:lpstr>
      <vt:lpstr>Licensure Code of  Professional Conduct for Ohio Educators</vt:lpstr>
      <vt:lpstr>Licensure Code of  Professional Conduct For Ohio Educators</vt:lpstr>
      <vt:lpstr>Teacher Leadership</vt:lpstr>
      <vt:lpstr>Teacher Leadership</vt:lpstr>
      <vt:lpstr>Culturally Responsive Practice  https://ohiohcrc.org/crp </vt:lpstr>
      <vt:lpstr>Human Capital Resource Center</vt:lpstr>
      <vt:lpstr>K-12 Social and Emotional Learning Standards</vt:lpstr>
      <vt:lpstr>PowerPoint Presentation</vt:lpstr>
      <vt:lpstr>Ohio Teacher Evaluation System</vt:lpstr>
      <vt:lpstr>OTES: What has changed?</vt:lpstr>
      <vt:lpstr>Other</vt:lpstr>
      <vt:lpstr>Center Contacts</vt:lpstr>
      <vt:lpstr>education.ohio.gov</vt:lpstr>
      <vt:lpstr>Join the Conversation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2019-10-21T20:19:55Z</dcterms:created>
  <dcterms:modified xsi:type="dcterms:W3CDTF">2019-10-24T17:27:36Z</dcterms:modified>
</cp:coreProperties>
</file>