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8"/>
  </p:notesMasterIdLst>
  <p:handoutMasterIdLst>
    <p:handoutMasterId r:id="rId39"/>
  </p:handoutMasterIdLst>
  <p:sldIdLst>
    <p:sldId id="290" r:id="rId3"/>
    <p:sldId id="319" r:id="rId4"/>
    <p:sldId id="291" r:id="rId5"/>
    <p:sldId id="293" r:id="rId6"/>
    <p:sldId id="318" r:id="rId7"/>
    <p:sldId id="298" r:id="rId8"/>
    <p:sldId id="299" r:id="rId9"/>
    <p:sldId id="303" r:id="rId10"/>
    <p:sldId id="312" r:id="rId11"/>
    <p:sldId id="313" r:id="rId12"/>
    <p:sldId id="329" r:id="rId13"/>
    <p:sldId id="314" r:id="rId14"/>
    <p:sldId id="308" r:id="rId15"/>
    <p:sldId id="337" r:id="rId16"/>
    <p:sldId id="338" r:id="rId17"/>
    <p:sldId id="339" r:id="rId18"/>
    <p:sldId id="309" r:id="rId19"/>
    <p:sldId id="342" r:id="rId20"/>
    <p:sldId id="341" r:id="rId21"/>
    <p:sldId id="316" r:id="rId22"/>
    <p:sldId id="271" r:id="rId23"/>
    <p:sldId id="330" r:id="rId24"/>
    <p:sldId id="332" r:id="rId25"/>
    <p:sldId id="333" r:id="rId26"/>
    <p:sldId id="320" r:id="rId27"/>
    <p:sldId id="334" r:id="rId28"/>
    <p:sldId id="343" r:id="rId29"/>
    <p:sldId id="325" r:id="rId30"/>
    <p:sldId id="326" r:id="rId31"/>
    <p:sldId id="336" r:id="rId32"/>
    <p:sldId id="304" r:id="rId33"/>
    <p:sldId id="321" r:id="rId34"/>
    <p:sldId id="328" r:id="rId35"/>
    <p:sldId id="327" r:id="rId36"/>
    <p:sldId id="317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01" autoAdjust="0"/>
    <p:restoredTop sz="93714" autoAdjust="0"/>
  </p:normalViewPr>
  <p:slideViewPr>
    <p:cSldViewPr>
      <p:cViewPr>
        <p:scale>
          <a:sx n="70" d="100"/>
          <a:sy n="70" d="100"/>
        </p:scale>
        <p:origin x="-2814" y="-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9D4A52-AC56-4D6B-A6B4-604A78D34E4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322A3C-4D03-442F-AF15-CB072A8D50AA}">
      <dgm:prSet phldrT="[Text]"/>
      <dgm:spPr/>
      <dgm:t>
        <a:bodyPr/>
        <a:lstStyle/>
        <a:p>
          <a:r>
            <a:rPr lang="en-US" dirty="0" smtClean="0"/>
            <a:t>Beginning</a:t>
          </a:r>
          <a:endParaRPr lang="en-US" dirty="0"/>
        </a:p>
      </dgm:t>
    </dgm:pt>
    <dgm:pt modelId="{CB89B61F-1B20-49A3-9FA7-C23547CC83EF}" type="parTrans" cxnId="{C8D63A99-D261-4D8A-9BBD-A7CF99ED14CD}">
      <dgm:prSet/>
      <dgm:spPr/>
      <dgm:t>
        <a:bodyPr/>
        <a:lstStyle/>
        <a:p>
          <a:endParaRPr lang="en-US"/>
        </a:p>
      </dgm:t>
    </dgm:pt>
    <dgm:pt modelId="{72AEA63A-C5E6-433F-B70D-5495ACEF481E}" type="sibTrans" cxnId="{C8D63A99-D261-4D8A-9BBD-A7CF99ED14CD}">
      <dgm:prSet/>
      <dgm:spPr/>
      <dgm:t>
        <a:bodyPr/>
        <a:lstStyle/>
        <a:p>
          <a:endParaRPr lang="en-US"/>
        </a:p>
      </dgm:t>
    </dgm:pt>
    <dgm:pt modelId="{A1F3C5B5-4412-4475-A566-27FF6084CCCE}">
      <dgm:prSet phldrT="[Text]"/>
      <dgm:spPr/>
      <dgm:t>
        <a:bodyPr/>
        <a:lstStyle/>
        <a:p>
          <a:r>
            <a:rPr lang="en-US" dirty="0" smtClean="0"/>
            <a:t>Unsure</a:t>
          </a:r>
          <a:endParaRPr lang="en-US" dirty="0"/>
        </a:p>
      </dgm:t>
    </dgm:pt>
    <dgm:pt modelId="{5043ED70-36AB-4BF2-BBD0-23A6EC40100C}" type="parTrans" cxnId="{D4DDB6CF-02A9-4285-B3D5-B64626CA6B32}">
      <dgm:prSet/>
      <dgm:spPr/>
      <dgm:t>
        <a:bodyPr/>
        <a:lstStyle/>
        <a:p>
          <a:endParaRPr lang="en-US"/>
        </a:p>
      </dgm:t>
    </dgm:pt>
    <dgm:pt modelId="{130CEF8C-1A9F-4E36-8908-FC85DDF13F85}" type="sibTrans" cxnId="{D4DDB6CF-02A9-4285-B3D5-B64626CA6B32}">
      <dgm:prSet/>
      <dgm:spPr/>
      <dgm:t>
        <a:bodyPr/>
        <a:lstStyle/>
        <a:p>
          <a:endParaRPr lang="en-US"/>
        </a:p>
      </dgm:t>
    </dgm:pt>
    <dgm:pt modelId="{61FFDCBF-B4A3-411F-A836-E35C611507EC}">
      <dgm:prSet phldrT="[Text]"/>
      <dgm:spPr/>
      <dgm:t>
        <a:bodyPr/>
        <a:lstStyle/>
        <a:p>
          <a:r>
            <a:rPr lang="en-US" dirty="0" smtClean="0"/>
            <a:t>Anxious</a:t>
          </a:r>
          <a:endParaRPr lang="en-US" dirty="0"/>
        </a:p>
      </dgm:t>
    </dgm:pt>
    <dgm:pt modelId="{BF90FF18-E960-4509-B693-07312E0D64FF}" type="parTrans" cxnId="{13A931A7-BE37-470C-85A9-A5BA587AF0E3}">
      <dgm:prSet/>
      <dgm:spPr/>
      <dgm:t>
        <a:bodyPr/>
        <a:lstStyle/>
        <a:p>
          <a:endParaRPr lang="en-US"/>
        </a:p>
      </dgm:t>
    </dgm:pt>
    <dgm:pt modelId="{7255FE87-B126-45DD-95B0-09D2971A6E3B}" type="sibTrans" cxnId="{13A931A7-BE37-470C-85A9-A5BA587AF0E3}">
      <dgm:prSet/>
      <dgm:spPr/>
      <dgm:t>
        <a:bodyPr/>
        <a:lstStyle/>
        <a:p>
          <a:endParaRPr lang="en-US"/>
        </a:p>
      </dgm:t>
    </dgm:pt>
    <dgm:pt modelId="{D5C33DE3-E22C-459C-B879-47CA2378E12A}">
      <dgm:prSet phldrT="[Text]"/>
      <dgm:spPr/>
      <dgm:t>
        <a:bodyPr/>
        <a:lstStyle/>
        <a:p>
          <a:r>
            <a:rPr lang="en-US" dirty="0" smtClean="0"/>
            <a:t>Middle</a:t>
          </a:r>
          <a:endParaRPr lang="en-US" dirty="0"/>
        </a:p>
      </dgm:t>
    </dgm:pt>
    <dgm:pt modelId="{B9F73A8C-228C-43ED-B636-73CA4B39888A}" type="parTrans" cxnId="{823785B9-F554-4586-B9A9-60F08A3CAA32}">
      <dgm:prSet/>
      <dgm:spPr/>
      <dgm:t>
        <a:bodyPr/>
        <a:lstStyle/>
        <a:p>
          <a:endParaRPr lang="en-US"/>
        </a:p>
      </dgm:t>
    </dgm:pt>
    <dgm:pt modelId="{464C21B6-29FF-487E-A21C-22B904B7183F}" type="sibTrans" cxnId="{823785B9-F554-4586-B9A9-60F08A3CAA32}">
      <dgm:prSet/>
      <dgm:spPr/>
      <dgm:t>
        <a:bodyPr/>
        <a:lstStyle/>
        <a:p>
          <a:endParaRPr lang="en-US"/>
        </a:p>
      </dgm:t>
    </dgm:pt>
    <dgm:pt modelId="{5FFB9A0D-B0D0-4471-8C65-316E66E77646}">
      <dgm:prSet phldrT="[Text]"/>
      <dgm:spPr/>
      <dgm:t>
        <a:bodyPr/>
        <a:lstStyle/>
        <a:p>
          <a:r>
            <a:rPr lang="en-US" dirty="0" smtClean="0"/>
            <a:t>Teacher candidate growth</a:t>
          </a:r>
          <a:endParaRPr lang="en-US" dirty="0"/>
        </a:p>
      </dgm:t>
    </dgm:pt>
    <dgm:pt modelId="{7027A5A8-0474-418B-9019-C148017E7885}" type="parTrans" cxnId="{538B874B-FDA9-4BB5-8C14-767F170F0BD7}">
      <dgm:prSet/>
      <dgm:spPr/>
      <dgm:t>
        <a:bodyPr/>
        <a:lstStyle/>
        <a:p>
          <a:endParaRPr lang="en-US"/>
        </a:p>
      </dgm:t>
    </dgm:pt>
    <dgm:pt modelId="{862A2AE4-50BD-48F9-9714-37F54A92BAE4}" type="sibTrans" cxnId="{538B874B-FDA9-4BB5-8C14-767F170F0BD7}">
      <dgm:prSet/>
      <dgm:spPr/>
      <dgm:t>
        <a:bodyPr/>
        <a:lstStyle/>
        <a:p>
          <a:endParaRPr lang="en-US"/>
        </a:p>
      </dgm:t>
    </dgm:pt>
    <dgm:pt modelId="{086C7975-D917-4D5E-8296-6491F9DC0714}">
      <dgm:prSet phldrT="[Text]"/>
      <dgm:spPr/>
      <dgm:t>
        <a:bodyPr/>
        <a:lstStyle/>
        <a:p>
          <a:r>
            <a:rPr lang="en-US" dirty="0" smtClean="0"/>
            <a:t>Student growth</a:t>
          </a:r>
          <a:endParaRPr lang="en-US" dirty="0"/>
        </a:p>
      </dgm:t>
    </dgm:pt>
    <dgm:pt modelId="{49EF0F6A-DF18-4F6F-8A85-DF94F6141561}" type="parTrans" cxnId="{F3EDCCA8-91AC-437B-9E56-8B5832D3EFE8}">
      <dgm:prSet/>
      <dgm:spPr/>
      <dgm:t>
        <a:bodyPr/>
        <a:lstStyle/>
        <a:p>
          <a:endParaRPr lang="en-US"/>
        </a:p>
      </dgm:t>
    </dgm:pt>
    <dgm:pt modelId="{AD3A2748-AE03-4C71-9676-AE697B5B3B4F}" type="sibTrans" cxnId="{F3EDCCA8-91AC-437B-9E56-8B5832D3EFE8}">
      <dgm:prSet/>
      <dgm:spPr/>
      <dgm:t>
        <a:bodyPr/>
        <a:lstStyle/>
        <a:p>
          <a:endParaRPr lang="en-US"/>
        </a:p>
      </dgm:t>
    </dgm:pt>
    <dgm:pt modelId="{54B2139D-E302-4E64-B6B4-D21A64ABC178}">
      <dgm:prSet phldrT="[Text]"/>
      <dgm:spPr/>
      <dgm:t>
        <a:bodyPr/>
        <a:lstStyle/>
        <a:p>
          <a:r>
            <a:rPr lang="en-US" dirty="0" smtClean="0"/>
            <a:t>End</a:t>
          </a:r>
          <a:endParaRPr lang="en-US" dirty="0"/>
        </a:p>
      </dgm:t>
    </dgm:pt>
    <dgm:pt modelId="{CEC614CF-F723-4385-A888-F1ECDAC571F5}" type="parTrans" cxnId="{745BA885-3732-4AC7-B176-41280A2DF747}">
      <dgm:prSet/>
      <dgm:spPr/>
      <dgm:t>
        <a:bodyPr/>
        <a:lstStyle/>
        <a:p>
          <a:endParaRPr lang="en-US"/>
        </a:p>
      </dgm:t>
    </dgm:pt>
    <dgm:pt modelId="{CA783A63-03B5-4B9E-BF4E-1CE180CF461A}" type="sibTrans" cxnId="{745BA885-3732-4AC7-B176-41280A2DF747}">
      <dgm:prSet/>
      <dgm:spPr/>
      <dgm:t>
        <a:bodyPr/>
        <a:lstStyle/>
        <a:p>
          <a:endParaRPr lang="en-US"/>
        </a:p>
      </dgm:t>
    </dgm:pt>
    <dgm:pt modelId="{ADAD221D-AA2B-48EB-8EBF-A1F618BB0161}">
      <dgm:prSet phldrT="[Text]"/>
      <dgm:spPr/>
      <dgm:t>
        <a:bodyPr/>
        <a:lstStyle/>
        <a:p>
          <a:r>
            <a:rPr lang="en-US" dirty="0" smtClean="0"/>
            <a:t>Confident</a:t>
          </a:r>
          <a:endParaRPr lang="en-US" dirty="0"/>
        </a:p>
      </dgm:t>
    </dgm:pt>
    <dgm:pt modelId="{94DFAE1A-9605-4359-8C42-CCE818FB84D8}" type="parTrans" cxnId="{963A40B4-4DE1-42F9-9A5E-58B32BCEA325}">
      <dgm:prSet/>
      <dgm:spPr/>
      <dgm:t>
        <a:bodyPr/>
        <a:lstStyle/>
        <a:p>
          <a:endParaRPr lang="en-US"/>
        </a:p>
      </dgm:t>
    </dgm:pt>
    <dgm:pt modelId="{B76BDC56-3E38-4324-82AF-61973EF64FAF}" type="sibTrans" cxnId="{963A40B4-4DE1-42F9-9A5E-58B32BCEA325}">
      <dgm:prSet/>
      <dgm:spPr/>
      <dgm:t>
        <a:bodyPr/>
        <a:lstStyle/>
        <a:p>
          <a:endParaRPr lang="en-US"/>
        </a:p>
      </dgm:t>
    </dgm:pt>
    <dgm:pt modelId="{F4B580E7-E0B7-481E-9A63-AB645E0C49EB}">
      <dgm:prSet phldrT="[Text]"/>
      <dgm:spPr/>
      <dgm:t>
        <a:bodyPr/>
        <a:lstStyle/>
        <a:p>
          <a:r>
            <a:rPr lang="en-US" dirty="0" smtClean="0"/>
            <a:t>Prepared</a:t>
          </a:r>
          <a:endParaRPr lang="en-US" dirty="0"/>
        </a:p>
      </dgm:t>
    </dgm:pt>
    <dgm:pt modelId="{FAEB73A0-1659-41C0-A31D-197037CD9FF1}" type="parTrans" cxnId="{47654FA0-DC19-4645-9FC5-9B0170C124F1}">
      <dgm:prSet/>
      <dgm:spPr/>
      <dgm:t>
        <a:bodyPr/>
        <a:lstStyle/>
        <a:p>
          <a:endParaRPr lang="en-US"/>
        </a:p>
      </dgm:t>
    </dgm:pt>
    <dgm:pt modelId="{3CA6EFC8-69CF-4C1D-914D-854A80DDFD17}" type="sibTrans" cxnId="{47654FA0-DC19-4645-9FC5-9B0170C124F1}">
      <dgm:prSet/>
      <dgm:spPr/>
      <dgm:t>
        <a:bodyPr/>
        <a:lstStyle/>
        <a:p>
          <a:endParaRPr lang="en-US"/>
        </a:p>
      </dgm:t>
    </dgm:pt>
    <dgm:pt modelId="{EEA0D005-C1A5-49FF-A654-4177D7EBC350}" type="pres">
      <dgm:prSet presAssocID="{7E9D4A52-AC56-4D6B-A6B4-604A78D34E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F1E247-CA98-457C-B8DC-8501FB998F02}" type="pres">
      <dgm:prSet presAssocID="{41322A3C-4D03-442F-AF15-CB072A8D50AA}" presName="composite" presStyleCnt="0"/>
      <dgm:spPr/>
    </dgm:pt>
    <dgm:pt modelId="{05B494D3-B951-45D2-8E7A-638238042A27}" type="pres">
      <dgm:prSet presAssocID="{41322A3C-4D03-442F-AF15-CB072A8D50A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3AF0D-93AD-4586-A225-EAB802F6D85D}" type="pres">
      <dgm:prSet presAssocID="{41322A3C-4D03-442F-AF15-CB072A8D50A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DF737-00A9-4CE9-8A59-9A816922789B}" type="pres">
      <dgm:prSet presAssocID="{72AEA63A-C5E6-433F-B70D-5495ACEF481E}" presName="sp" presStyleCnt="0"/>
      <dgm:spPr/>
    </dgm:pt>
    <dgm:pt modelId="{736F030A-B288-4E56-955B-2B00C2BC0E04}" type="pres">
      <dgm:prSet presAssocID="{D5C33DE3-E22C-459C-B879-47CA2378E12A}" presName="composite" presStyleCnt="0"/>
      <dgm:spPr/>
    </dgm:pt>
    <dgm:pt modelId="{777F8A33-414F-46E5-A9E9-04EF97C8C9A4}" type="pres">
      <dgm:prSet presAssocID="{D5C33DE3-E22C-459C-B879-47CA2378E12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B4FDD-60D2-441C-95DE-F93BFFFCA2E0}" type="pres">
      <dgm:prSet presAssocID="{D5C33DE3-E22C-459C-B879-47CA2378E12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A0885-77E7-41EF-8283-D7F0F4BEF5ED}" type="pres">
      <dgm:prSet presAssocID="{464C21B6-29FF-487E-A21C-22B904B7183F}" presName="sp" presStyleCnt="0"/>
      <dgm:spPr/>
    </dgm:pt>
    <dgm:pt modelId="{C0F81F84-2F78-4D43-A697-674E91080DDC}" type="pres">
      <dgm:prSet presAssocID="{54B2139D-E302-4E64-B6B4-D21A64ABC178}" presName="composite" presStyleCnt="0"/>
      <dgm:spPr/>
    </dgm:pt>
    <dgm:pt modelId="{B60877CA-A334-4226-BA57-91B6ED707879}" type="pres">
      <dgm:prSet presAssocID="{54B2139D-E302-4E64-B6B4-D21A64ABC17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CEE4C-C0D8-4C6D-A352-15744EB06B70}" type="pres">
      <dgm:prSet presAssocID="{54B2139D-E302-4E64-B6B4-D21A64ABC17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2C6046-C95E-45F0-A0B6-BF594AB1B286}" type="presOf" srcId="{5FFB9A0D-B0D0-4471-8C65-316E66E77646}" destId="{C0FB4FDD-60D2-441C-95DE-F93BFFFCA2E0}" srcOrd="0" destOrd="0" presId="urn:microsoft.com/office/officeart/2005/8/layout/chevron2"/>
    <dgm:cxn modelId="{823785B9-F554-4586-B9A9-60F08A3CAA32}" srcId="{7E9D4A52-AC56-4D6B-A6B4-604A78D34E44}" destId="{D5C33DE3-E22C-459C-B879-47CA2378E12A}" srcOrd="1" destOrd="0" parTransId="{B9F73A8C-228C-43ED-B636-73CA4B39888A}" sibTransId="{464C21B6-29FF-487E-A21C-22B904B7183F}"/>
    <dgm:cxn modelId="{1C1E8197-222F-4610-B9C8-F63A69CA63F4}" type="presOf" srcId="{086C7975-D917-4D5E-8296-6491F9DC0714}" destId="{C0FB4FDD-60D2-441C-95DE-F93BFFFCA2E0}" srcOrd="0" destOrd="1" presId="urn:microsoft.com/office/officeart/2005/8/layout/chevron2"/>
    <dgm:cxn modelId="{7E7F30D7-FD76-475E-9E17-0FC11F1515BE}" type="presOf" srcId="{54B2139D-E302-4E64-B6B4-D21A64ABC178}" destId="{B60877CA-A334-4226-BA57-91B6ED707879}" srcOrd="0" destOrd="0" presId="urn:microsoft.com/office/officeart/2005/8/layout/chevron2"/>
    <dgm:cxn modelId="{745BA885-3732-4AC7-B176-41280A2DF747}" srcId="{7E9D4A52-AC56-4D6B-A6B4-604A78D34E44}" destId="{54B2139D-E302-4E64-B6B4-D21A64ABC178}" srcOrd="2" destOrd="0" parTransId="{CEC614CF-F723-4385-A888-F1ECDAC571F5}" sibTransId="{CA783A63-03B5-4B9E-BF4E-1CE180CF461A}"/>
    <dgm:cxn modelId="{47654FA0-DC19-4645-9FC5-9B0170C124F1}" srcId="{54B2139D-E302-4E64-B6B4-D21A64ABC178}" destId="{F4B580E7-E0B7-481E-9A63-AB645E0C49EB}" srcOrd="1" destOrd="0" parTransId="{FAEB73A0-1659-41C0-A31D-197037CD9FF1}" sibTransId="{3CA6EFC8-69CF-4C1D-914D-854A80DDFD17}"/>
    <dgm:cxn modelId="{F3EDCCA8-91AC-437B-9E56-8B5832D3EFE8}" srcId="{D5C33DE3-E22C-459C-B879-47CA2378E12A}" destId="{086C7975-D917-4D5E-8296-6491F9DC0714}" srcOrd="1" destOrd="0" parTransId="{49EF0F6A-DF18-4F6F-8A85-DF94F6141561}" sibTransId="{AD3A2748-AE03-4C71-9676-AE697B5B3B4F}"/>
    <dgm:cxn modelId="{0A5C9F57-9452-49EA-9D4D-36D01A165B19}" type="presOf" srcId="{A1F3C5B5-4412-4475-A566-27FF6084CCCE}" destId="{3553AF0D-93AD-4586-A225-EAB802F6D85D}" srcOrd="0" destOrd="0" presId="urn:microsoft.com/office/officeart/2005/8/layout/chevron2"/>
    <dgm:cxn modelId="{D4DDB6CF-02A9-4285-B3D5-B64626CA6B32}" srcId="{41322A3C-4D03-442F-AF15-CB072A8D50AA}" destId="{A1F3C5B5-4412-4475-A566-27FF6084CCCE}" srcOrd="0" destOrd="0" parTransId="{5043ED70-36AB-4BF2-BBD0-23A6EC40100C}" sibTransId="{130CEF8C-1A9F-4E36-8908-FC85DDF13F85}"/>
    <dgm:cxn modelId="{C8D63A99-D261-4D8A-9BBD-A7CF99ED14CD}" srcId="{7E9D4A52-AC56-4D6B-A6B4-604A78D34E44}" destId="{41322A3C-4D03-442F-AF15-CB072A8D50AA}" srcOrd="0" destOrd="0" parTransId="{CB89B61F-1B20-49A3-9FA7-C23547CC83EF}" sibTransId="{72AEA63A-C5E6-433F-B70D-5495ACEF481E}"/>
    <dgm:cxn modelId="{FDF5906E-6AE1-4157-91E1-226F49DD9811}" type="presOf" srcId="{61FFDCBF-B4A3-411F-A836-E35C611507EC}" destId="{3553AF0D-93AD-4586-A225-EAB802F6D85D}" srcOrd="0" destOrd="1" presId="urn:microsoft.com/office/officeart/2005/8/layout/chevron2"/>
    <dgm:cxn modelId="{D00CC7C3-F897-4744-B320-0F3E61049FA4}" type="presOf" srcId="{ADAD221D-AA2B-48EB-8EBF-A1F618BB0161}" destId="{0B6CEE4C-C0D8-4C6D-A352-15744EB06B70}" srcOrd="0" destOrd="0" presId="urn:microsoft.com/office/officeart/2005/8/layout/chevron2"/>
    <dgm:cxn modelId="{963A40B4-4DE1-42F9-9A5E-58B32BCEA325}" srcId="{54B2139D-E302-4E64-B6B4-D21A64ABC178}" destId="{ADAD221D-AA2B-48EB-8EBF-A1F618BB0161}" srcOrd="0" destOrd="0" parTransId="{94DFAE1A-9605-4359-8C42-CCE818FB84D8}" sibTransId="{B76BDC56-3E38-4324-82AF-61973EF64FAF}"/>
    <dgm:cxn modelId="{0B0D44CB-2662-4D11-BD74-A195B8957402}" type="presOf" srcId="{D5C33DE3-E22C-459C-B879-47CA2378E12A}" destId="{777F8A33-414F-46E5-A9E9-04EF97C8C9A4}" srcOrd="0" destOrd="0" presId="urn:microsoft.com/office/officeart/2005/8/layout/chevron2"/>
    <dgm:cxn modelId="{13A931A7-BE37-470C-85A9-A5BA587AF0E3}" srcId="{41322A3C-4D03-442F-AF15-CB072A8D50AA}" destId="{61FFDCBF-B4A3-411F-A836-E35C611507EC}" srcOrd="1" destOrd="0" parTransId="{BF90FF18-E960-4509-B693-07312E0D64FF}" sibTransId="{7255FE87-B126-45DD-95B0-09D2971A6E3B}"/>
    <dgm:cxn modelId="{1AEB9622-6D9E-4697-B388-F7047BE67556}" type="presOf" srcId="{F4B580E7-E0B7-481E-9A63-AB645E0C49EB}" destId="{0B6CEE4C-C0D8-4C6D-A352-15744EB06B70}" srcOrd="0" destOrd="1" presId="urn:microsoft.com/office/officeart/2005/8/layout/chevron2"/>
    <dgm:cxn modelId="{73A635E3-8E08-402D-A6F1-A5A6905C58E9}" type="presOf" srcId="{7E9D4A52-AC56-4D6B-A6B4-604A78D34E44}" destId="{EEA0D005-C1A5-49FF-A654-4177D7EBC350}" srcOrd="0" destOrd="0" presId="urn:microsoft.com/office/officeart/2005/8/layout/chevron2"/>
    <dgm:cxn modelId="{DB41D08F-CD6A-46A4-8FB9-19B23F3CF6DF}" type="presOf" srcId="{41322A3C-4D03-442F-AF15-CB072A8D50AA}" destId="{05B494D3-B951-45D2-8E7A-638238042A27}" srcOrd="0" destOrd="0" presId="urn:microsoft.com/office/officeart/2005/8/layout/chevron2"/>
    <dgm:cxn modelId="{538B874B-FDA9-4BB5-8C14-767F170F0BD7}" srcId="{D5C33DE3-E22C-459C-B879-47CA2378E12A}" destId="{5FFB9A0D-B0D0-4471-8C65-316E66E77646}" srcOrd="0" destOrd="0" parTransId="{7027A5A8-0474-418B-9019-C148017E7885}" sibTransId="{862A2AE4-50BD-48F9-9714-37F54A92BAE4}"/>
    <dgm:cxn modelId="{5FB22DAB-561B-4DB7-8D12-B3336F80F67B}" type="presParOf" srcId="{EEA0D005-C1A5-49FF-A654-4177D7EBC350}" destId="{6DF1E247-CA98-457C-B8DC-8501FB998F02}" srcOrd="0" destOrd="0" presId="urn:microsoft.com/office/officeart/2005/8/layout/chevron2"/>
    <dgm:cxn modelId="{4CD6DE39-FFFB-45CA-8491-E4F815EAEDEF}" type="presParOf" srcId="{6DF1E247-CA98-457C-B8DC-8501FB998F02}" destId="{05B494D3-B951-45D2-8E7A-638238042A27}" srcOrd="0" destOrd="0" presId="urn:microsoft.com/office/officeart/2005/8/layout/chevron2"/>
    <dgm:cxn modelId="{DF5B6A5E-5D83-4CD2-A1B9-3AE0E12752B2}" type="presParOf" srcId="{6DF1E247-CA98-457C-B8DC-8501FB998F02}" destId="{3553AF0D-93AD-4586-A225-EAB802F6D85D}" srcOrd="1" destOrd="0" presId="urn:microsoft.com/office/officeart/2005/8/layout/chevron2"/>
    <dgm:cxn modelId="{FB4DBB98-B080-4AFD-846C-D1160D473F89}" type="presParOf" srcId="{EEA0D005-C1A5-49FF-A654-4177D7EBC350}" destId="{CE2DF737-00A9-4CE9-8A59-9A816922789B}" srcOrd="1" destOrd="0" presId="urn:microsoft.com/office/officeart/2005/8/layout/chevron2"/>
    <dgm:cxn modelId="{D0D2372F-2EDF-4BFC-B1FC-BC171A05E63C}" type="presParOf" srcId="{EEA0D005-C1A5-49FF-A654-4177D7EBC350}" destId="{736F030A-B288-4E56-955B-2B00C2BC0E04}" srcOrd="2" destOrd="0" presId="urn:microsoft.com/office/officeart/2005/8/layout/chevron2"/>
    <dgm:cxn modelId="{3CF99932-52C4-4FCA-A6B1-A99457777E54}" type="presParOf" srcId="{736F030A-B288-4E56-955B-2B00C2BC0E04}" destId="{777F8A33-414F-46E5-A9E9-04EF97C8C9A4}" srcOrd="0" destOrd="0" presId="urn:microsoft.com/office/officeart/2005/8/layout/chevron2"/>
    <dgm:cxn modelId="{D3993D16-9EC1-410E-9255-3D1765D15DD8}" type="presParOf" srcId="{736F030A-B288-4E56-955B-2B00C2BC0E04}" destId="{C0FB4FDD-60D2-441C-95DE-F93BFFFCA2E0}" srcOrd="1" destOrd="0" presId="urn:microsoft.com/office/officeart/2005/8/layout/chevron2"/>
    <dgm:cxn modelId="{7CEEC7EB-3F10-404F-BF07-FF0D211FDE35}" type="presParOf" srcId="{EEA0D005-C1A5-49FF-A654-4177D7EBC350}" destId="{006A0885-77E7-41EF-8283-D7F0F4BEF5ED}" srcOrd="3" destOrd="0" presId="urn:microsoft.com/office/officeart/2005/8/layout/chevron2"/>
    <dgm:cxn modelId="{A4B12DBB-C17F-46DB-895B-D3F002F76382}" type="presParOf" srcId="{EEA0D005-C1A5-49FF-A654-4177D7EBC350}" destId="{C0F81F84-2F78-4D43-A697-674E91080DDC}" srcOrd="4" destOrd="0" presId="urn:microsoft.com/office/officeart/2005/8/layout/chevron2"/>
    <dgm:cxn modelId="{47A53318-6B38-49AE-BB66-88340813AB54}" type="presParOf" srcId="{C0F81F84-2F78-4D43-A697-674E91080DDC}" destId="{B60877CA-A334-4226-BA57-91B6ED707879}" srcOrd="0" destOrd="0" presId="urn:microsoft.com/office/officeart/2005/8/layout/chevron2"/>
    <dgm:cxn modelId="{F6946661-F209-4CD8-9513-DB6E3734F205}" type="presParOf" srcId="{C0F81F84-2F78-4D43-A697-674E91080DDC}" destId="{0B6CEE4C-C0D8-4C6D-A352-15744EB06B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A9C371-F92C-4567-946D-90D99F903F2C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0DC37A-1762-425A-B4C6-4BAE6613F14B}">
      <dgm:prSet phldrT="[Text]"/>
      <dgm:spPr/>
      <dgm:t>
        <a:bodyPr/>
        <a:lstStyle/>
        <a:p>
          <a:r>
            <a:rPr lang="en-US" dirty="0" smtClean="0"/>
            <a:t>Successes in the beginning</a:t>
          </a:r>
          <a:endParaRPr lang="en-US" dirty="0"/>
        </a:p>
      </dgm:t>
    </dgm:pt>
    <dgm:pt modelId="{2E099D21-D99E-4BC2-988B-6C96B98CB390}" type="parTrans" cxnId="{54EAE340-3677-4589-8A26-F49F4B1435CD}">
      <dgm:prSet/>
      <dgm:spPr/>
      <dgm:t>
        <a:bodyPr/>
        <a:lstStyle/>
        <a:p>
          <a:endParaRPr lang="en-US"/>
        </a:p>
      </dgm:t>
    </dgm:pt>
    <dgm:pt modelId="{DA686150-1833-43B8-BD5A-291ECF583390}" type="sibTrans" cxnId="{54EAE340-3677-4589-8A26-F49F4B1435CD}">
      <dgm:prSet/>
      <dgm:spPr/>
      <dgm:t>
        <a:bodyPr/>
        <a:lstStyle/>
        <a:p>
          <a:endParaRPr lang="en-US"/>
        </a:p>
      </dgm:t>
    </dgm:pt>
    <dgm:pt modelId="{0E43C3B2-92CF-44EC-9162-C3AAF7508499}">
      <dgm:prSet phldrT="[Text]"/>
      <dgm:spPr/>
      <dgm:t>
        <a:bodyPr/>
        <a:lstStyle/>
        <a:p>
          <a:r>
            <a:rPr lang="en-US" dirty="0" smtClean="0"/>
            <a:t>Struggles in the beginning</a:t>
          </a:r>
          <a:endParaRPr lang="en-US" dirty="0"/>
        </a:p>
      </dgm:t>
    </dgm:pt>
    <dgm:pt modelId="{33C49B4C-0EA5-46AB-9ABD-232B97A13271}" type="parTrans" cxnId="{64CBEA07-D773-48A3-B66A-EBE500877516}">
      <dgm:prSet/>
      <dgm:spPr/>
      <dgm:t>
        <a:bodyPr/>
        <a:lstStyle/>
        <a:p>
          <a:endParaRPr lang="en-US"/>
        </a:p>
      </dgm:t>
    </dgm:pt>
    <dgm:pt modelId="{09FB13B3-477B-43F4-BDA3-4341AE2165D3}" type="sibTrans" cxnId="{64CBEA07-D773-48A3-B66A-EBE500877516}">
      <dgm:prSet/>
      <dgm:spPr/>
      <dgm:t>
        <a:bodyPr/>
        <a:lstStyle/>
        <a:p>
          <a:endParaRPr lang="en-US"/>
        </a:p>
      </dgm:t>
    </dgm:pt>
    <dgm:pt modelId="{E7C30917-29FC-47FE-B705-9C7ADB29C89D}">
      <dgm:prSet phldrT="[Text]"/>
      <dgm:spPr/>
      <dgm:t>
        <a:bodyPr/>
        <a:lstStyle/>
        <a:p>
          <a:r>
            <a:rPr lang="en-US" dirty="0" smtClean="0"/>
            <a:t>EVALUATE/ MAKE ADJUSTMENTS</a:t>
          </a:r>
          <a:endParaRPr lang="en-US" dirty="0"/>
        </a:p>
      </dgm:t>
    </dgm:pt>
    <dgm:pt modelId="{C72A6414-B675-4F67-9D68-499EBBA37631}" type="parTrans" cxnId="{36FD8CC7-7748-4372-B4D5-3E6FE8BB4A65}">
      <dgm:prSet/>
      <dgm:spPr/>
      <dgm:t>
        <a:bodyPr/>
        <a:lstStyle/>
        <a:p>
          <a:endParaRPr lang="en-US"/>
        </a:p>
      </dgm:t>
    </dgm:pt>
    <dgm:pt modelId="{CC0B7C21-3E2A-44F3-9E62-97ED64FBDEC7}" type="sibTrans" cxnId="{36FD8CC7-7748-4372-B4D5-3E6FE8BB4A65}">
      <dgm:prSet/>
      <dgm:spPr/>
      <dgm:t>
        <a:bodyPr/>
        <a:lstStyle/>
        <a:p>
          <a:endParaRPr lang="en-US"/>
        </a:p>
      </dgm:t>
    </dgm:pt>
    <dgm:pt modelId="{B2CE5021-E64B-4223-9CCB-C6FBF87723CB}">
      <dgm:prSet phldrT="[Text]"/>
      <dgm:spPr/>
      <dgm:t>
        <a:bodyPr/>
        <a:lstStyle/>
        <a:p>
          <a:r>
            <a:rPr lang="en-US" dirty="0" smtClean="0"/>
            <a:t>Current Successes</a:t>
          </a:r>
          <a:endParaRPr lang="en-US" dirty="0"/>
        </a:p>
      </dgm:t>
    </dgm:pt>
    <dgm:pt modelId="{8CA1682F-A225-46BB-B3E3-30F70963E470}" type="parTrans" cxnId="{02F6FB8D-D29D-48E0-BDB2-12EE3C9A61BD}">
      <dgm:prSet/>
      <dgm:spPr/>
      <dgm:t>
        <a:bodyPr/>
        <a:lstStyle/>
        <a:p>
          <a:endParaRPr lang="en-US"/>
        </a:p>
      </dgm:t>
    </dgm:pt>
    <dgm:pt modelId="{2D14DFFC-4505-474F-89F6-19D10958D23B}" type="sibTrans" cxnId="{02F6FB8D-D29D-48E0-BDB2-12EE3C9A61BD}">
      <dgm:prSet/>
      <dgm:spPr/>
      <dgm:t>
        <a:bodyPr/>
        <a:lstStyle/>
        <a:p>
          <a:endParaRPr lang="en-US"/>
        </a:p>
      </dgm:t>
    </dgm:pt>
    <dgm:pt modelId="{328ACA49-4049-49AE-BF52-BFD713040C14}">
      <dgm:prSet phldrT="[Text]"/>
      <dgm:spPr/>
      <dgm:t>
        <a:bodyPr/>
        <a:lstStyle/>
        <a:p>
          <a:r>
            <a:rPr lang="en-US" dirty="0" smtClean="0"/>
            <a:t>Current Struggles</a:t>
          </a:r>
          <a:endParaRPr lang="en-US" dirty="0"/>
        </a:p>
      </dgm:t>
    </dgm:pt>
    <dgm:pt modelId="{26C43B43-9B85-4B33-B607-8B1E217E7710}" type="parTrans" cxnId="{E3A5D38F-4D3D-43F5-9B5C-56C3E996184F}">
      <dgm:prSet/>
      <dgm:spPr/>
      <dgm:t>
        <a:bodyPr/>
        <a:lstStyle/>
        <a:p>
          <a:endParaRPr lang="en-US"/>
        </a:p>
      </dgm:t>
    </dgm:pt>
    <dgm:pt modelId="{38DBC9DE-0A44-4C13-B3BD-771FE2D6C597}" type="sibTrans" cxnId="{E3A5D38F-4D3D-43F5-9B5C-56C3E996184F}">
      <dgm:prSet/>
      <dgm:spPr/>
      <dgm:t>
        <a:bodyPr/>
        <a:lstStyle/>
        <a:p>
          <a:endParaRPr lang="en-US"/>
        </a:p>
      </dgm:t>
    </dgm:pt>
    <dgm:pt modelId="{EF558960-469D-41F1-97C9-1953780E4459}" type="pres">
      <dgm:prSet presAssocID="{3CA9C371-F92C-4567-946D-90D99F903F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8402DA-64E5-4E7E-8716-A062C5FD3C8F}" type="pres">
      <dgm:prSet presAssocID="{AF0DC37A-1762-425A-B4C6-4BAE6613F14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A50B7-5D35-4842-A568-DEDF0C0A4C3E}" type="pres">
      <dgm:prSet presAssocID="{AF0DC37A-1762-425A-B4C6-4BAE6613F14B}" presName="spNode" presStyleCnt="0"/>
      <dgm:spPr/>
    </dgm:pt>
    <dgm:pt modelId="{4016F6ED-1797-44F4-8485-6518CB563B57}" type="pres">
      <dgm:prSet presAssocID="{DA686150-1833-43B8-BD5A-291ECF583390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56FD58E-6834-43CF-9FE8-AF7F284A9E6D}" type="pres">
      <dgm:prSet presAssocID="{0E43C3B2-92CF-44EC-9162-C3AAF750849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D9538-B052-4A6F-88FF-49B421C4B8F1}" type="pres">
      <dgm:prSet presAssocID="{0E43C3B2-92CF-44EC-9162-C3AAF7508499}" presName="spNode" presStyleCnt="0"/>
      <dgm:spPr/>
    </dgm:pt>
    <dgm:pt modelId="{E6168D7D-95C1-45CE-AFD6-80E67F41071B}" type="pres">
      <dgm:prSet presAssocID="{09FB13B3-477B-43F4-BDA3-4341AE2165D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37B1171-E50F-414D-8835-7AD92C2B31B0}" type="pres">
      <dgm:prSet presAssocID="{E7C30917-29FC-47FE-B705-9C7ADB29C89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D7F6F-C2F5-43D4-B21D-057C714E9BE5}" type="pres">
      <dgm:prSet presAssocID="{E7C30917-29FC-47FE-B705-9C7ADB29C89D}" presName="spNode" presStyleCnt="0"/>
      <dgm:spPr/>
    </dgm:pt>
    <dgm:pt modelId="{CE37CA5C-6655-48A2-BD82-59514594953A}" type="pres">
      <dgm:prSet presAssocID="{CC0B7C21-3E2A-44F3-9E62-97ED64FBDEC7}" presName="sibTrans" presStyleLbl="sibTrans1D1" presStyleIdx="2" presStyleCnt="5"/>
      <dgm:spPr/>
      <dgm:t>
        <a:bodyPr/>
        <a:lstStyle/>
        <a:p>
          <a:endParaRPr lang="en-US"/>
        </a:p>
      </dgm:t>
    </dgm:pt>
    <dgm:pt modelId="{308E2682-4A35-452A-9EAA-4530ECD43D36}" type="pres">
      <dgm:prSet presAssocID="{B2CE5021-E64B-4223-9CCB-C6FBF87723C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CE908-F51D-44B8-8C74-76ED14838DAA}" type="pres">
      <dgm:prSet presAssocID="{B2CE5021-E64B-4223-9CCB-C6FBF87723CB}" presName="spNode" presStyleCnt="0"/>
      <dgm:spPr/>
    </dgm:pt>
    <dgm:pt modelId="{3715CBD3-2A7E-476C-876B-226B2161239B}" type="pres">
      <dgm:prSet presAssocID="{2D14DFFC-4505-474F-89F6-19D10958D23B}" presName="sibTrans" presStyleLbl="sibTrans1D1" presStyleIdx="3" presStyleCnt="5"/>
      <dgm:spPr/>
      <dgm:t>
        <a:bodyPr/>
        <a:lstStyle/>
        <a:p>
          <a:endParaRPr lang="en-US"/>
        </a:p>
      </dgm:t>
    </dgm:pt>
    <dgm:pt modelId="{5C4D9A90-6427-40FD-9E29-8B3615BA622A}" type="pres">
      <dgm:prSet presAssocID="{328ACA49-4049-49AE-BF52-BFD713040C1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1165E-7AA9-4D0E-A35A-434E1D2397E3}" type="pres">
      <dgm:prSet presAssocID="{328ACA49-4049-49AE-BF52-BFD713040C14}" presName="spNode" presStyleCnt="0"/>
      <dgm:spPr/>
    </dgm:pt>
    <dgm:pt modelId="{B89B4EF7-98C6-4E19-8073-8BE3FC4897C6}" type="pres">
      <dgm:prSet presAssocID="{38DBC9DE-0A44-4C13-B3BD-771FE2D6C597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54EAE340-3677-4589-8A26-F49F4B1435CD}" srcId="{3CA9C371-F92C-4567-946D-90D99F903F2C}" destId="{AF0DC37A-1762-425A-B4C6-4BAE6613F14B}" srcOrd="0" destOrd="0" parTransId="{2E099D21-D99E-4BC2-988B-6C96B98CB390}" sibTransId="{DA686150-1833-43B8-BD5A-291ECF583390}"/>
    <dgm:cxn modelId="{02F6FB8D-D29D-48E0-BDB2-12EE3C9A61BD}" srcId="{3CA9C371-F92C-4567-946D-90D99F903F2C}" destId="{B2CE5021-E64B-4223-9CCB-C6FBF87723CB}" srcOrd="3" destOrd="0" parTransId="{8CA1682F-A225-46BB-B3E3-30F70963E470}" sibTransId="{2D14DFFC-4505-474F-89F6-19D10958D23B}"/>
    <dgm:cxn modelId="{3D9EA91E-A4CE-4154-9890-E1125B08AFD6}" type="presOf" srcId="{38DBC9DE-0A44-4C13-B3BD-771FE2D6C597}" destId="{B89B4EF7-98C6-4E19-8073-8BE3FC4897C6}" srcOrd="0" destOrd="0" presId="urn:microsoft.com/office/officeart/2005/8/layout/cycle5"/>
    <dgm:cxn modelId="{B0D342BF-469C-48FC-95DC-76747531B3E6}" type="presOf" srcId="{328ACA49-4049-49AE-BF52-BFD713040C14}" destId="{5C4D9A90-6427-40FD-9E29-8B3615BA622A}" srcOrd="0" destOrd="0" presId="urn:microsoft.com/office/officeart/2005/8/layout/cycle5"/>
    <dgm:cxn modelId="{75E8C1C5-5DDB-49CC-83FD-F12496EB0EAC}" type="presOf" srcId="{2D14DFFC-4505-474F-89F6-19D10958D23B}" destId="{3715CBD3-2A7E-476C-876B-226B2161239B}" srcOrd="0" destOrd="0" presId="urn:microsoft.com/office/officeart/2005/8/layout/cycle5"/>
    <dgm:cxn modelId="{84CE9678-8BA3-419F-A978-E7B8C88E20E5}" type="presOf" srcId="{AF0DC37A-1762-425A-B4C6-4BAE6613F14B}" destId="{1B8402DA-64E5-4E7E-8716-A062C5FD3C8F}" srcOrd="0" destOrd="0" presId="urn:microsoft.com/office/officeart/2005/8/layout/cycle5"/>
    <dgm:cxn modelId="{9BBC3769-F51A-4E0B-B8A6-4B9CC2590267}" type="presOf" srcId="{3CA9C371-F92C-4567-946D-90D99F903F2C}" destId="{EF558960-469D-41F1-97C9-1953780E4459}" srcOrd="0" destOrd="0" presId="urn:microsoft.com/office/officeart/2005/8/layout/cycle5"/>
    <dgm:cxn modelId="{F00882C1-8046-4935-A95D-C4714442E964}" type="presOf" srcId="{0E43C3B2-92CF-44EC-9162-C3AAF7508499}" destId="{E56FD58E-6834-43CF-9FE8-AF7F284A9E6D}" srcOrd="0" destOrd="0" presId="urn:microsoft.com/office/officeart/2005/8/layout/cycle5"/>
    <dgm:cxn modelId="{64CBEA07-D773-48A3-B66A-EBE500877516}" srcId="{3CA9C371-F92C-4567-946D-90D99F903F2C}" destId="{0E43C3B2-92CF-44EC-9162-C3AAF7508499}" srcOrd="1" destOrd="0" parTransId="{33C49B4C-0EA5-46AB-9ABD-232B97A13271}" sibTransId="{09FB13B3-477B-43F4-BDA3-4341AE2165D3}"/>
    <dgm:cxn modelId="{36FD8CC7-7748-4372-B4D5-3E6FE8BB4A65}" srcId="{3CA9C371-F92C-4567-946D-90D99F903F2C}" destId="{E7C30917-29FC-47FE-B705-9C7ADB29C89D}" srcOrd="2" destOrd="0" parTransId="{C72A6414-B675-4F67-9D68-499EBBA37631}" sibTransId="{CC0B7C21-3E2A-44F3-9E62-97ED64FBDEC7}"/>
    <dgm:cxn modelId="{E3A5D38F-4D3D-43F5-9B5C-56C3E996184F}" srcId="{3CA9C371-F92C-4567-946D-90D99F903F2C}" destId="{328ACA49-4049-49AE-BF52-BFD713040C14}" srcOrd="4" destOrd="0" parTransId="{26C43B43-9B85-4B33-B607-8B1E217E7710}" sibTransId="{38DBC9DE-0A44-4C13-B3BD-771FE2D6C597}"/>
    <dgm:cxn modelId="{44C76D7B-753B-4246-8766-AA192F62F5D2}" type="presOf" srcId="{B2CE5021-E64B-4223-9CCB-C6FBF87723CB}" destId="{308E2682-4A35-452A-9EAA-4530ECD43D36}" srcOrd="0" destOrd="0" presId="urn:microsoft.com/office/officeart/2005/8/layout/cycle5"/>
    <dgm:cxn modelId="{34597B78-7D5C-42E8-9AAC-6839A2820E03}" type="presOf" srcId="{E7C30917-29FC-47FE-B705-9C7ADB29C89D}" destId="{E37B1171-E50F-414D-8835-7AD92C2B31B0}" srcOrd="0" destOrd="0" presId="urn:microsoft.com/office/officeart/2005/8/layout/cycle5"/>
    <dgm:cxn modelId="{D64C905C-DB25-44E6-A192-B5CC950F0B47}" type="presOf" srcId="{09FB13B3-477B-43F4-BDA3-4341AE2165D3}" destId="{E6168D7D-95C1-45CE-AFD6-80E67F41071B}" srcOrd="0" destOrd="0" presId="urn:microsoft.com/office/officeart/2005/8/layout/cycle5"/>
    <dgm:cxn modelId="{F2AB0F43-A418-4AB3-BC55-160BC12D0C06}" type="presOf" srcId="{CC0B7C21-3E2A-44F3-9E62-97ED64FBDEC7}" destId="{CE37CA5C-6655-48A2-BD82-59514594953A}" srcOrd="0" destOrd="0" presId="urn:microsoft.com/office/officeart/2005/8/layout/cycle5"/>
    <dgm:cxn modelId="{849B1604-DD85-4268-B2F6-4823D0E72D8E}" type="presOf" srcId="{DA686150-1833-43B8-BD5A-291ECF583390}" destId="{4016F6ED-1797-44F4-8485-6518CB563B57}" srcOrd="0" destOrd="0" presId="urn:microsoft.com/office/officeart/2005/8/layout/cycle5"/>
    <dgm:cxn modelId="{9B2B5D86-A3C5-4DFB-A7B0-5B2D39611332}" type="presParOf" srcId="{EF558960-469D-41F1-97C9-1953780E4459}" destId="{1B8402DA-64E5-4E7E-8716-A062C5FD3C8F}" srcOrd="0" destOrd="0" presId="urn:microsoft.com/office/officeart/2005/8/layout/cycle5"/>
    <dgm:cxn modelId="{3F41497B-B28D-4EAE-85BB-509F0CF0D51C}" type="presParOf" srcId="{EF558960-469D-41F1-97C9-1953780E4459}" destId="{D9AA50B7-5D35-4842-A568-DEDF0C0A4C3E}" srcOrd="1" destOrd="0" presId="urn:microsoft.com/office/officeart/2005/8/layout/cycle5"/>
    <dgm:cxn modelId="{C0361790-D28B-4CED-8EE0-DD8157E7EEA2}" type="presParOf" srcId="{EF558960-469D-41F1-97C9-1953780E4459}" destId="{4016F6ED-1797-44F4-8485-6518CB563B57}" srcOrd="2" destOrd="0" presId="urn:microsoft.com/office/officeart/2005/8/layout/cycle5"/>
    <dgm:cxn modelId="{758D0561-35D7-4A64-AEFE-CFAAA5B20A94}" type="presParOf" srcId="{EF558960-469D-41F1-97C9-1953780E4459}" destId="{E56FD58E-6834-43CF-9FE8-AF7F284A9E6D}" srcOrd="3" destOrd="0" presId="urn:microsoft.com/office/officeart/2005/8/layout/cycle5"/>
    <dgm:cxn modelId="{00121555-738B-4742-B9C7-8D5E647979EF}" type="presParOf" srcId="{EF558960-469D-41F1-97C9-1953780E4459}" destId="{842D9538-B052-4A6F-88FF-49B421C4B8F1}" srcOrd="4" destOrd="0" presId="urn:microsoft.com/office/officeart/2005/8/layout/cycle5"/>
    <dgm:cxn modelId="{97628BF6-2C96-4380-B3A3-6FF514240513}" type="presParOf" srcId="{EF558960-469D-41F1-97C9-1953780E4459}" destId="{E6168D7D-95C1-45CE-AFD6-80E67F41071B}" srcOrd="5" destOrd="0" presId="urn:microsoft.com/office/officeart/2005/8/layout/cycle5"/>
    <dgm:cxn modelId="{3EEC2F82-AD90-4C4B-907D-A03C60336177}" type="presParOf" srcId="{EF558960-469D-41F1-97C9-1953780E4459}" destId="{E37B1171-E50F-414D-8835-7AD92C2B31B0}" srcOrd="6" destOrd="0" presId="urn:microsoft.com/office/officeart/2005/8/layout/cycle5"/>
    <dgm:cxn modelId="{9D7522AE-C40A-4D9B-8767-22C841CF7B13}" type="presParOf" srcId="{EF558960-469D-41F1-97C9-1953780E4459}" destId="{5B9D7F6F-C2F5-43D4-B21D-057C714E9BE5}" srcOrd="7" destOrd="0" presId="urn:microsoft.com/office/officeart/2005/8/layout/cycle5"/>
    <dgm:cxn modelId="{3B16D947-BE99-47EB-A5E7-80876FE73FB7}" type="presParOf" srcId="{EF558960-469D-41F1-97C9-1953780E4459}" destId="{CE37CA5C-6655-48A2-BD82-59514594953A}" srcOrd="8" destOrd="0" presId="urn:microsoft.com/office/officeart/2005/8/layout/cycle5"/>
    <dgm:cxn modelId="{365D82BB-4CC5-42B8-B153-DEE18735620E}" type="presParOf" srcId="{EF558960-469D-41F1-97C9-1953780E4459}" destId="{308E2682-4A35-452A-9EAA-4530ECD43D36}" srcOrd="9" destOrd="0" presId="urn:microsoft.com/office/officeart/2005/8/layout/cycle5"/>
    <dgm:cxn modelId="{09C2481B-BDDC-481F-81B8-B2AA2CE4948B}" type="presParOf" srcId="{EF558960-469D-41F1-97C9-1953780E4459}" destId="{163CE908-F51D-44B8-8C74-76ED14838DAA}" srcOrd="10" destOrd="0" presId="urn:microsoft.com/office/officeart/2005/8/layout/cycle5"/>
    <dgm:cxn modelId="{86467932-7FF4-4127-ADD3-A363AAB7FFE7}" type="presParOf" srcId="{EF558960-469D-41F1-97C9-1953780E4459}" destId="{3715CBD3-2A7E-476C-876B-226B2161239B}" srcOrd="11" destOrd="0" presId="urn:microsoft.com/office/officeart/2005/8/layout/cycle5"/>
    <dgm:cxn modelId="{3E691837-747D-41C0-890E-EFCD519CBC93}" type="presParOf" srcId="{EF558960-469D-41F1-97C9-1953780E4459}" destId="{5C4D9A90-6427-40FD-9E29-8B3615BA622A}" srcOrd="12" destOrd="0" presId="urn:microsoft.com/office/officeart/2005/8/layout/cycle5"/>
    <dgm:cxn modelId="{76AA735C-1F10-4650-8EFB-67EDDBD0173B}" type="presParOf" srcId="{EF558960-469D-41F1-97C9-1953780E4459}" destId="{2701165E-7AA9-4D0E-A35A-434E1D2397E3}" srcOrd="13" destOrd="0" presId="urn:microsoft.com/office/officeart/2005/8/layout/cycle5"/>
    <dgm:cxn modelId="{FD32E963-757A-4611-BA3D-F83718709B5D}" type="presParOf" srcId="{EF558960-469D-41F1-97C9-1953780E4459}" destId="{B89B4EF7-98C6-4E19-8073-8BE3FC4897C6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494D3-B951-45D2-8E7A-638238042A27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Beginning</a:t>
          </a:r>
          <a:endParaRPr lang="en-US" sz="1600" kern="1200" dirty="0"/>
        </a:p>
      </dsp:txBody>
      <dsp:txXfrm rot="-5400000">
        <a:off x="1" y="520688"/>
        <a:ext cx="1039018" cy="445294"/>
      </dsp:txXfrm>
    </dsp:sp>
    <dsp:sp modelId="{3553AF0D-93AD-4586-A225-EAB802F6D85D}">
      <dsp:nvSpPr>
        <dsp:cNvPr id="0" name=""/>
        <dsp:cNvSpPr/>
      </dsp:nvSpPr>
      <dsp:spPr>
        <a:xfrm rot="5400000">
          <a:off x="4042089" y="-3001891"/>
          <a:ext cx="964803" cy="69709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Unsure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Anxious</a:t>
          </a:r>
          <a:endParaRPr lang="en-US" sz="2100" kern="1200" dirty="0"/>
        </a:p>
      </dsp:txBody>
      <dsp:txXfrm rot="-5400000">
        <a:off x="1039018" y="48278"/>
        <a:ext cx="6923847" cy="870607"/>
      </dsp:txXfrm>
    </dsp:sp>
    <dsp:sp modelId="{777F8A33-414F-46E5-A9E9-04EF97C8C9A4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Middle</a:t>
          </a:r>
          <a:endParaRPr lang="en-US" sz="1600" kern="1200" dirty="0"/>
        </a:p>
      </dsp:txBody>
      <dsp:txXfrm rot="-5400000">
        <a:off x="1" y="1809352"/>
        <a:ext cx="1039018" cy="445294"/>
      </dsp:txXfrm>
    </dsp:sp>
    <dsp:sp modelId="{C0FB4FDD-60D2-441C-95DE-F93BFFFCA2E0}">
      <dsp:nvSpPr>
        <dsp:cNvPr id="0" name=""/>
        <dsp:cNvSpPr/>
      </dsp:nvSpPr>
      <dsp:spPr>
        <a:xfrm rot="5400000">
          <a:off x="4042089" y="-1713227"/>
          <a:ext cx="964803" cy="69709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Teacher candidate growth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Student growth</a:t>
          </a:r>
          <a:endParaRPr lang="en-US" sz="2100" kern="1200" dirty="0"/>
        </a:p>
      </dsp:txBody>
      <dsp:txXfrm rot="-5400000">
        <a:off x="1039018" y="1336942"/>
        <a:ext cx="6923847" cy="870607"/>
      </dsp:txXfrm>
    </dsp:sp>
    <dsp:sp modelId="{B60877CA-A334-4226-BA57-91B6ED707879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End</a:t>
          </a:r>
          <a:endParaRPr lang="en-US" sz="1600" kern="1200" dirty="0"/>
        </a:p>
      </dsp:txBody>
      <dsp:txXfrm rot="-5400000">
        <a:off x="1" y="3098016"/>
        <a:ext cx="1039018" cy="445294"/>
      </dsp:txXfrm>
    </dsp:sp>
    <dsp:sp modelId="{0B6CEE4C-C0D8-4C6D-A352-15744EB06B70}">
      <dsp:nvSpPr>
        <dsp:cNvPr id="0" name=""/>
        <dsp:cNvSpPr/>
      </dsp:nvSpPr>
      <dsp:spPr>
        <a:xfrm rot="5400000">
          <a:off x="4042089" y="-424563"/>
          <a:ext cx="964803" cy="69709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Confident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Prepared</a:t>
          </a:r>
          <a:endParaRPr lang="en-US" sz="2100" kern="1200" dirty="0"/>
        </a:p>
      </dsp:txBody>
      <dsp:txXfrm rot="-5400000">
        <a:off x="1039018" y="2625606"/>
        <a:ext cx="6923847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402DA-64E5-4E7E-8716-A062C5FD3C8F}">
      <dsp:nvSpPr>
        <dsp:cNvPr id="0" name=""/>
        <dsp:cNvSpPr/>
      </dsp:nvSpPr>
      <dsp:spPr>
        <a:xfrm>
          <a:off x="3370398" y="2936"/>
          <a:ext cx="1641202" cy="1066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Successes in the beginning</a:t>
          </a:r>
          <a:endParaRPr lang="en-US" sz="1500" kern="1200" dirty="0"/>
        </a:p>
      </dsp:txBody>
      <dsp:txXfrm>
        <a:off x="3422474" y="55012"/>
        <a:ext cx="1537050" cy="962629"/>
      </dsp:txXfrm>
    </dsp:sp>
    <dsp:sp modelId="{4016F6ED-1797-44F4-8485-6518CB563B57}">
      <dsp:nvSpPr>
        <dsp:cNvPr id="0" name=""/>
        <dsp:cNvSpPr/>
      </dsp:nvSpPr>
      <dsp:spPr>
        <a:xfrm>
          <a:off x="2061172" y="536326"/>
          <a:ext cx="4259654" cy="4259654"/>
        </a:xfrm>
        <a:custGeom>
          <a:avLst/>
          <a:gdLst/>
          <a:ahLst/>
          <a:cxnLst/>
          <a:rect l="0" t="0" r="0" b="0"/>
          <a:pathLst>
            <a:path>
              <a:moveTo>
                <a:pt x="3169930" y="271239"/>
              </a:moveTo>
              <a:arcTo wR="2129827" hR="2129827" stAng="17953935" swAng="12107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FD58E-6834-43CF-9FE8-AF7F284A9E6D}">
      <dsp:nvSpPr>
        <dsp:cNvPr id="0" name=""/>
        <dsp:cNvSpPr/>
      </dsp:nvSpPr>
      <dsp:spPr>
        <a:xfrm>
          <a:off x="5395985" y="1474610"/>
          <a:ext cx="1641202" cy="1066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Struggles in the beginning</a:t>
          </a:r>
          <a:endParaRPr lang="en-US" sz="1500" kern="1200" dirty="0"/>
        </a:p>
      </dsp:txBody>
      <dsp:txXfrm>
        <a:off x="5448061" y="1526686"/>
        <a:ext cx="1537050" cy="962629"/>
      </dsp:txXfrm>
    </dsp:sp>
    <dsp:sp modelId="{E6168D7D-95C1-45CE-AFD6-80E67F41071B}">
      <dsp:nvSpPr>
        <dsp:cNvPr id="0" name=""/>
        <dsp:cNvSpPr/>
      </dsp:nvSpPr>
      <dsp:spPr>
        <a:xfrm>
          <a:off x="2061172" y="536326"/>
          <a:ext cx="4259654" cy="4259654"/>
        </a:xfrm>
        <a:custGeom>
          <a:avLst/>
          <a:gdLst/>
          <a:ahLst/>
          <a:cxnLst/>
          <a:rect l="0" t="0" r="0" b="0"/>
          <a:pathLst>
            <a:path>
              <a:moveTo>
                <a:pt x="4254534" y="2277422"/>
              </a:moveTo>
              <a:arcTo wR="2129827" hR="2129827" stAng="21838424" swAng="13591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B1171-E50F-414D-8835-7AD92C2B31B0}">
      <dsp:nvSpPr>
        <dsp:cNvPr id="0" name=""/>
        <dsp:cNvSpPr/>
      </dsp:nvSpPr>
      <dsp:spPr>
        <a:xfrm>
          <a:off x="4622280" y="3855830"/>
          <a:ext cx="1641202" cy="1066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EVALUATE/ MAKE ADJUSTMENTS</a:t>
          </a:r>
          <a:endParaRPr lang="en-US" sz="1500" kern="1200" dirty="0"/>
        </a:p>
      </dsp:txBody>
      <dsp:txXfrm>
        <a:off x="4674356" y="3907906"/>
        <a:ext cx="1537050" cy="962629"/>
      </dsp:txXfrm>
    </dsp:sp>
    <dsp:sp modelId="{CE37CA5C-6655-48A2-BD82-59514594953A}">
      <dsp:nvSpPr>
        <dsp:cNvPr id="0" name=""/>
        <dsp:cNvSpPr/>
      </dsp:nvSpPr>
      <dsp:spPr>
        <a:xfrm>
          <a:off x="2061172" y="536326"/>
          <a:ext cx="4259654" cy="4259654"/>
        </a:xfrm>
        <a:custGeom>
          <a:avLst/>
          <a:gdLst/>
          <a:ahLst/>
          <a:cxnLst/>
          <a:rect l="0" t="0" r="0" b="0"/>
          <a:pathLst>
            <a:path>
              <a:moveTo>
                <a:pt x="2390939" y="4243588"/>
              </a:moveTo>
              <a:arcTo wR="2129827" hR="2129827" stAng="4977476" swAng="8450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E2682-4A35-452A-9EAA-4530ECD43D36}">
      <dsp:nvSpPr>
        <dsp:cNvPr id="0" name=""/>
        <dsp:cNvSpPr/>
      </dsp:nvSpPr>
      <dsp:spPr>
        <a:xfrm>
          <a:off x="2118517" y="3855830"/>
          <a:ext cx="1641202" cy="1066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Current Successes</a:t>
          </a:r>
          <a:endParaRPr lang="en-US" sz="1500" kern="1200" dirty="0"/>
        </a:p>
      </dsp:txBody>
      <dsp:txXfrm>
        <a:off x="2170593" y="3907906"/>
        <a:ext cx="1537050" cy="962629"/>
      </dsp:txXfrm>
    </dsp:sp>
    <dsp:sp modelId="{3715CBD3-2A7E-476C-876B-226B2161239B}">
      <dsp:nvSpPr>
        <dsp:cNvPr id="0" name=""/>
        <dsp:cNvSpPr/>
      </dsp:nvSpPr>
      <dsp:spPr>
        <a:xfrm>
          <a:off x="2061172" y="536326"/>
          <a:ext cx="4259654" cy="4259654"/>
        </a:xfrm>
        <a:custGeom>
          <a:avLst/>
          <a:gdLst/>
          <a:ahLst/>
          <a:cxnLst/>
          <a:rect l="0" t="0" r="0" b="0"/>
          <a:pathLst>
            <a:path>
              <a:moveTo>
                <a:pt x="225859" y="3084327"/>
              </a:moveTo>
              <a:arcTo wR="2129827" hR="2129827" stAng="9202464" swAng="13591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D9A90-6427-40FD-9E29-8B3615BA622A}">
      <dsp:nvSpPr>
        <dsp:cNvPr id="0" name=""/>
        <dsp:cNvSpPr/>
      </dsp:nvSpPr>
      <dsp:spPr>
        <a:xfrm>
          <a:off x="1344812" y="1474610"/>
          <a:ext cx="1641202" cy="1066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Current Struggles</a:t>
          </a:r>
          <a:endParaRPr lang="en-US" sz="1500" kern="1200" dirty="0"/>
        </a:p>
      </dsp:txBody>
      <dsp:txXfrm>
        <a:off x="1396888" y="1526686"/>
        <a:ext cx="1537050" cy="962629"/>
      </dsp:txXfrm>
    </dsp:sp>
    <dsp:sp modelId="{B89B4EF7-98C6-4E19-8073-8BE3FC4897C6}">
      <dsp:nvSpPr>
        <dsp:cNvPr id="0" name=""/>
        <dsp:cNvSpPr/>
      </dsp:nvSpPr>
      <dsp:spPr>
        <a:xfrm>
          <a:off x="2061172" y="536326"/>
          <a:ext cx="4259654" cy="4259654"/>
        </a:xfrm>
        <a:custGeom>
          <a:avLst/>
          <a:gdLst/>
          <a:ahLst/>
          <a:cxnLst/>
          <a:rect l="0" t="0" r="0" b="0"/>
          <a:pathLst>
            <a:path>
              <a:moveTo>
                <a:pt x="512436" y="744110"/>
              </a:moveTo>
              <a:arcTo wR="2129827" hR="2129827" stAng="13235320" swAng="12107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E64752-8EA1-4986-B677-8AFE0DD76E7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B2994C-DE46-41DA-B467-049365D4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7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47C50F-A516-4E5B-925B-B15AAC762E2E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0D8BE1-32A1-436C-BF9D-1E0E320AC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6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8BE1-32A1-436C-BF9D-1E0E320ACD8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49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8BE1-32A1-436C-BF9D-1E0E320ACD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54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8BE1-32A1-436C-BF9D-1E0E320ACD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31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S/M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8BE1-32A1-436C-BF9D-1E0E320ACD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45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S/M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8BE1-32A1-436C-BF9D-1E0E320ACD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30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JD please share the academic</a:t>
            </a:r>
            <a:r>
              <a:rPr lang="en-US" baseline="0" dirty="0" smtClean="0"/>
              <a:t> background/ Demographics  of YCSD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8BE1-32A1-436C-BF9D-1E0E320ACD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82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8BE1-32A1-436C-BF9D-1E0E320ACD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78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JD- how</a:t>
            </a:r>
            <a:r>
              <a:rPr lang="en-US" baseline="0" dirty="0" smtClean="0"/>
              <a:t> we try to align our needs with teacher needs and district framework/LC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8BE1-32A1-436C-BF9D-1E0E320ACD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01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8BE1-32A1-436C-BF9D-1E0E320ACD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43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8BE1-32A1-436C-BF9D-1E0E320ACD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7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8BE1-32A1-436C-BF9D-1E0E320ACD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85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8BE1-32A1-436C-BF9D-1E0E320ACD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70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8BE1-32A1-436C-BF9D-1E0E320ACD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52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8BE1-32A1-436C-BF9D-1E0E320ACD8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3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8BE1-32A1-436C-BF9D-1E0E320ACD8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92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8BE1-32A1-436C-BF9D-1E0E320ACD8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26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8BE1-32A1-436C-BF9D-1E0E320ACD8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7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8BE1-32A1-436C-BF9D-1E0E320ACD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3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8BE1-32A1-436C-BF9D-1E0E320ACD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58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8BE1-32A1-436C-BF9D-1E0E320ACD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1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0AFD9-4134-44F0-B0BB-0720EA2CCC1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Project PASS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K. Italiano Professional Development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56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8BE1-32A1-436C-BF9D-1E0E320ACD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85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8BE1-32A1-436C-BF9D-1E0E320ACD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87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8BE1-32A1-436C-BF9D-1E0E320ACD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ABC99F-DE82-4D25-B1E2-9F142FBDDC3D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DA1F28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8E4902-5DCD-47EA-93AC-4EE605B82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7358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BC99F-DE82-4D25-B1E2-9F142FBDDC3D}" type="datetimeFigureOut">
              <a:rPr lang="en-US" smtClean="0">
                <a:solidFill>
                  <a:prstClr val="black"/>
                </a:solidFill>
              </a:rPr>
              <a:pPr/>
              <a:t>3/27/2017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E4902-5DCD-47EA-93AC-4EE605B82D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0228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BC99F-DE82-4D25-B1E2-9F142FBDDC3D}" type="datetimeFigureOut">
              <a:rPr lang="en-US" smtClean="0">
                <a:solidFill>
                  <a:prstClr val="black"/>
                </a:solidFill>
              </a:rPr>
              <a:pPr/>
              <a:t>3/27/2017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E4902-5DCD-47EA-93AC-4EE605B82D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7048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ABC99F-DE82-4D25-B1E2-9F142FBDDC3D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DA1F28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8E4902-5DCD-47EA-93AC-4EE605B82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9340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BC99F-DE82-4D25-B1E2-9F142FBDDC3D}" type="datetimeFigureOut">
              <a:rPr lang="en-US" smtClean="0">
                <a:solidFill>
                  <a:prstClr val="black"/>
                </a:solidFill>
              </a:rPr>
              <a:pPr/>
              <a:t>3/27/2017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E4902-5DCD-47EA-93AC-4EE605B82D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113141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BC99F-DE82-4D25-B1E2-9F142FBDDC3D}" type="datetimeFigureOut">
              <a:rPr lang="en-US" smtClean="0">
                <a:solidFill>
                  <a:srgbClr val="FFFFFF"/>
                </a:solidFill>
              </a:rPr>
              <a:pPr/>
              <a:t>3/27/2017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E4902-5DCD-47EA-93AC-4EE605B82DA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30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BC99F-DE82-4D25-B1E2-9F142FBDDC3D}" type="datetimeFigureOut">
              <a:rPr lang="en-US" smtClean="0">
                <a:solidFill>
                  <a:srgbClr val="FFFFFF"/>
                </a:solidFill>
              </a:rPr>
              <a:pPr/>
              <a:t>3/27/2017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E4902-5DCD-47EA-93AC-4EE605B82DA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4906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BC99F-DE82-4D25-B1E2-9F142FBDDC3D}" type="datetimeFigureOut">
              <a:rPr lang="en-US" smtClean="0">
                <a:solidFill>
                  <a:prstClr val="black"/>
                </a:solidFill>
              </a:rPr>
              <a:pPr/>
              <a:t>3/27/2017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E4902-5DCD-47EA-93AC-4EE605B82D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20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BC99F-DE82-4D25-B1E2-9F142FBDDC3D}" type="datetimeFigureOut">
              <a:rPr lang="en-US" smtClean="0">
                <a:solidFill>
                  <a:srgbClr val="FFFFFF"/>
                </a:solidFill>
              </a:rPr>
              <a:pPr/>
              <a:t>3/27/2017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E4902-5DCD-47EA-93AC-4EE605B82DA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2761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BC99F-DE82-4D25-B1E2-9F142FBDDC3D}" type="datetimeFigureOut">
              <a:rPr lang="en-US" smtClean="0">
                <a:solidFill>
                  <a:prstClr val="black"/>
                </a:solidFill>
              </a:rPr>
              <a:pPr/>
              <a:t>3/27/2017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E4902-5DCD-47EA-93AC-4EE605B82D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7782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DABC99F-DE82-4D25-B1E2-9F142FBDDC3D}" type="datetimeFigureOut">
              <a:rPr lang="en-US" smtClean="0">
                <a:solidFill>
                  <a:prstClr val="black"/>
                </a:solidFill>
              </a:rPr>
              <a:pPr/>
              <a:t>3/27/2017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E4902-5DCD-47EA-93AC-4EE605B82D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96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BC99F-DE82-4D25-B1E2-9F142FBDDC3D}" type="datetimeFigureOut">
              <a:rPr lang="en-US" smtClean="0">
                <a:solidFill>
                  <a:prstClr val="black"/>
                </a:solidFill>
              </a:rPr>
              <a:pPr/>
              <a:t>3/27/2017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E4902-5DCD-47EA-93AC-4EE605B82D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120120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ABC99F-DE82-4D25-B1E2-9F142FBDDC3D}" type="datetimeFigureOut">
              <a:rPr lang="en-US" smtClean="0">
                <a:solidFill>
                  <a:srgbClr val="FFFFFF"/>
                </a:solidFill>
              </a:rPr>
              <a:pPr/>
              <a:t>3/27/2017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8E4902-5DCD-47EA-93AC-4EE605B82DA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59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BC99F-DE82-4D25-B1E2-9F142FBDDC3D}" type="datetimeFigureOut">
              <a:rPr lang="en-US" smtClean="0">
                <a:solidFill>
                  <a:prstClr val="black"/>
                </a:solidFill>
              </a:rPr>
              <a:pPr/>
              <a:t>3/27/2017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E4902-5DCD-47EA-93AC-4EE605B82D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6294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BC99F-DE82-4D25-B1E2-9F142FBDDC3D}" type="datetimeFigureOut">
              <a:rPr lang="en-US" smtClean="0">
                <a:solidFill>
                  <a:prstClr val="black"/>
                </a:solidFill>
              </a:rPr>
              <a:pPr/>
              <a:t>3/27/2017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E4902-5DCD-47EA-93AC-4EE605B82D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771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BC99F-DE82-4D25-B1E2-9F142FBDDC3D}" type="datetimeFigureOut">
              <a:rPr lang="en-US" smtClean="0">
                <a:solidFill>
                  <a:srgbClr val="FFFFFF"/>
                </a:solidFill>
              </a:rPr>
              <a:pPr/>
              <a:t>3/27/2017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E4902-5DCD-47EA-93AC-4EE605B82DA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12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BC99F-DE82-4D25-B1E2-9F142FBDDC3D}" type="datetimeFigureOut">
              <a:rPr lang="en-US" smtClean="0">
                <a:solidFill>
                  <a:srgbClr val="FFFFFF"/>
                </a:solidFill>
              </a:rPr>
              <a:pPr/>
              <a:t>3/27/2017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E4902-5DCD-47EA-93AC-4EE605B82DA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74829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BC99F-DE82-4D25-B1E2-9F142FBDDC3D}" type="datetimeFigureOut">
              <a:rPr lang="en-US" smtClean="0">
                <a:solidFill>
                  <a:prstClr val="black"/>
                </a:solidFill>
              </a:rPr>
              <a:pPr/>
              <a:t>3/27/2017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E4902-5DCD-47EA-93AC-4EE605B82D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09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BC99F-DE82-4D25-B1E2-9F142FBDDC3D}" type="datetimeFigureOut">
              <a:rPr lang="en-US" smtClean="0">
                <a:solidFill>
                  <a:srgbClr val="FFFFFF"/>
                </a:solidFill>
              </a:rPr>
              <a:pPr/>
              <a:t>3/27/2017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E4902-5DCD-47EA-93AC-4EE605B82DA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9471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BC99F-DE82-4D25-B1E2-9F142FBDDC3D}" type="datetimeFigureOut">
              <a:rPr lang="en-US" smtClean="0">
                <a:solidFill>
                  <a:prstClr val="black"/>
                </a:solidFill>
              </a:rPr>
              <a:pPr/>
              <a:t>3/27/2017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E4902-5DCD-47EA-93AC-4EE605B82D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3007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DABC99F-DE82-4D25-B1E2-9F142FBDDC3D}" type="datetimeFigureOut">
              <a:rPr lang="en-US" smtClean="0">
                <a:solidFill>
                  <a:prstClr val="black"/>
                </a:solidFill>
              </a:rPr>
              <a:pPr/>
              <a:t>3/27/2017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E4902-5DCD-47EA-93AC-4EE605B82D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31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ABC99F-DE82-4D25-B1E2-9F142FBDDC3D}" type="datetimeFigureOut">
              <a:rPr lang="en-US" smtClean="0">
                <a:solidFill>
                  <a:srgbClr val="FFFFFF"/>
                </a:solidFill>
              </a:rPr>
              <a:pPr/>
              <a:t>3/27/2017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8E4902-5DCD-47EA-93AC-4EE605B82DA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29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DABC99F-DE82-4D25-B1E2-9F142FBDDC3D}" type="datetimeFigureOut">
              <a:rPr lang="en-US" smtClean="0">
                <a:solidFill>
                  <a:prstClr val="black"/>
                </a:solidFill>
              </a:rPr>
              <a:pPr/>
              <a:t>3/27/2017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D8E4902-5DCD-47EA-93AC-4EE605B82D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1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DABC99F-DE82-4D25-B1E2-9F142FBDDC3D}" type="datetimeFigureOut">
              <a:rPr lang="en-US" smtClean="0">
                <a:solidFill>
                  <a:prstClr val="black"/>
                </a:solidFill>
              </a:rPr>
              <a:pPr/>
              <a:t>3/27/2017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D8E4902-5DCD-47EA-93AC-4EE605B82D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5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0B9dp_jtF7M45Umk2NEF2Nlk3OFU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microsoft.com/office/2007/relationships/hdphoto" Target="../media/hdphoto4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eg"/><Relationship Id="rId5" Type="http://schemas.microsoft.com/office/2007/relationships/hdphoto" Target="../media/hdphoto3.wdp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5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microsoft.com/office/2007/relationships/hdphoto" Target="../media/hdphoto6.wdp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jpeg"/><Relationship Id="rId17" Type="http://schemas.openxmlformats.org/officeDocument/2006/relationships/image" Target="../media/image76.jpe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7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microsoft.com/office/2007/relationships/hdphoto" Target="../media/hdphoto7.wdp"/><Relationship Id="rId10" Type="http://schemas.openxmlformats.org/officeDocument/2006/relationships/image" Target="../media/image71.png"/><Relationship Id="rId4" Type="http://schemas.openxmlformats.org/officeDocument/2006/relationships/image" Target="../media/image65.jpg"/><Relationship Id="rId9" Type="http://schemas.openxmlformats.org/officeDocument/2006/relationships/image" Target="../media/image70.png"/><Relationship Id="rId14" Type="http://schemas.openxmlformats.org/officeDocument/2006/relationships/image" Target="../media/image7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hyperlink" Target="http://projectpass.weebly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" b="100000" l="0" r="100000">
                        <a14:foregroundMark x1="28571" y1="26282" x2="28571" y2="26282"/>
                        <a14:foregroundMark x1="25466" y1="25000" x2="25466" y2="25000"/>
                        <a14:foregroundMark x1="30435" y1="21474" x2="30435" y2="21474"/>
                        <a14:foregroundMark x1="19255" y1="22115" x2="19255" y2="22115"/>
                        <a14:foregroundMark x1="45342" y1="20513" x2="45342" y2="20513"/>
                        <a14:foregroundMark x1="48447" y1="20513" x2="48447" y2="20513"/>
                        <a14:foregroundMark x1="47826" y1="19231" x2="47826" y2="19231"/>
                        <a14:foregroundMark x1="57764" y1="18910" x2="57764" y2="18910"/>
                        <a14:foregroundMark x1="39130" y1="22115" x2="39130" y2="22115"/>
                        <a14:foregroundMark x1="34783" y1="8974" x2="34783" y2="8974"/>
                        <a14:foregroundMark x1="36646" y1="6731" x2="36646" y2="6731"/>
                        <a14:foregroundMark x1="44720" y1="30769" x2="44720" y2="30769"/>
                        <a14:foregroundMark x1="27329" y1="30769" x2="27329" y2="30769"/>
                        <a14:foregroundMark x1="24845" y1="34615" x2="24845" y2="34615"/>
                        <a14:foregroundMark x1="56522" y1="41667" x2="56522" y2="41667"/>
                        <a14:foregroundMark x1="68944" y1="40385" x2="68944" y2="40385"/>
                        <a14:foregroundMark x1="44099" y1="40385" x2="44099" y2="40385"/>
                        <a14:foregroundMark x1="39130" y1="46795" x2="39130" y2="46795"/>
                        <a14:foregroundMark x1="33540" y1="52885" x2="33540" y2="52885"/>
                        <a14:foregroundMark x1="26087" y1="69551" x2="26087" y2="69551"/>
                        <a14:foregroundMark x1="42857" y1="73397" x2="42857" y2="73397"/>
                        <a14:foregroundMark x1="42857" y1="76923" x2="42857" y2="76923"/>
                        <a14:foregroundMark x1="36646" y1="80449" x2="36646" y2="80449"/>
                        <a14:foregroundMark x1="22981" y1="78205" x2="22981" y2="78205"/>
                        <a14:foregroundMark x1="15528" y1="74359" x2="15528" y2="74359"/>
                        <a14:foregroundMark x1="16149" y1="73397" x2="16149" y2="73397"/>
                        <a14:foregroundMark x1="8696" y1="70833" x2="8696" y2="70833"/>
                        <a14:foregroundMark x1="65839" y1="60897" x2="65839" y2="60897"/>
                        <a14:foregroundMark x1="52795" y1="56410" x2="52795" y2="56410"/>
                        <a14:foregroundMark x1="51553" y1="50641" x2="51553" y2="50641"/>
                        <a14:foregroundMark x1="55280" y1="50000" x2="55280" y2="50000"/>
                        <a14:foregroundMark x1="57764" y1="83654" x2="57764" y2="83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600199"/>
            <a:ext cx="1747406" cy="3386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337"/>
            <a:ext cx="8534399" cy="142748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Fostering Leadership through GRIT!</a:t>
            </a:r>
            <a:endParaRPr lang="en-US" sz="360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775" y="5791200"/>
            <a:ext cx="8001000" cy="6858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4700" b="1" dirty="0" smtClean="0">
                <a:latin typeface="Georgia" panose="02040502050405020303" pitchFamily="18" charset="0"/>
              </a:rPr>
              <a:t>Youngstown State University</a:t>
            </a:r>
          </a:p>
          <a:p>
            <a:endParaRPr lang="en-US" dirty="0"/>
          </a:p>
        </p:txBody>
      </p:sp>
      <p:sp>
        <p:nvSpPr>
          <p:cNvPr id="8" name="AutoShape 2" descr="Image result for youngstown state un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AutoShape 4" descr="Image result for youngstown state universit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utoShape 6" descr="Image result for youngstown state universit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" b="100000" l="0" r="100000">
                        <a14:foregroundMark x1="28571" y1="26282" x2="28571" y2="26282"/>
                        <a14:foregroundMark x1="25466" y1="25000" x2="25466" y2="25000"/>
                        <a14:foregroundMark x1="30435" y1="21474" x2="30435" y2="21474"/>
                        <a14:foregroundMark x1="19255" y1="22115" x2="19255" y2="22115"/>
                        <a14:foregroundMark x1="45342" y1="20513" x2="45342" y2="20513"/>
                        <a14:foregroundMark x1="48447" y1="20513" x2="48447" y2="20513"/>
                        <a14:foregroundMark x1="47826" y1="19231" x2="47826" y2="19231"/>
                        <a14:foregroundMark x1="57764" y1="18910" x2="57764" y2="18910"/>
                        <a14:foregroundMark x1="39130" y1="22115" x2="39130" y2="22115"/>
                        <a14:foregroundMark x1="34783" y1="8974" x2="34783" y2="8974"/>
                        <a14:foregroundMark x1="36646" y1="6731" x2="36646" y2="6731"/>
                        <a14:foregroundMark x1="44720" y1="30769" x2="44720" y2="30769"/>
                        <a14:foregroundMark x1="27329" y1="30769" x2="27329" y2="30769"/>
                        <a14:foregroundMark x1="24845" y1="34615" x2="24845" y2="34615"/>
                        <a14:foregroundMark x1="56522" y1="41667" x2="56522" y2="41667"/>
                        <a14:foregroundMark x1="68944" y1="40385" x2="68944" y2="40385"/>
                        <a14:foregroundMark x1="44099" y1="40385" x2="44099" y2="40385"/>
                        <a14:foregroundMark x1="39130" y1="46795" x2="39130" y2="46795"/>
                        <a14:foregroundMark x1="33540" y1="52885" x2="33540" y2="52885"/>
                        <a14:foregroundMark x1="26087" y1="69551" x2="26087" y2="69551"/>
                        <a14:foregroundMark x1="42857" y1="73397" x2="42857" y2="73397"/>
                        <a14:foregroundMark x1="42857" y1="76923" x2="42857" y2="76923"/>
                        <a14:foregroundMark x1="36646" y1="80449" x2="36646" y2="80449"/>
                        <a14:foregroundMark x1="22981" y1="78205" x2="22981" y2="78205"/>
                        <a14:foregroundMark x1="15528" y1="74359" x2="15528" y2="74359"/>
                        <a14:foregroundMark x1="16149" y1="73397" x2="16149" y2="73397"/>
                        <a14:foregroundMark x1="8696" y1="70833" x2="8696" y2="70833"/>
                        <a14:foregroundMark x1="65839" y1="60897" x2="65839" y2="60897"/>
                        <a14:foregroundMark x1="52795" y1="56410" x2="52795" y2="56410"/>
                        <a14:foregroundMark x1="51553" y1="50641" x2="51553" y2="50641"/>
                        <a14:foregroundMark x1="55280" y1="50000" x2="55280" y2="50000"/>
                        <a14:foregroundMark x1="57764" y1="83654" x2="57764" y2="83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1800" y="2410822"/>
            <a:ext cx="1329104" cy="257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87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839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The Evolution of Project PASS Professional Development Sessions: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2286000"/>
            <a:ext cx="8839200" cy="372129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 </a:t>
            </a:r>
            <a:r>
              <a:rPr lang="en-US" sz="3200" b="1" dirty="0" smtClean="0">
                <a:solidFill>
                  <a:srgbClr val="C00000"/>
                </a:solidFill>
              </a:rPr>
              <a:t>From GRIT to GREAT with the help of PDs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4956" y="2895600"/>
            <a:ext cx="6934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PD topics include: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basics of Literacy Collaborative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Interactive read alouds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Depth of Knowledge and fostering higher order thinking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Grit, Mindset and Determination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Writing with a mentor text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Impacting student learning and data analysis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Tiered vocabulary instruction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Hands on literacy centers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43450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400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litaliano01\Desktop\S17 PASS Pictures\PD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9" r="-402"/>
          <a:stretch/>
        </p:blipFill>
        <p:spPr bwMode="auto">
          <a:xfrm>
            <a:off x="457200" y="245040"/>
            <a:ext cx="2268678" cy="34125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47" name="Picture 3" descr="C:\Users\klitaliano01\Desktop\S17 PASS Pictures\PD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5"/>
          <a:stretch/>
        </p:blipFill>
        <p:spPr bwMode="auto">
          <a:xfrm>
            <a:off x="107576" y="4163367"/>
            <a:ext cx="5608862" cy="254223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6149" name="Picture 5" descr="C:\Users\klitaliano01\Desktop\S17 PASS Pictures\P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4"/>
          <a:stretch/>
        </p:blipFill>
        <p:spPr bwMode="auto">
          <a:xfrm>
            <a:off x="3348483" y="114694"/>
            <a:ext cx="5644721" cy="28927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2" name="Rectangle 1"/>
          <p:cNvSpPr/>
          <p:nvPr/>
        </p:nvSpPr>
        <p:spPr>
          <a:xfrm>
            <a:off x="2886801" y="3092824"/>
            <a:ext cx="3073372" cy="95410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Professional Development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603" y="3262782"/>
            <a:ext cx="2895601" cy="26808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176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6700"/>
            <a:ext cx="2895600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klitaliano01\Desktop\S17 PASS Pictures\PASS image 12.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3236">
            <a:off x="322444" y="513283"/>
            <a:ext cx="2962048" cy="222153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102" name="Picture 6" descr="C:\Users\klitaliano01\Desktop\S17 PASS Pictures\s17taft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3551">
            <a:off x="272316" y="3407221"/>
            <a:ext cx="3283964" cy="246297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7392">
            <a:off x="6319231" y="274550"/>
            <a:ext cx="2288795" cy="305172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101" name="Picture 5" descr="C:\Users\klitaliano01\Desktop\S17 PASS Pictures\IMG_977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7220">
            <a:off x="6018812" y="3581112"/>
            <a:ext cx="2773450" cy="208008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1425388" y="2514600"/>
            <a:ext cx="6553200" cy="13716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Berlin Sans FB Demi" panose="020E0802020502020306" pitchFamily="34" charset="0"/>
              </a:rPr>
              <a:t>Tutoring with </a:t>
            </a:r>
          </a:p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Project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Berlin Sans FB Demi" panose="020E0802020502020306" pitchFamily="34" charset="0"/>
              </a:rPr>
              <a:t> PASS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Berlin Sans FB Demi" panose="020E0802020502020306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34" y="4114800"/>
            <a:ext cx="2796054" cy="25146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96638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14312"/>
            <a:ext cx="5562600" cy="2286000"/>
          </a:xfrm>
        </p:spPr>
        <p:txBody>
          <a:bodyPr>
            <a:noAutofit/>
          </a:bodyPr>
          <a:lstStyle/>
          <a:p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How do the YSU teacher candidates feel…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36" y="152400"/>
            <a:ext cx="2066925" cy="206692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71069366"/>
              </p:ext>
            </p:extLst>
          </p:nvPr>
        </p:nvGraphicFramePr>
        <p:xfrm>
          <a:off x="905436" y="2362200"/>
          <a:ext cx="80099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04417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0028">
            <a:off x="6082417" y="4124665"/>
            <a:ext cx="2646722" cy="198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Good things take time: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76200" y="838200"/>
            <a:ext cx="8458200" cy="5604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192" lvl="1" indent="0">
              <a:buNone/>
            </a:pPr>
            <a:endParaRPr lang="en-US" sz="2000" dirty="0" smtClean="0"/>
          </a:p>
          <a:p>
            <a:r>
              <a:rPr lang="en-US" sz="2400" b="1" dirty="0">
                <a:solidFill>
                  <a:srgbClr val="C00000"/>
                </a:solidFill>
              </a:rPr>
              <a:t>Rapport with Students</a:t>
            </a:r>
          </a:p>
          <a:p>
            <a:pPr lvl="1"/>
            <a:r>
              <a:rPr lang="en-US" sz="2000" dirty="0"/>
              <a:t>Building relationships </a:t>
            </a:r>
          </a:p>
          <a:p>
            <a:pPr lvl="1"/>
            <a:r>
              <a:rPr lang="en-US" sz="2000" dirty="0"/>
              <a:t>Fostering relationships</a:t>
            </a:r>
          </a:p>
          <a:p>
            <a:pPr lvl="1"/>
            <a:r>
              <a:rPr lang="en-US" sz="2000" dirty="0"/>
              <a:t>Maintaining </a:t>
            </a:r>
            <a:r>
              <a:rPr lang="en-US" sz="2000" dirty="0" smtClean="0"/>
              <a:t>relationships</a:t>
            </a:r>
          </a:p>
          <a:p>
            <a:pPr lvl="1"/>
            <a:endParaRPr lang="en-US" sz="2000" dirty="0"/>
          </a:p>
          <a:p>
            <a:pPr lvl="1"/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Professional Confidence</a:t>
            </a:r>
          </a:p>
          <a:p>
            <a:pPr lvl="1"/>
            <a:r>
              <a:rPr lang="en-US" sz="2000" dirty="0" smtClean="0"/>
              <a:t>Small group experiences in relation to whole group</a:t>
            </a:r>
          </a:p>
          <a:p>
            <a:pPr lvl="1"/>
            <a:r>
              <a:rPr lang="en-US" sz="2000" dirty="0" smtClean="0"/>
              <a:t>Differentiation</a:t>
            </a:r>
          </a:p>
          <a:p>
            <a:pPr lvl="1"/>
            <a:r>
              <a:rPr lang="en-US" sz="2000" dirty="0" smtClean="0"/>
              <a:t>Preparing for lessons &amp; reflecting</a:t>
            </a:r>
          </a:p>
          <a:p>
            <a:pPr lvl="1"/>
            <a:r>
              <a:rPr lang="en-US" sz="2000" dirty="0" smtClean="0"/>
              <a:t>Experience in different settings</a:t>
            </a:r>
          </a:p>
          <a:p>
            <a:pPr lvl="1"/>
            <a:r>
              <a:rPr lang="en-US" sz="2000" dirty="0" smtClean="0"/>
              <a:t>Working with other professionals</a:t>
            </a:r>
          </a:p>
          <a:p>
            <a:pPr lvl="1"/>
            <a:r>
              <a:rPr lang="en-US" sz="2000" dirty="0" smtClean="0"/>
              <a:t> (general ed. teacher, intervention specialist)</a:t>
            </a:r>
          </a:p>
          <a:p>
            <a:pPr lvl="1"/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341903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468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It’s the journey not the destination</a:t>
            </a:r>
            <a:endParaRPr lang="en-US" u="sng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143000"/>
            <a:ext cx="8229600" cy="545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Short Term Successes</a:t>
            </a:r>
          </a:p>
          <a:p>
            <a:pPr lvl="1"/>
            <a:r>
              <a:rPr lang="en-US" sz="2000" dirty="0" smtClean="0"/>
              <a:t>Sticker Chart- Behavior Management</a:t>
            </a:r>
          </a:p>
          <a:p>
            <a:pPr lvl="1"/>
            <a:r>
              <a:rPr lang="en-US" sz="2000" dirty="0" smtClean="0"/>
              <a:t>Academic Growth- Informal assessments</a:t>
            </a:r>
          </a:p>
          <a:p>
            <a:pPr marL="393192" lvl="1" indent="0">
              <a:buNone/>
            </a:pPr>
            <a:endParaRPr lang="en-US" sz="20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Long Term Successes</a:t>
            </a:r>
          </a:p>
          <a:p>
            <a:pPr lvl="1"/>
            <a:r>
              <a:rPr lang="en-US" sz="2000" dirty="0" smtClean="0"/>
              <a:t>Motivation/Excitement of Learning</a:t>
            </a:r>
          </a:p>
          <a:p>
            <a:pPr lvl="1"/>
            <a:r>
              <a:rPr lang="en-US" sz="2000" dirty="0" smtClean="0"/>
              <a:t>Improvement in Attendance/ behavior</a:t>
            </a:r>
          </a:p>
          <a:p>
            <a:pPr lvl="1"/>
            <a:r>
              <a:rPr lang="en-US" sz="2000" dirty="0" smtClean="0"/>
              <a:t>Literacy in the Homes- Hog Mollie Books/Home Links</a:t>
            </a:r>
          </a:p>
          <a:p>
            <a:pPr marL="393192" lvl="1" indent="0">
              <a:buNone/>
            </a:pPr>
            <a:endParaRPr lang="en-US" sz="2000" dirty="0" smtClean="0"/>
          </a:p>
          <a:p>
            <a:r>
              <a:rPr lang="en-US" sz="2400" dirty="0">
                <a:solidFill>
                  <a:srgbClr val="C00000"/>
                </a:solidFill>
              </a:rPr>
              <a:t>Overall Impact of Project PASS</a:t>
            </a:r>
          </a:p>
          <a:p>
            <a:pPr lvl="1"/>
            <a:r>
              <a:rPr lang="en-US" sz="2000" dirty="0"/>
              <a:t>Coherence to YSU Curriculum</a:t>
            </a:r>
          </a:p>
          <a:p>
            <a:pPr lvl="1"/>
            <a:r>
              <a:rPr lang="en-US" sz="2000" dirty="0"/>
              <a:t>Mutually Beneficial Relationships</a:t>
            </a:r>
          </a:p>
          <a:p>
            <a:pPr lvl="1"/>
            <a:r>
              <a:rPr lang="en-US" sz="2000" dirty="0"/>
              <a:t>Professionalism</a:t>
            </a:r>
          </a:p>
          <a:p>
            <a:pPr lvl="1"/>
            <a:r>
              <a:rPr lang="en-US" sz="2000" dirty="0"/>
              <a:t>GRIT 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76800"/>
            <a:ext cx="372896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879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has changed the way we think… and the way we teach…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1845" y="1905000"/>
            <a:ext cx="7696964" cy="491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192" lvl="1" indent="0">
              <a:buNone/>
            </a:pPr>
            <a:endParaRPr lang="en-US" sz="2000" dirty="0"/>
          </a:p>
          <a:p>
            <a:pPr marL="393192" lvl="1" indent="0">
              <a:buNone/>
            </a:pPr>
            <a:endParaRPr lang="en-US" sz="2000" dirty="0" smtClean="0"/>
          </a:p>
          <a:p>
            <a:pPr marL="393192" lvl="1" indent="0">
              <a:buNone/>
            </a:pPr>
            <a:endParaRPr lang="en-US" sz="2000" dirty="0"/>
          </a:p>
          <a:p>
            <a:pPr marL="393192" lvl="1" indent="0">
              <a:buNone/>
            </a:pPr>
            <a:endParaRPr lang="en-US" sz="2000" dirty="0" smtClean="0"/>
          </a:p>
          <a:p>
            <a:pPr marL="393192" lvl="1" indent="0">
              <a:buNone/>
            </a:pPr>
            <a:endParaRPr lang="en-US" sz="2000" dirty="0" smtClean="0"/>
          </a:p>
          <a:p>
            <a:r>
              <a:rPr lang="en-US" sz="2400" b="1" u="sng" dirty="0" smtClean="0"/>
              <a:t>Personal </a:t>
            </a:r>
            <a:r>
              <a:rPr lang="en-US" sz="2400" b="1" u="sng" dirty="0"/>
              <a:t>Investment</a:t>
            </a:r>
          </a:p>
          <a:p>
            <a:pPr lvl="1"/>
            <a:r>
              <a:rPr lang="en-US" sz="2000" dirty="0"/>
              <a:t>Working with students </a:t>
            </a:r>
            <a:r>
              <a:rPr lang="en-US" sz="2000" dirty="0" smtClean="0"/>
              <a:t>2 to 3 </a:t>
            </a:r>
            <a:r>
              <a:rPr lang="en-US" sz="2000" dirty="0"/>
              <a:t>times a week (sometimes twice a day)</a:t>
            </a:r>
          </a:p>
          <a:p>
            <a:pPr lvl="1"/>
            <a:r>
              <a:rPr lang="en-US" sz="2000" dirty="0" smtClean="0"/>
              <a:t>Wanting our </a:t>
            </a:r>
            <a:r>
              <a:rPr lang="en-US" sz="2000" dirty="0"/>
              <a:t>students to </a:t>
            </a:r>
            <a:r>
              <a:rPr lang="en-US" sz="2000" dirty="0" smtClean="0"/>
              <a:t>succeed</a:t>
            </a:r>
            <a:endParaRPr lang="en-US" sz="2000" dirty="0"/>
          </a:p>
          <a:p>
            <a:pPr lvl="1"/>
            <a:r>
              <a:rPr lang="en-US" sz="2000" dirty="0"/>
              <a:t>Students are comfortable working with </a:t>
            </a:r>
            <a:r>
              <a:rPr lang="en-US" sz="2000" dirty="0" smtClean="0"/>
              <a:t>tutors/ a true connection</a:t>
            </a:r>
          </a:p>
          <a:p>
            <a:pPr lvl="1"/>
            <a:r>
              <a:rPr lang="en-US" sz="2000" dirty="0" smtClean="0"/>
              <a:t>         Saying goodbyes at the end of a semester</a:t>
            </a:r>
          </a:p>
          <a:p>
            <a:pPr marL="393192" lvl="1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pic>
        <p:nvPicPr>
          <p:cNvPr id="5122" name="Picture 2" descr="C:\Users\klitaliano01\Desktop\S17 PASS Pictures\s17taft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5998">
            <a:off x="6499956" y="1284583"/>
            <a:ext cx="2457706" cy="18988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81491"/>
            <a:ext cx="286270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130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0" y="838200"/>
            <a:ext cx="6400800" cy="541020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Being embedded in a school climate(depth/breadth)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Exposure and understanding of urban education 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Building professional relationships within the schools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Participating in family literacy nights, school events and classroom projects</a:t>
            </a:r>
          </a:p>
          <a:p>
            <a:endParaRPr lang="en-US" dirty="0" smtClean="0"/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i="1" u="sng" dirty="0" smtClean="0"/>
              <a:t>Knowing our student’s story has made all the difference</a:t>
            </a:r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318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It is more than tutoring for our tutors</a:t>
            </a:r>
            <a:endParaRPr lang="en-US" sz="3200" dirty="0">
              <a:latin typeface="Kristen ITC" panose="03050502040202030202" pitchFamily="66" charset="0"/>
            </a:endParaRPr>
          </a:p>
        </p:txBody>
      </p:sp>
      <p:pic>
        <p:nvPicPr>
          <p:cNvPr id="6146" name="Picture 2" descr="C:\Users\klitaliano01\Desktop\project pass images and photos\summer pass 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23368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C:\Users\klitaliano01\Desktop\project pass images and photos\taft lit night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31" y="2895600"/>
            <a:ext cx="1768079" cy="2357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13111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01000" cy="6861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Youngstown? Why now?</a:t>
            </a:r>
            <a:endParaRPr lang="en-US" dirty="0"/>
          </a:p>
        </p:txBody>
      </p:sp>
      <p:sp>
        <p:nvSpPr>
          <p:cNvPr id="10" name="AutoShape 2" descr="Image result for boo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963" y="2362200"/>
            <a:ext cx="83788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Since 2010, the Youngstown City School District has been in Academic Emergency based on its failure to meet state minimum targets for academic performance.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Facts: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YCSD created a Strategic Plan to address academic achievement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CEO takeover/ the “Youngstown Plan”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27.7% scored Proficient on the state test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YCSD has a student enrollment of 5,294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99.5 % of students enrolled are economically disadvantaged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Overall attendance rate is 91.7%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Chronic absentee rate of 29.4%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Mobility rate is 21.5% 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Students with disabilities comprise 18.4% of the student population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91" y="640975"/>
            <a:ext cx="3645370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445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22852"/>
              </p:ext>
            </p:extLst>
          </p:nvPr>
        </p:nvGraphicFramePr>
        <p:xfrm>
          <a:off x="457200" y="1481138"/>
          <a:ext cx="8382000" cy="499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working….</a:t>
            </a:r>
            <a:br>
              <a:rPr lang="en-US" dirty="0" smtClean="0"/>
            </a:br>
            <a:r>
              <a:rPr lang="en-US" dirty="0" smtClean="0"/>
              <a:t>               What needs adjusted…</a:t>
            </a:r>
            <a:endParaRPr lang="en-US" dirty="0"/>
          </a:p>
        </p:txBody>
      </p:sp>
      <p:pic>
        <p:nvPicPr>
          <p:cNvPr id="4098" name="Picture 2" descr="C:\Users\klitaliano01\Desktop\Picture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2073612" cy="203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818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b="1491"/>
          <a:stretch/>
        </p:blipFill>
        <p:spPr>
          <a:xfrm>
            <a:off x="1066800" y="1309718"/>
            <a:ext cx="3245223" cy="43068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304800"/>
            <a:ext cx="9220200" cy="1981200"/>
          </a:xfrm>
        </p:spPr>
        <p:txBody>
          <a:bodyPr>
            <a:normAutofit/>
          </a:bodyPr>
          <a:lstStyle/>
          <a:p>
            <a:pPr algn="ctr"/>
            <a:r>
              <a:rPr lang="en-US" sz="5100" dirty="0" smtClean="0">
                <a:solidFill>
                  <a:schemeClr val="accent1"/>
                </a:solidFill>
              </a:rPr>
              <a:t>A Gritty Reality...IT WORKED!</a:t>
            </a:r>
            <a:endParaRPr lang="en-US" sz="5100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6019800"/>
            <a:ext cx="4019711" cy="685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7800"/>
            <a:ext cx="3734333" cy="38441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648200" y="548572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Penguin assistants for student success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8482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191000" cy="2209800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Needs as a START UP Program:</a:t>
            </a:r>
          </a:p>
          <a:p>
            <a:r>
              <a:rPr lang="en-US" sz="1400" dirty="0" smtClean="0"/>
              <a:t>Access to class lists from YCS</a:t>
            </a:r>
          </a:p>
          <a:p>
            <a:r>
              <a:rPr lang="en-US" sz="1400" dirty="0" smtClean="0"/>
              <a:t>Student benchmark data</a:t>
            </a:r>
          </a:p>
          <a:p>
            <a:r>
              <a:rPr lang="en-US" sz="1400" dirty="0" smtClean="0"/>
              <a:t>Testing dates</a:t>
            </a:r>
          </a:p>
          <a:p>
            <a:r>
              <a:rPr lang="en-US" sz="1400" dirty="0" smtClean="0"/>
              <a:t>Curriculum needs</a:t>
            </a:r>
          </a:p>
          <a:p>
            <a:r>
              <a:rPr lang="en-US" sz="1400" dirty="0" smtClean="0"/>
              <a:t>School calendar</a:t>
            </a:r>
          </a:p>
          <a:p>
            <a:r>
              <a:rPr lang="en-US" sz="1400" dirty="0" smtClean="0"/>
              <a:t>PD topics based of </a:t>
            </a:r>
          </a:p>
          <a:p>
            <a:pPr marL="109728" indent="0">
              <a:buNone/>
            </a:pPr>
            <a:r>
              <a:rPr lang="en-US" sz="1400" dirty="0" smtClean="0"/>
              <a:t>    district needs</a:t>
            </a:r>
            <a:endParaRPr lang="en-US" sz="1400" dirty="0"/>
          </a:p>
          <a:p>
            <a:r>
              <a:rPr lang="en-US" sz="1400" dirty="0" smtClean="0"/>
              <a:t>Staff go between</a:t>
            </a:r>
          </a:p>
          <a:p>
            <a:r>
              <a:rPr lang="en-US" sz="1400" dirty="0" smtClean="0"/>
              <a:t>Scheduling </a:t>
            </a:r>
          </a:p>
          <a:p>
            <a:r>
              <a:rPr lang="en-US" sz="1400" dirty="0"/>
              <a:t>Insight on specific building climates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2192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A Liaison is NECESSARY for success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1524000"/>
            <a:ext cx="434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Needs as a continuing Program: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Needs based PD support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District concerns or issues that may affect Project PASS tutors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Maintaining the longevity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Rapport with teachers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Transition of teaching staff and administrators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Using high quality practices in every tutoring session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Monitoring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Space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24" y="5245331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Project PASS is a marathon not a sprint… GRIT IS ESSENTIAL IN OUR SUCCESS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Image result for GR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18235"/>
            <a:ext cx="2057400" cy="11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0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2000"/>
            <a:ext cx="3085463" cy="40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we started….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495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Youngstown City Schools adopted the Literacy Collaborative Framework from the Ohio State University.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It was decided that Project PASS tutoring sessions align with the framework established in the classrooms.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Professional Development was provided to the PASS tutors on specific best practices used in the Literacy Collaborative Framework –specifically the Interactive Read Aloud and Independent and Guided Writing.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57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47018"/>
            <a:ext cx="8229600" cy="452596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What does the data show?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034287" y="5855224"/>
            <a:ext cx="4953000" cy="7703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810000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A mutually beneficial partnership with mutually beneficial gains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35" y="1981200"/>
            <a:ext cx="693974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13716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Ohio Education Research Center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External evaluator for Project PASS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22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 smtClean="0"/>
              <a:t>Logic Model: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305800" cy="51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908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1329" y="1143000"/>
            <a:ext cx="8610600" cy="501669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Growth of YCSD 2</a:t>
            </a:r>
            <a:r>
              <a:rPr lang="en-US" baseline="30000" dirty="0" smtClean="0"/>
              <a:t>nd</a:t>
            </a:r>
            <a:r>
              <a:rPr lang="en-US" dirty="0" smtClean="0"/>
              <a:t> graders on 3</a:t>
            </a:r>
            <a:r>
              <a:rPr lang="en-US" baseline="30000" dirty="0" smtClean="0"/>
              <a:t>rd</a:t>
            </a:r>
            <a:r>
              <a:rPr lang="en-US" dirty="0" smtClean="0"/>
              <a:t> grade high stakes state assessment</a:t>
            </a:r>
          </a:p>
          <a:p>
            <a:endParaRPr lang="en-US" dirty="0" smtClean="0"/>
          </a:p>
          <a:p>
            <a:r>
              <a:rPr lang="en-US" dirty="0" smtClean="0"/>
              <a:t>Length students received a tutor</a:t>
            </a:r>
          </a:p>
          <a:p>
            <a:endParaRPr lang="en-US" dirty="0" smtClean="0"/>
          </a:p>
          <a:p>
            <a:r>
              <a:rPr lang="en-US" dirty="0" smtClean="0"/>
              <a:t>Professional development sessions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Literacy interventions used 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Teacher/parent feedback through surveys</a:t>
            </a:r>
          </a:p>
          <a:p>
            <a:endParaRPr lang="en-US" dirty="0" smtClean="0"/>
          </a:p>
          <a:p>
            <a:r>
              <a:rPr lang="en-US" dirty="0" smtClean="0"/>
              <a:t>YCSD students surveys on behavior, reading growth, engagement</a:t>
            </a:r>
          </a:p>
          <a:p>
            <a:endParaRPr lang="en-US" dirty="0" smtClean="0"/>
          </a:p>
          <a:p>
            <a:r>
              <a:rPr lang="en-US" dirty="0" smtClean="0"/>
              <a:t>YSU teacher candidates’ literacy practices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Evaluated: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413">
            <a:off x="6189368" y="1942173"/>
            <a:ext cx="2693410" cy="187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280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258"/>
            <a:ext cx="8305800" cy="4864291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C00000"/>
                </a:solidFill>
              </a:rPr>
              <a:t>Length of OERC Evaluation: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Spring of 2015-Fall of 2016</a:t>
            </a:r>
          </a:p>
          <a:p>
            <a:pPr marL="109728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C00000"/>
                </a:solidFill>
              </a:rPr>
              <a:t>Method of evaluation:</a:t>
            </a:r>
            <a:endParaRPr lang="en-US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Descriptive Statistics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Propensity Score Matching (TWIN MATCHING)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Qualitative coding</a:t>
            </a:r>
          </a:p>
          <a:p>
            <a:pPr marL="109728" indent="0">
              <a:buNone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C00000"/>
                </a:solidFill>
              </a:rPr>
              <a:t>Purpose of the Evaluation: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What role does rapport and consistency play in academic growth?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Are we making a difference?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Are teacher candidates more prepared?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Did test scores go up?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Project PASS: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76800"/>
            <a:ext cx="2895600" cy="180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klitaliano01\Desktop\S17 PASS Pictures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331" y="4983011"/>
            <a:ext cx="1779587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37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991600" cy="329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work really does pay off!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5800"/>
            <a:ext cx="34861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727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06819"/>
            <a:ext cx="8458200" cy="4760581"/>
          </a:xfrm>
        </p:spPr>
        <p:txBody>
          <a:bodyPr>
            <a:normAutofit fontScale="70000" lnSpcReduction="20000"/>
          </a:bodyPr>
          <a:lstStyle/>
          <a:p>
            <a:pPr marL="109728" indent="0" algn="just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OERC Spring 2016 RESULTS:</a:t>
            </a:r>
          </a:p>
          <a:p>
            <a:pPr marL="109728" indent="0" algn="just"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2800" b="1" dirty="0" smtClean="0">
                <a:solidFill>
                  <a:srgbClr val="C00000"/>
                </a:solidFill>
              </a:rPr>
              <a:t>Medium to large effect</a:t>
            </a:r>
          </a:p>
          <a:p>
            <a:pPr marL="109728" indent="0" algn="just"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2800" b="1" dirty="0" smtClean="0">
                <a:solidFill>
                  <a:srgbClr val="C00000"/>
                </a:solidFill>
              </a:rPr>
              <a:t>Students who participated in PASS during this semester were 54 percentage points more likely to meet the 3</a:t>
            </a:r>
            <a:r>
              <a:rPr lang="en-US" sz="2800" b="1" baseline="30000" dirty="0" smtClean="0">
                <a:solidFill>
                  <a:srgbClr val="C00000"/>
                </a:solidFill>
              </a:rPr>
              <a:t>rd</a:t>
            </a:r>
            <a:r>
              <a:rPr lang="en-US" sz="2800" b="1" dirty="0" smtClean="0">
                <a:solidFill>
                  <a:srgbClr val="C00000"/>
                </a:solidFill>
              </a:rPr>
              <a:t> Grade Guarantee compared to similar peers who never participated in PASS.</a:t>
            </a:r>
          </a:p>
          <a:p>
            <a:pPr algn="just"/>
            <a:endParaRPr lang="en-US" sz="2800" b="1" dirty="0">
              <a:solidFill>
                <a:srgbClr val="C00000"/>
              </a:solidFill>
            </a:endParaRPr>
          </a:p>
          <a:p>
            <a:pPr algn="just"/>
            <a:endParaRPr lang="en-US" sz="28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2800" b="1" dirty="0" smtClean="0">
                <a:solidFill>
                  <a:srgbClr val="C00000"/>
                </a:solidFill>
              </a:rPr>
              <a:t>Students who participated in Project PASS for 2 or more semesters were 41-51 percentage points more likely to meet the 3</a:t>
            </a:r>
            <a:r>
              <a:rPr lang="en-US" sz="2800" b="1" baseline="30000" dirty="0" smtClean="0">
                <a:solidFill>
                  <a:srgbClr val="C00000"/>
                </a:solidFill>
              </a:rPr>
              <a:t>rd</a:t>
            </a:r>
            <a:r>
              <a:rPr lang="en-US" sz="2800" b="1" dirty="0" smtClean="0">
                <a:solidFill>
                  <a:srgbClr val="C00000"/>
                </a:solidFill>
              </a:rPr>
              <a:t> Grade Guarantee.</a:t>
            </a:r>
          </a:p>
          <a:p>
            <a:pPr marL="109728" indent="0">
              <a:buNone/>
            </a:pPr>
            <a:endParaRPr lang="en-US" sz="6000" b="1" dirty="0" smtClean="0">
              <a:solidFill>
                <a:srgbClr val="C00000"/>
              </a:solidFill>
            </a:endParaRPr>
          </a:p>
          <a:p>
            <a:pPr marL="109728" indent="0" algn="ctr"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Grit got us GROWTH!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354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it really mean?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71" y="208748"/>
            <a:ext cx="2514600" cy="17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01472" y="6038165"/>
            <a:ext cx="632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r">
              <a:buNone/>
            </a:pPr>
            <a:r>
              <a:rPr lang="en-US" sz="1200" dirty="0"/>
              <a:t>To view a full report of the evaluation click below </a:t>
            </a:r>
            <a:r>
              <a:rPr lang="en-US" sz="1200" dirty="0">
                <a:hlinkClick r:id="rId3"/>
              </a:rPr>
              <a:t>https://drive.google.com/drive/folders/0B9dp_jtF7M45Umk2NEF2Nlk3OFU</a:t>
            </a:r>
            <a:endParaRPr lang="en-US" sz="1200" dirty="0"/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7667243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6153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Evaluation:  </a:t>
            </a:r>
            <a:r>
              <a:rPr lang="en-US" dirty="0" smtClean="0">
                <a:solidFill>
                  <a:srgbClr val="C00000"/>
                </a:solidFill>
              </a:rPr>
              <a:t>WHAT DID THE STUDENTS THINK??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1143000"/>
            <a:ext cx="5611906" cy="259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6331297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i="1" dirty="0" smtClean="0"/>
              <a:t>Information and graphs are from OERC final evaluation. Data was collected through surveys administered to YCSD students.</a:t>
            </a:r>
            <a:endParaRPr lang="en-US" sz="12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99" y="3429000"/>
            <a:ext cx="5536058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5410200" y="1219200"/>
            <a:ext cx="3276600" cy="1981200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Effects of Project PASS </a:t>
            </a:r>
            <a:endParaRPr lang="en-US" sz="24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9600" y="3886200"/>
            <a:ext cx="3124200" cy="2066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 report of engagement during tutoring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96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4102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u="sng" dirty="0" smtClean="0"/>
              <a:t>For YCSD students and </a:t>
            </a:r>
            <a:r>
              <a:rPr lang="en-US" u="sng" dirty="0" smtClean="0">
                <a:solidFill>
                  <a:srgbClr val="C00000"/>
                </a:solidFill>
              </a:rPr>
              <a:t>YSU teacher candidates-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Meaningful relationships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Individualized attention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A sense of importance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A connection beyond academics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Consistency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Motivation/support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  <a:p>
            <a:pPr marL="109728" indent="0" algn="ctr">
              <a:buNone/>
            </a:pPr>
            <a:endParaRPr lang="en-US" sz="1600" dirty="0" smtClean="0"/>
          </a:p>
          <a:p>
            <a:pPr marL="109728" indent="0" algn="ctr">
              <a:buNone/>
            </a:pPr>
            <a:endParaRPr lang="en-US" sz="1600" dirty="0"/>
          </a:p>
          <a:p>
            <a:pPr marL="109728" indent="0" algn="ctr">
              <a:buNone/>
            </a:pPr>
            <a:endParaRPr lang="en-US" sz="1600" dirty="0" smtClean="0"/>
          </a:p>
          <a:p>
            <a:pPr marL="109728" indent="0" algn="ctr">
              <a:buNone/>
            </a:pPr>
            <a:endParaRPr lang="en-US" sz="1600" dirty="0" smtClean="0"/>
          </a:p>
          <a:p>
            <a:pPr marL="109728" indent="0" algn="r">
              <a:buNone/>
            </a:pPr>
            <a:endParaRPr lang="en-US" sz="1600" dirty="0" smtClean="0"/>
          </a:p>
          <a:p>
            <a:pPr marL="109728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890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/>
            </a:r>
            <a:br>
              <a:rPr lang="en-US" sz="4400" dirty="0" smtClean="0">
                <a:solidFill>
                  <a:srgbClr val="C00000"/>
                </a:solidFill>
              </a:rPr>
            </a:br>
            <a:r>
              <a:rPr lang="en-US" sz="4400" dirty="0" smtClean="0">
                <a:solidFill>
                  <a:srgbClr val="C00000"/>
                </a:solidFill>
              </a:rPr>
              <a:t>There </a:t>
            </a:r>
            <a:r>
              <a:rPr lang="en-US" sz="4400" dirty="0">
                <a:solidFill>
                  <a:srgbClr val="C00000"/>
                </a:solidFill>
              </a:rPr>
              <a:t>is a story the </a:t>
            </a:r>
            <a:r>
              <a:rPr lang="en-US" sz="4400" dirty="0" smtClean="0">
                <a:solidFill>
                  <a:srgbClr val="C00000"/>
                </a:solidFill>
              </a:rPr>
              <a:t>data</a:t>
            </a:r>
            <a:br>
              <a:rPr lang="en-US" sz="4400" dirty="0" smtClean="0">
                <a:solidFill>
                  <a:srgbClr val="C00000"/>
                </a:solidFill>
              </a:rPr>
            </a:br>
            <a:r>
              <a:rPr lang="en-US" sz="4400" dirty="0" smtClean="0">
                <a:solidFill>
                  <a:srgbClr val="C00000"/>
                </a:solidFill>
              </a:rPr>
              <a:t> doesn’t </a:t>
            </a:r>
            <a:r>
              <a:rPr lang="en-US" sz="4400" dirty="0">
                <a:solidFill>
                  <a:srgbClr val="C00000"/>
                </a:solidFill>
              </a:rPr>
              <a:t>tell</a:t>
            </a:r>
            <a:br>
              <a:rPr lang="en-US" sz="4400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66782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The opportunity to practice skills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Build confidence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Connect to a student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Understand an urban student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Emotional investment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Pride in the overall growth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Readiness for teaching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195" name="Picture 3" descr="C:\Users\klitaliano01\Desktop\project pass images and photos\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47161"/>
            <a:ext cx="2362200" cy="6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klitaliano01\Desktop\project pass images and photos\pass pic williamson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0284" flipH="1">
            <a:off x="2610757" y="4541034"/>
            <a:ext cx="1864815" cy="210336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klitaliano01\Desktop\project pass images and photos\PASS image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9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56" y="1828800"/>
            <a:ext cx="2374900" cy="18390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264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105400"/>
          </a:xfrm>
        </p:spPr>
        <p:txBody>
          <a:bodyPr>
            <a:normAutofit fontScale="925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Dr. Mary Lou DiPillo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/>
              <a:t>Associate Dean, Youngstown State University </a:t>
            </a:r>
            <a:endParaRPr lang="en-US" sz="1000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Kristen Italiano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/>
              <a:t>Project PASS Coordinator 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Janet Donofrio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/>
              <a:t>Literacy Coordinator for Youngstown City Schools/Liaison for Project PASS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Stephanie Davis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/>
              <a:t>Teacher Candidate/Program Tutor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Maria Wilaj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/>
              <a:t>Teacher Candidate/Program </a:t>
            </a:r>
            <a:r>
              <a:rPr lang="en-US" dirty="0" smtClean="0"/>
              <a:t>Tutor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13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P</a:t>
            </a:r>
            <a:r>
              <a:rPr lang="en-US" sz="4800" dirty="0" smtClean="0"/>
              <a:t>enguin </a:t>
            </a:r>
            <a:r>
              <a:rPr lang="en-US" sz="5400" dirty="0" smtClean="0">
                <a:solidFill>
                  <a:srgbClr val="C00000"/>
                </a:solidFill>
              </a:rPr>
              <a:t>A</a:t>
            </a:r>
            <a:r>
              <a:rPr lang="en-US" sz="4800" dirty="0" smtClean="0"/>
              <a:t>ssistants for</a:t>
            </a:r>
            <a:br>
              <a:rPr lang="en-US" sz="4800" dirty="0" smtClean="0"/>
            </a:br>
            <a:r>
              <a:rPr lang="en-US" sz="4800" dirty="0" smtClean="0"/>
              <a:t> </a:t>
            </a:r>
            <a:r>
              <a:rPr lang="en-US" sz="5400" dirty="0" smtClean="0">
                <a:solidFill>
                  <a:srgbClr val="C00000"/>
                </a:solidFill>
              </a:rPr>
              <a:t>S</a:t>
            </a:r>
            <a:r>
              <a:rPr lang="en-US" sz="4800" dirty="0" smtClean="0"/>
              <a:t>tudent </a:t>
            </a:r>
            <a:r>
              <a:rPr lang="en-US" sz="5400" dirty="0" smtClean="0">
                <a:solidFill>
                  <a:srgbClr val="C00000"/>
                </a:solidFill>
                <a:effectLst/>
              </a:rPr>
              <a:t>S</a:t>
            </a:r>
            <a:r>
              <a:rPr lang="en-US" sz="4800" dirty="0" smtClean="0"/>
              <a:t>uccess</a:t>
            </a:r>
            <a:endParaRPr lang="en-US" sz="4800" dirty="0"/>
          </a:p>
        </p:txBody>
      </p:sp>
      <p:pic>
        <p:nvPicPr>
          <p:cNvPr id="7170" name="Picture 2" descr="C:\Users\klitaliano01\Desktop\project pass images and photos\4 student feedback s16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1039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litaliano01\Desktop\project pass images and photos\7 student feedback s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" y="3505200"/>
            <a:ext cx="4724400" cy="56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litaliano01\Desktop\project pass images and photos\11 studnet feedback s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310" y="2514600"/>
            <a:ext cx="5370729" cy="66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klitaliano01\Desktop\project pass images and photos\12 student feedback s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406003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505200"/>
            <a:ext cx="432488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C:\Users\klitaliano01\Desktop\project pass images and photos\3 teacher feedback s1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11" y="1524000"/>
            <a:ext cx="4876800" cy="90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klitaliano01\Desktop\S17 PASS Pictures\Picture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04" y="5311588"/>
            <a:ext cx="1674795" cy="164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047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5"/>
          <a:stretch/>
        </p:blipFill>
        <p:spPr bwMode="auto">
          <a:xfrm>
            <a:off x="3962400" y="1837765"/>
            <a:ext cx="1187824" cy="144984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429000"/>
            <a:ext cx="6237194" cy="609600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US" sz="5100" b="1" dirty="0" smtClean="0">
                <a:latin typeface="Curlz MT" panose="04040404050702020202" pitchFamily="82" charset="0"/>
              </a:rPr>
              <a:t>Breakfast with President Tressel: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6934200" cy="9144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latin typeface="Curlz MT" panose="04040404050702020202" pitchFamily="82" charset="0"/>
              </a:rPr>
              <a:t>Motivate and Celebrate</a:t>
            </a:r>
            <a:endParaRPr lang="en-US" b="1" u="sng" dirty="0">
              <a:latin typeface="Curlz MT" panose="04040404050702020202" pitchFamily="8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-1385"/>
            <a:ext cx="1065377" cy="1065377"/>
          </a:xfrm>
          <a:prstGeom prst="rect">
            <a:avLst/>
          </a:prstGeom>
        </p:spPr>
      </p:pic>
      <p:sp>
        <p:nvSpPr>
          <p:cNvPr id="4" name="AutoShape 2" descr="Image result for 2nd and sev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6"/>
          <a:stretch/>
        </p:blipFill>
        <p:spPr bwMode="auto">
          <a:xfrm>
            <a:off x="3106271" y="1151178"/>
            <a:ext cx="2837329" cy="59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188" y="1861056"/>
            <a:ext cx="1089212" cy="145228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1102659" cy="147021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1"/>
          <a:stretch/>
        </p:blipFill>
        <p:spPr bwMode="auto">
          <a:xfrm>
            <a:off x="6477000" y="1844488"/>
            <a:ext cx="1195643" cy="146436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1102660" cy="147021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1108613" cy="148005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44488"/>
            <a:ext cx="1082341" cy="144312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2062" name="Picture 14" descr="C:\Users\klitaliano01\Desktop\project pass images and photos\breakfast 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870">
            <a:off x="2617500" y="4058412"/>
            <a:ext cx="1898276" cy="2531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064" name="Picture 16" descr="C:\Users\klitaliano01\Desktop\project pass images and photos\breakfast 7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32" r="21106"/>
          <a:stretch/>
        </p:blipFill>
        <p:spPr bwMode="auto">
          <a:xfrm rot="21137444">
            <a:off x="6954764" y="3928160"/>
            <a:ext cx="1944228" cy="2709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063" name="Picture 15" descr="C:\Users\klitaliano01\Desktop\project pass images and photos\breakfast 16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32" y="4572000"/>
            <a:ext cx="2201568" cy="16511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061" name="Picture 13" descr="C:\Users\klitaliano01\Desktop\project pass images and photos\breakfast 2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9" r="2745"/>
          <a:stretch/>
        </p:blipFill>
        <p:spPr bwMode="auto">
          <a:xfrm rot="21016269">
            <a:off x="224392" y="4089398"/>
            <a:ext cx="2223247" cy="23079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03609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752600"/>
            <a:ext cx="6781800" cy="3124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Sustain</a:t>
            </a:r>
          </a:p>
          <a:p>
            <a:r>
              <a:rPr lang="en-US" sz="4800" dirty="0" smtClean="0"/>
              <a:t>Maintain</a:t>
            </a:r>
          </a:p>
          <a:p>
            <a:r>
              <a:rPr lang="en-US" sz="4800" dirty="0" smtClean="0"/>
              <a:t>Adjust</a:t>
            </a:r>
          </a:p>
          <a:p>
            <a:r>
              <a:rPr lang="en-US" sz="4800" dirty="0" smtClean="0"/>
              <a:t>Grow</a:t>
            </a:r>
          </a:p>
          <a:p>
            <a:pPr marL="109728" indent="0">
              <a:buNone/>
            </a:pP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1191"/>
            <a:ext cx="8534400" cy="1143000"/>
          </a:xfrm>
          <a:ln w="76200">
            <a:solidFill>
              <a:schemeClr val="accent6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What’s next for YSU’s Project PASS?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676" y="1905000"/>
            <a:ext cx="2400300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23622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214735"/>
            <a:ext cx="63246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Continue the Partnership with YCSD: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1341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458200" cy="4525963"/>
          </a:xfrm>
        </p:spPr>
        <p:txBody>
          <a:bodyPr/>
          <a:lstStyle/>
          <a:p>
            <a:r>
              <a:rPr lang="en-US" dirty="0" smtClean="0"/>
              <a:t>Sustaining the excitement</a:t>
            </a:r>
          </a:p>
          <a:p>
            <a:r>
              <a:rPr lang="en-US" dirty="0" smtClean="0"/>
              <a:t>Celebrating small successes</a:t>
            </a:r>
          </a:p>
          <a:p>
            <a:r>
              <a:rPr lang="en-US" dirty="0" smtClean="0"/>
              <a:t>Making adjustments in real time</a:t>
            </a:r>
          </a:p>
          <a:p>
            <a:r>
              <a:rPr lang="en-US" dirty="0" smtClean="0"/>
              <a:t>Knowing that a difference is being made</a:t>
            </a:r>
          </a:p>
          <a:p>
            <a:r>
              <a:rPr lang="en-US" dirty="0" smtClean="0"/>
              <a:t>Reevaluating the process and product</a:t>
            </a:r>
          </a:p>
          <a:p>
            <a:pPr marL="109728" indent="0">
              <a:buNone/>
            </a:pP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going gets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tough, </a:t>
            </a:r>
          </a:p>
          <a:p>
            <a:pPr marL="109728" indent="0">
              <a:buNone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we get Gritty!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 </a:t>
            </a:r>
            <a:r>
              <a:rPr lang="en-US" sz="4800" dirty="0" smtClean="0"/>
              <a:t>Gritty</a:t>
            </a:r>
            <a:r>
              <a:rPr lang="en-US" dirty="0" smtClean="0"/>
              <a:t> about PASS?</a:t>
            </a:r>
            <a:endParaRPr lang="en-US" dirty="0"/>
          </a:p>
        </p:txBody>
      </p:sp>
      <p:pic>
        <p:nvPicPr>
          <p:cNvPr id="4098" name="Picture 2" descr="Image result for GRIT QUO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686" y="4370802"/>
            <a:ext cx="2579914" cy="1936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92825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yes we 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66" y="2057400"/>
            <a:ext cx="5339541" cy="40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0000" y="35410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GOT GRIT? </a:t>
            </a:r>
            <a:endParaRPr lang="en-US" sz="6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19325"/>
            <a:ext cx="3429000" cy="372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9635"/>
            <a:ext cx="19907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635"/>
            <a:ext cx="1797424" cy="1797424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128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4400" y="5486400"/>
            <a:ext cx="4191000" cy="10668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Project PASS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27462" y="609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Gritty Reality, IT WORKED!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2743200"/>
            <a:ext cx="5791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Questions?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245" y="1843851"/>
            <a:ext cx="1162155" cy="2252127"/>
          </a:xfrm>
          <a:prstGeom prst="rect">
            <a:avLst/>
          </a:prstGeom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438400"/>
            <a:ext cx="838200" cy="161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70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997" y="137681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CAEP Standard 2 for Selected Improvement Plan</a:t>
            </a:r>
          </a:p>
          <a:p>
            <a:pPr marL="109728" indent="0">
              <a:buNone/>
            </a:pPr>
            <a:r>
              <a:rPr lang="en-US" sz="2000" i="1" dirty="0" smtClean="0"/>
              <a:t>Candidates have multiple opportunities to develop, practice, and demonstrate evidence-based pedagogical practices that improve student learning and development.</a:t>
            </a:r>
          </a:p>
          <a:p>
            <a:pPr marL="109728" indent="0">
              <a:buNone/>
            </a:pPr>
            <a:endParaRPr lang="en-US" sz="2000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State mandates on field experiences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sz="2000" dirty="0" smtClean="0"/>
              <a:t>Ohio Administrative Code 3301-24-03</a:t>
            </a:r>
          </a:p>
          <a:p>
            <a:pPr marL="109728" indent="0">
              <a:buNone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BCOE goal of effective, classroom ready teachers on the first day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Youngstown City Schools District needs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Sometimes the stars align…</a:t>
            </a:r>
            <a:endParaRPr lang="en-US" i="1" dirty="0"/>
          </a:p>
        </p:txBody>
      </p:sp>
      <p:pic>
        <p:nvPicPr>
          <p:cNvPr id="1027" name="Picture 3" descr="C:\Users\klitaliano01\AppData\Local\Microsoft\Windows\Temporary Internet Files\Content.IE5\14JP7JSJ\Star-34983496890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9296">
            <a:off x="8159355" y="2030504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litaliano01\AppData\Local\Microsoft\Windows\Temporary Internet Files\Content.IE5\14JP7JSJ\Star-34983496890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023" y="121384"/>
            <a:ext cx="1264920" cy="12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litaliano01\AppData\Local\Microsoft\Windows\Temporary Internet Files\Content.IE5\14JP7JSJ\Star-34983496890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8877">
            <a:off x="6602340" y="2337985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litaliano01\AppData\Local\Microsoft\Windows\Temporary Internet Files\Content.IE5\14JP7JSJ\Star-349834968906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7708">
            <a:off x="7778690" y="3720769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litaliano01\AppData\Local\Microsoft\Windows\Temporary Internet Files\Content.IE5\14JP7JSJ\Star-349834968906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3087">
            <a:off x="6764661" y="4449654"/>
            <a:ext cx="864077" cy="86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8434">
            <a:off x="7274919" y="5731817"/>
            <a:ext cx="724853" cy="72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klitaliano01\AppData\Local\Microsoft\Windows\Temporary Internet Files\Content.IE5\14JP7JSJ\Star-349834968906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9296">
            <a:off x="8267567" y="1410360"/>
            <a:ext cx="282516" cy="28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klitaliano01\AppData\Local\Microsoft\Windows\Temporary Internet Files\Content.IE5\14JP7JSJ\Star-349834968906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382">
            <a:off x="8506956" y="2896873"/>
            <a:ext cx="403302" cy="40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klitaliano01\AppData\Local\Microsoft\Windows\Temporary Internet Files\Content.IE5\14JP7JSJ\Star-349834968906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9296">
            <a:off x="8131408" y="4933816"/>
            <a:ext cx="403302" cy="40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28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8685" y="1803400"/>
            <a:ext cx="8534400" cy="487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30 hours per semester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1 tutor to 2 YCSD students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Rapport based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Individualized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6 YCSD buildings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Grades 2,3,4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Non-academic </a:t>
            </a:r>
            <a:r>
              <a:rPr lang="en-US" dirty="0" smtClean="0"/>
              <a:t>times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Common areas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Utilizes strategies from literacy courses</a:t>
            </a:r>
          </a:p>
          <a:p>
            <a:pPr marL="109728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109728" indent="0">
              <a:buNone/>
            </a:pPr>
            <a:endParaRPr lang="en-US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How does </a:t>
            </a:r>
            <a:br>
              <a:rPr lang="en-US" u="sng" dirty="0" smtClean="0"/>
            </a:br>
            <a:r>
              <a:rPr lang="en-US" u="sng" dirty="0" smtClean="0"/>
              <a:t>Project PASS WORK? </a:t>
            </a:r>
            <a:endParaRPr lang="en-US" u="sng" dirty="0"/>
          </a:p>
        </p:txBody>
      </p:sp>
      <p:pic>
        <p:nvPicPr>
          <p:cNvPr id="5123" name="Picture 3" descr="C:\Users\klitaliano01\Desktop\S17 PASS Pictures\PASS image 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2606" y="679450"/>
            <a:ext cx="2997200" cy="2247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6218" y="2772382"/>
            <a:ext cx="2671855" cy="2003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9911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15200" cy="68611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Fast facts on Project PASS:</a:t>
            </a:r>
            <a:endParaRPr lang="en-US" u="sng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1452113" cy="1452113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270492"/>
              </p:ext>
            </p:extLst>
          </p:nvPr>
        </p:nvGraphicFramePr>
        <p:xfrm>
          <a:off x="1524000" y="1219199"/>
          <a:ext cx="7391399" cy="5308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8966"/>
                <a:gridCol w="2054768"/>
                <a:gridCol w="2022142"/>
                <a:gridCol w="1535523"/>
              </a:tblGrid>
              <a:tr h="793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Semester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Number of YSU Tutors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Number of YCS Students 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Hours of Tutoring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506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Spring 2015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8,640 hours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528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Summer 2015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2,880 hours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506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Fall 2015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278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8,340 hours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506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Spring 2016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416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9,450 hours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506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Summer 2016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110 hours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506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Fall 2016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555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7,960 hours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506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Spring 2017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8,000 hours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515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1,517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2,252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</a:rPr>
                        <a:t>About 50,000 hours</a:t>
                      </a:r>
                      <a:endParaRPr lang="en-US" sz="1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9200" y="1668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06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43800" cy="981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130233"/>
            <a:ext cx="1371600" cy="137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291007"/>
            <a:ext cx="6557962" cy="64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i="1" u="sng" dirty="0" smtClean="0">
                <a:solidFill>
                  <a:srgbClr val="0000FF"/>
                </a:solidFill>
                <a:ea typeface="Calibri"/>
                <a:cs typeface="Times New Roman"/>
                <a:hlinkClick r:id=""/>
              </a:rPr>
              <a:t>http</a:t>
            </a:r>
            <a:r>
              <a:rPr lang="en-US" sz="3200" b="1" i="1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://projectpass.weebly.com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539" y="1371600"/>
            <a:ext cx="7467600" cy="4462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>
                    <a:lumMod val="65000"/>
                  </a:schemeClr>
                </a:solidFill>
              </a:rPr>
              <a:t>Communication is KEY: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Project PASS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Remind text alerts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Office/ Graduate Assistants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BCOE Newsletter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Emails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Google docs/ surveys/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Anecdotal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Information 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Professional development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Onsite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Meetings with YCSD administrators/teachers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Meetings with YSU Literacy Faculty  </a:t>
            </a:r>
          </a:p>
        </p:txBody>
      </p:sp>
      <p:pic>
        <p:nvPicPr>
          <p:cNvPr id="1026" name="Picture 2" descr="C:\Users\echristani\Pictures\penguins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6138" y1="33514" x2="66138" y2="33514"/>
                        <a14:foregroundMark x1="64021" y1="91351" x2="64021" y2="91351"/>
                        <a14:foregroundMark x1="80423" y1="91351" x2="80423" y2="91351"/>
                        <a14:foregroundMark x1="32540" y1="65676" x2="32540" y2="65676"/>
                        <a14:foregroundMark x1="32540" y1="30541" x2="32540" y2="30541"/>
                        <a14:foregroundMark x1="27513" y1="34865" x2="27513" y2="34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506" y="3886200"/>
            <a:ext cx="2558554" cy="25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096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0850" y="304800"/>
            <a:ext cx="8810750" cy="504825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200" b="1" u="sng" dirty="0" smtClean="0">
                <a:solidFill>
                  <a:schemeClr val="accent1"/>
                </a:solidFill>
              </a:rPr>
              <a:t>Tutoring sessions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Hands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Student centered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Evidence driven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Need 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Meaningful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Relevant</a:t>
            </a:r>
          </a:p>
          <a:p>
            <a:r>
              <a:rPr lang="en-US" dirty="0" smtClean="0"/>
              <a:t>Focus on </a:t>
            </a:r>
            <a:r>
              <a:rPr lang="en-US" i="1" dirty="0" smtClean="0">
                <a:solidFill>
                  <a:srgbClr val="C00000"/>
                </a:solidFill>
              </a:rPr>
              <a:t>fluency</a:t>
            </a:r>
            <a:r>
              <a:rPr lang="en-US" i="1" dirty="0" smtClean="0"/>
              <a:t>,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comprehension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C00000"/>
                </a:solidFill>
              </a:rPr>
              <a:t>writing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0" name="Picture 2" descr="C:\Users\klitaliano01\Desktop\S17 PASS Pictures\S17Harding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5765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litaliano01\Desktop\S17 PASS Pictures\S17TAFT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0" y="4151927"/>
            <a:ext cx="2867150" cy="2578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litaliano01\Desktop\S17 PASS Pictures\s17williamson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39"/>
          <a:stretch/>
        </p:blipFill>
        <p:spPr bwMode="auto">
          <a:xfrm rot="5400000" flipV="1">
            <a:off x="4565029" y="1073773"/>
            <a:ext cx="2743200" cy="2424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pete the pengui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0" r="19854"/>
          <a:stretch/>
        </p:blipFill>
        <p:spPr bwMode="auto">
          <a:xfrm flipH="1">
            <a:off x="3276600" y="4953000"/>
            <a:ext cx="717176" cy="144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pete the pengui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t="5189" r="20673" b="1"/>
          <a:stretch/>
        </p:blipFill>
        <p:spPr bwMode="auto">
          <a:xfrm>
            <a:off x="3962400" y="4643718"/>
            <a:ext cx="896470" cy="183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941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610600" cy="4724400"/>
          </a:xfrm>
        </p:spPr>
        <p:txBody>
          <a:bodyPr/>
          <a:lstStyle/>
          <a:p>
            <a:r>
              <a:rPr lang="en-US" sz="2400" dirty="0" smtClean="0"/>
              <a:t>Offered monthly</a:t>
            </a:r>
          </a:p>
          <a:p>
            <a:r>
              <a:rPr lang="en-US" sz="2400" dirty="0" smtClean="0"/>
              <a:t>Focus on best practices, student needs, hands-on learning</a:t>
            </a:r>
          </a:p>
          <a:p>
            <a:r>
              <a:rPr lang="en-US" sz="2400" dirty="0" smtClean="0"/>
              <a:t>Count towards fieldwork requirements</a:t>
            </a:r>
          </a:p>
          <a:p>
            <a:r>
              <a:rPr lang="en-US" sz="2400" dirty="0" smtClean="0"/>
              <a:t>Data based Exit Slips</a:t>
            </a:r>
          </a:p>
          <a:p>
            <a:r>
              <a:rPr lang="en-US" sz="2400" dirty="0" smtClean="0"/>
              <a:t>Resources are shared though the partnership</a:t>
            </a:r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318"/>
          </a:xfrm>
        </p:spPr>
        <p:txBody>
          <a:bodyPr>
            <a:noAutofit/>
          </a:bodyPr>
          <a:lstStyle/>
          <a:p>
            <a:r>
              <a:rPr lang="en-US" b="1" u="sng" dirty="0" smtClean="0">
                <a:latin typeface="Eras Medium ITC" panose="020B0602030504020804" pitchFamily="34" charset="0"/>
              </a:rPr>
              <a:t>Professional Development </a:t>
            </a:r>
            <a:r>
              <a:rPr lang="en-US" u="sng" dirty="0">
                <a:latin typeface="Eras Medium ITC" panose="020B0602030504020804" pitchFamily="34" charset="0"/>
              </a:rPr>
              <a:t>S</a:t>
            </a:r>
            <a:r>
              <a:rPr lang="en-US" b="1" u="sng" dirty="0" smtClean="0">
                <a:latin typeface="Eras Medium ITC" panose="020B0602030504020804" pitchFamily="34" charset="0"/>
              </a:rPr>
              <a:t>essions:</a:t>
            </a:r>
            <a:endParaRPr lang="en-US" b="1" u="sng" dirty="0">
              <a:latin typeface="Eras Medium ITC" panose="020B0602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1219200"/>
            <a:ext cx="5620805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8346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e">
  <a:themeElements>
    <a:clrScheme name="Custom 1">
      <a:dk1>
        <a:sysClr val="windowText" lastClr="000000"/>
      </a:dk1>
      <a:lt1>
        <a:srgbClr val="FFFFFF"/>
      </a:lt1>
      <a:dk2>
        <a:srgbClr val="262626"/>
      </a:dk2>
      <a:lt2>
        <a:srgbClr val="DEF5FA"/>
      </a:lt2>
      <a:accent1>
        <a:srgbClr val="DA1F28"/>
      </a:accent1>
      <a:accent2>
        <a:srgbClr val="5C5C5C"/>
      </a:accent2>
      <a:accent3>
        <a:srgbClr val="EB641B"/>
      </a:accent3>
      <a:accent4>
        <a:srgbClr val="39639D"/>
      </a:accent4>
      <a:accent5>
        <a:srgbClr val="929292"/>
      </a:accent5>
      <a:accent6>
        <a:srgbClr val="929292"/>
      </a:accent6>
      <a:hlink>
        <a:srgbClr val="DA1F28"/>
      </a:hlink>
      <a:folHlink>
        <a:srgbClr val="DA1F2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course">
  <a:themeElements>
    <a:clrScheme name="Custom 1">
      <a:dk1>
        <a:sysClr val="windowText" lastClr="000000"/>
      </a:dk1>
      <a:lt1>
        <a:srgbClr val="FFFFFF"/>
      </a:lt1>
      <a:dk2>
        <a:srgbClr val="262626"/>
      </a:dk2>
      <a:lt2>
        <a:srgbClr val="DEF5FA"/>
      </a:lt2>
      <a:accent1>
        <a:srgbClr val="DA1F28"/>
      </a:accent1>
      <a:accent2>
        <a:srgbClr val="5C5C5C"/>
      </a:accent2>
      <a:accent3>
        <a:srgbClr val="EB641B"/>
      </a:accent3>
      <a:accent4>
        <a:srgbClr val="39639D"/>
      </a:accent4>
      <a:accent5>
        <a:srgbClr val="929292"/>
      </a:accent5>
      <a:accent6>
        <a:srgbClr val="929292"/>
      </a:accent6>
      <a:hlink>
        <a:srgbClr val="DA1F28"/>
      </a:hlink>
      <a:folHlink>
        <a:srgbClr val="DA1F2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2736</TotalTime>
  <Words>1355</Words>
  <Application>Microsoft Office PowerPoint</Application>
  <PresentationFormat>On-screen Show (4:3)</PresentationFormat>
  <Paragraphs>393</Paragraphs>
  <Slides>35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1_Concourse</vt:lpstr>
      <vt:lpstr>2_Concourse</vt:lpstr>
      <vt:lpstr>Fostering Leadership through GRIT!</vt:lpstr>
      <vt:lpstr>A Gritty Reality...IT WORKED!</vt:lpstr>
      <vt:lpstr>Introductions: </vt:lpstr>
      <vt:lpstr>Sometimes the stars align…</vt:lpstr>
      <vt:lpstr>How does  Project PASS WORK? </vt:lpstr>
      <vt:lpstr>Fast facts on Project PASS:</vt:lpstr>
      <vt:lpstr> </vt:lpstr>
      <vt:lpstr>PowerPoint Presentation</vt:lpstr>
      <vt:lpstr>Professional Development Sessions:</vt:lpstr>
      <vt:lpstr> The Evolution of Project PASS Professional Development Sessions:</vt:lpstr>
      <vt:lpstr>PowerPoint Presentation</vt:lpstr>
      <vt:lpstr>PowerPoint Presentation</vt:lpstr>
      <vt:lpstr>How do the YSU teacher candidates feel…</vt:lpstr>
      <vt:lpstr>Good things take time:</vt:lpstr>
      <vt:lpstr>It’s the journey not the destination</vt:lpstr>
      <vt:lpstr>It has changed the way we think… and the way we teach…</vt:lpstr>
      <vt:lpstr>It is more than tutoring for our tutors</vt:lpstr>
      <vt:lpstr>Why Youngstown? Why now?</vt:lpstr>
      <vt:lpstr>What is working….                What needs adjusted…</vt:lpstr>
      <vt:lpstr>A Liaison is NECESSARY for success</vt:lpstr>
      <vt:lpstr>PowerPoint Presentation</vt:lpstr>
      <vt:lpstr>What does the data show?</vt:lpstr>
      <vt:lpstr>Logic Model:</vt:lpstr>
      <vt:lpstr>What was Evaluated:</vt:lpstr>
      <vt:lpstr>Evaluation of Project PASS:</vt:lpstr>
      <vt:lpstr>Hard work really does pay off!</vt:lpstr>
      <vt:lpstr>What does it really mean? </vt:lpstr>
      <vt:lpstr>Evaluation:  WHAT DID THE STUDENTS THINK??</vt:lpstr>
      <vt:lpstr> There is a story the data  doesn’t tell </vt:lpstr>
      <vt:lpstr>Penguin Assistants for  Student Success</vt:lpstr>
      <vt:lpstr>Motivate and Celebrate</vt:lpstr>
      <vt:lpstr>What’s next for YSU’s Project PASS?</vt:lpstr>
      <vt:lpstr>What is so Gritty about PASS?</vt:lpstr>
      <vt:lpstr>GOT GRIT? </vt:lpstr>
      <vt:lpstr>Project PASS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Youngstown State University</dc:title>
  <dc:creator>Windows User</dc:creator>
  <cp:lastModifiedBy>Windows User</cp:lastModifiedBy>
  <cp:revision>146</cp:revision>
  <cp:lastPrinted>2017-03-20T19:30:26Z</cp:lastPrinted>
  <dcterms:created xsi:type="dcterms:W3CDTF">2015-10-06T17:14:44Z</dcterms:created>
  <dcterms:modified xsi:type="dcterms:W3CDTF">2017-03-27T15:16:57Z</dcterms:modified>
</cp:coreProperties>
</file>