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jpg&amp;ehk=om2x3EHSBtYzy0T4nZwAxw&amp;r=0&amp;pid=OfficeInsert" ContentType="image/jpeg"/>
  <Default Extension="JPG&amp;ehk=hZ"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7"/>
  </p:handoutMasterIdLst>
  <p:sldIdLst>
    <p:sldId id="256" r:id="rId2"/>
    <p:sldId id="257" r:id="rId3"/>
    <p:sldId id="258" r:id="rId4"/>
    <p:sldId id="261" r:id="rId5"/>
    <p:sldId id="259" r:id="rId6"/>
    <p:sldId id="262" r:id="rId7"/>
    <p:sldId id="272" r:id="rId8"/>
    <p:sldId id="267" r:id="rId9"/>
    <p:sldId id="273" r:id="rId10"/>
    <p:sldId id="275" r:id="rId11"/>
    <p:sldId id="274" r:id="rId12"/>
    <p:sldId id="266" r:id="rId13"/>
    <p:sldId id="276" r:id="rId14"/>
    <p:sldId id="277" r:id="rId15"/>
    <p:sldId id="279" r:id="rId16"/>
    <p:sldId id="264" r:id="rId17"/>
    <p:sldId id="265" r:id="rId18"/>
    <p:sldId id="280" r:id="rId19"/>
    <p:sldId id="281" r:id="rId20"/>
    <p:sldId id="282" r:id="rId21"/>
    <p:sldId id="283" r:id="rId22"/>
    <p:sldId id="271" r:id="rId23"/>
    <p:sldId id="268" r:id="rId24"/>
    <p:sldId id="284" r:id="rId25"/>
    <p:sldId id="26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1" d="100"/>
          <a:sy n="61" d="100"/>
        </p:scale>
        <p:origin x="104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4A7DB01-7B27-49B9-B79E-A83E723E82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BD5F6050-715C-4FE5-86DF-A7FC19747F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0F52FD-EF98-489F-906B-C0B44DED2156}" type="datetimeFigureOut">
              <a:rPr lang="en-US" smtClean="0"/>
              <a:t>2/25/2018</a:t>
            </a:fld>
            <a:endParaRPr lang="en-US"/>
          </a:p>
        </p:txBody>
      </p:sp>
      <p:sp>
        <p:nvSpPr>
          <p:cNvPr id="4" name="Footer Placeholder 3">
            <a:extLst>
              <a:ext uri="{FF2B5EF4-FFF2-40B4-BE49-F238E27FC236}">
                <a16:creationId xmlns:a16="http://schemas.microsoft.com/office/drawing/2014/main" xmlns="" id="{3319E043-8B89-4D95-A7C5-C68783D216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1B4F9708-B140-48CE-9705-E9A24BDBAD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8CF3BF-1F81-4D9F-ACFE-E35BD5B42FEE}" type="slidenum">
              <a:rPr lang="en-US" smtClean="0"/>
              <a:t>‹#›</a:t>
            </a:fld>
            <a:endParaRPr lang="en-US"/>
          </a:p>
        </p:txBody>
      </p:sp>
    </p:spTree>
    <p:extLst>
      <p:ext uri="{BB962C8B-B14F-4D97-AF65-F5344CB8AC3E}">
        <p14:creationId xmlns:p14="http://schemas.microsoft.com/office/powerpoint/2010/main" val="12638147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0775906-F978-8A40-80EC-936CE210D9D6}"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7D02B-4BBF-AC4B-A8C8-57FF20964751}" type="slidenum">
              <a:rPr lang="en-US" smtClean="0"/>
              <a:t>‹#›</a:t>
            </a:fld>
            <a:endParaRPr lang="en-US"/>
          </a:p>
        </p:txBody>
      </p:sp>
    </p:spTree>
    <p:extLst>
      <p:ext uri="{BB962C8B-B14F-4D97-AF65-F5344CB8AC3E}">
        <p14:creationId xmlns:p14="http://schemas.microsoft.com/office/powerpoint/2010/main" val="277536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75906-F978-8A40-80EC-936CE210D9D6}"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7D02B-4BBF-AC4B-A8C8-57FF20964751}" type="slidenum">
              <a:rPr lang="en-US" smtClean="0"/>
              <a:t>‹#›</a:t>
            </a:fld>
            <a:endParaRPr lang="en-US"/>
          </a:p>
        </p:txBody>
      </p:sp>
    </p:spTree>
    <p:extLst>
      <p:ext uri="{BB962C8B-B14F-4D97-AF65-F5344CB8AC3E}">
        <p14:creationId xmlns:p14="http://schemas.microsoft.com/office/powerpoint/2010/main" val="4294710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75906-F978-8A40-80EC-936CE210D9D6}"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7D02B-4BBF-AC4B-A8C8-57FF20964751}" type="slidenum">
              <a:rPr lang="en-US" smtClean="0"/>
              <a:t>‹#›</a:t>
            </a:fld>
            <a:endParaRPr lang="en-US"/>
          </a:p>
        </p:txBody>
      </p:sp>
    </p:spTree>
    <p:extLst>
      <p:ext uri="{BB962C8B-B14F-4D97-AF65-F5344CB8AC3E}">
        <p14:creationId xmlns:p14="http://schemas.microsoft.com/office/powerpoint/2010/main" val="302360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75906-F978-8A40-80EC-936CE210D9D6}"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7D02B-4BBF-AC4B-A8C8-57FF20964751}" type="slidenum">
              <a:rPr lang="en-US" smtClean="0"/>
              <a:t>‹#›</a:t>
            </a:fld>
            <a:endParaRPr lang="en-US"/>
          </a:p>
        </p:txBody>
      </p:sp>
    </p:spTree>
    <p:extLst>
      <p:ext uri="{BB962C8B-B14F-4D97-AF65-F5344CB8AC3E}">
        <p14:creationId xmlns:p14="http://schemas.microsoft.com/office/powerpoint/2010/main" val="1166990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775906-F978-8A40-80EC-936CE210D9D6}"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B7D02B-4BBF-AC4B-A8C8-57FF20964751}" type="slidenum">
              <a:rPr lang="en-US" smtClean="0"/>
              <a:t>‹#›</a:t>
            </a:fld>
            <a:endParaRPr lang="en-US"/>
          </a:p>
        </p:txBody>
      </p:sp>
    </p:spTree>
    <p:extLst>
      <p:ext uri="{BB962C8B-B14F-4D97-AF65-F5344CB8AC3E}">
        <p14:creationId xmlns:p14="http://schemas.microsoft.com/office/powerpoint/2010/main" val="4126615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775906-F978-8A40-80EC-936CE210D9D6}"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7D02B-4BBF-AC4B-A8C8-57FF20964751}" type="slidenum">
              <a:rPr lang="en-US" smtClean="0"/>
              <a:t>‹#›</a:t>
            </a:fld>
            <a:endParaRPr lang="en-US"/>
          </a:p>
        </p:txBody>
      </p:sp>
    </p:spTree>
    <p:extLst>
      <p:ext uri="{BB962C8B-B14F-4D97-AF65-F5344CB8AC3E}">
        <p14:creationId xmlns:p14="http://schemas.microsoft.com/office/powerpoint/2010/main" val="950578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775906-F978-8A40-80EC-936CE210D9D6}"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B7D02B-4BBF-AC4B-A8C8-57FF20964751}" type="slidenum">
              <a:rPr lang="en-US" smtClean="0"/>
              <a:t>‹#›</a:t>
            </a:fld>
            <a:endParaRPr lang="en-US"/>
          </a:p>
        </p:txBody>
      </p:sp>
    </p:spTree>
    <p:extLst>
      <p:ext uri="{BB962C8B-B14F-4D97-AF65-F5344CB8AC3E}">
        <p14:creationId xmlns:p14="http://schemas.microsoft.com/office/powerpoint/2010/main" val="250951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775906-F978-8A40-80EC-936CE210D9D6}"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B7D02B-4BBF-AC4B-A8C8-57FF20964751}" type="slidenum">
              <a:rPr lang="en-US" smtClean="0"/>
              <a:t>‹#›</a:t>
            </a:fld>
            <a:endParaRPr lang="en-US"/>
          </a:p>
        </p:txBody>
      </p:sp>
    </p:spTree>
    <p:extLst>
      <p:ext uri="{BB962C8B-B14F-4D97-AF65-F5344CB8AC3E}">
        <p14:creationId xmlns:p14="http://schemas.microsoft.com/office/powerpoint/2010/main" val="764963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75906-F978-8A40-80EC-936CE210D9D6}"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B7D02B-4BBF-AC4B-A8C8-57FF20964751}" type="slidenum">
              <a:rPr lang="en-US" smtClean="0"/>
              <a:t>‹#›</a:t>
            </a:fld>
            <a:endParaRPr lang="en-US"/>
          </a:p>
        </p:txBody>
      </p:sp>
    </p:spTree>
    <p:extLst>
      <p:ext uri="{BB962C8B-B14F-4D97-AF65-F5344CB8AC3E}">
        <p14:creationId xmlns:p14="http://schemas.microsoft.com/office/powerpoint/2010/main" val="202684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775906-F978-8A40-80EC-936CE210D9D6}"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7D02B-4BBF-AC4B-A8C8-57FF20964751}" type="slidenum">
              <a:rPr lang="en-US" smtClean="0"/>
              <a:t>‹#›</a:t>
            </a:fld>
            <a:endParaRPr lang="en-US"/>
          </a:p>
        </p:txBody>
      </p:sp>
    </p:spTree>
    <p:extLst>
      <p:ext uri="{BB962C8B-B14F-4D97-AF65-F5344CB8AC3E}">
        <p14:creationId xmlns:p14="http://schemas.microsoft.com/office/powerpoint/2010/main" val="3357894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775906-F978-8A40-80EC-936CE210D9D6}"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B7D02B-4BBF-AC4B-A8C8-57FF20964751}" type="slidenum">
              <a:rPr lang="en-US" smtClean="0"/>
              <a:t>‹#›</a:t>
            </a:fld>
            <a:endParaRPr lang="en-US"/>
          </a:p>
        </p:txBody>
      </p:sp>
    </p:spTree>
    <p:extLst>
      <p:ext uri="{BB962C8B-B14F-4D97-AF65-F5344CB8AC3E}">
        <p14:creationId xmlns:p14="http://schemas.microsoft.com/office/powerpoint/2010/main" val="3718093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775906-F978-8A40-80EC-936CE210D9D6}" type="datetimeFigureOut">
              <a:rPr lang="en-US" smtClean="0"/>
              <a:t>2/25/2018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B7D02B-4BBF-AC4B-A8C8-57FF20964751}" type="slidenum">
              <a:rPr lang="en-US" smtClean="0"/>
              <a:t>‹#›</a:t>
            </a:fld>
            <a:endParaRPr lang="en-US"/>
          </a:p>
        </p:txBody>
      </p:sp>
    </p:spTree>
    <p:extLst>
      <p:ext uri="{BB962C8B-B14F-4D97-AF65-F5344CB8AC3E}">
        <p14:creationId xmlns:p14="http://schemas.microsoft.com/office/powerpoint/2010/main" val="2280870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flmQ4AmWIiY"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flmQ4AmWIiY"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flmQ4AmWIiY"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youtu.be/flmQ4AmWIi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amp;ehk=hZ"/><Relationship Id="rId2" Type="http://schemas.openxmlformats.org/officeDocument/2006/relationships/image" Target="../media/image7.jpg&amp;ehk=om2x3EHSBtYzy0T4nZwAxw&amp;r=0&amp;pid=OfficeInsert"/><Relationship Id="rId1" Type="http://schemas.openxmlformats.org/officeDocument/2006/relationships/slideLayout" Target="../slideLayouts/slideLayout2.xml"/><Relationship Id="rId4" Type="http://schemas.openxmlformats.org/officeDocument/2006/relationships/hyperlink" Target="http://priyankas-point.blogspot.com/2009_06_01_archive.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ohiocoras.com/snpiits-tool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2611"/>
            <a:ext cx="7772400" cy="1470025"/>
          </a:xfrm>
        </p:spPr>
        <p:txBody>
          <a:bodyPr>
            <a:normAutofit/>
          </a:bodyPr>
          <a:lstStyle/>
          <a:p>
            <a:r>
              <a:rPr lang="en-US" sz="2700" b="1" dirty="0" smtClean="0"/>
              <a:t>Advocating for Inclusive Teaching Practices: Successfully </a:t>
            </a:r>
            <a:r>
              <a:rPr lang="en-US" sz="2700" b="1" dirty="0"/>
              <a:t>Navigating Partnerships in Inclusive Teaching Settings (</a:t>
            </a:r>
            <a:r>
              <a:rPr lang="en-US" sz="2700" b="1" dirty="0" err="1"/>
              <a:t>SNPiITS</a:t>
            </a:r>
            <a:r>
              <a:rPr lang="en-US" sz="2700" b="1" dirty="0"/>
              <a:t>) Tools</a:t>
            </a:r>
          </a:p>
        </p:txBody>
      </p:sp>
      <p:sp>
        <p:nvSpPr>
          <p:cNvPr id="3" name="Subtitle 2"/>
          <p:cNvSpPr>
            <a:spLocks noGrp="1"/>
          </p:cNvSpPr>
          <p:nvPr>
            <p:ph type="subTitle" idx="1"/>
          </p:nvPr>
        </p:nvSpPr>
        <p:spPr>
          <a:xfrm>
            <a:off x="1371600" y="2898386"/>
            <a:ext cx="6400800" cy="1752600"/>
          </a:xfrm>
        </p:spPr>
        <p:txBody>
          <a:bodyPr>
            <a:normAutofit lnSpcReduction="10000"/>
          </a:bodyPr>
          <a:lstStyle/>
          <a:p>
            <a:r>
              <a:rPr lang="en-US" sz="2000" dirty="0"/>
              <a:t>Dianne Gut, Pamela Beam &amp; Cindy Hartman</a:t>
            </a:r>
          </a:p>
          <a:p>
            <a:r>
              <a:rPr lang="en-US" sz="2000" dirty="0" smtClean="0"/>
              <a:t>The Ohio Confederation of Teacher Education Organizations (OCTEO)</a:t>
            </a:r>
            <a:endParaRPr lang="en-US" sz="2000" dirty="0"/>
          </a:p>
          <a:p>
            <a:r>
              <a:rPr lang="en-US" sz="2000" dirty="0" smtClean="0"/>
              <a:t>Spring 2018 Statewide </a:t>
            </a:r>
            <a:r>
              <a:rPr lang="en-US" sz="2000" dirty="0"/>
              <a:t>Conference</a:t>
            </a:r>
          </a:p>
          <a:p>
            <a:r>
              <a:rPr lang="en-US" sz="2000" dirty="0" smtClean="0"/>
              <a:t>March 22, </a:t>
            </a:r>
            <a:r>
              <a:rPr lang="en-US" sz="2000" dirty="0"/>
              <a:t>2018</a:t>
            </a:r>
          </a:p>
        </p:txBody>
      </p:sp>
      <p:pic>
        <p:nvPicPr>
          <p:cNvPr id="4" name="Picture 3" descr="2015_PPT_Bann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85095"/>
            <a:ext cx="9144000" cy="1572905"/>
          </a:xfrm>
          <a:prstGeom prst="rect">
            <a:avLst/>
          </a:prstGeom>
        </p:spPr>
      </p:pic>
    </p:spTree>
    <p:extLst>
      <p:ext uri="{BB962C8B-B14F-4D97-AF65-F5344CB8AC3E}">
        <p14:creationId xmlns:p14="http://schemas.microsoft.com/office/powerpoint/2010/main" val="3989091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B15E49-49D3-47F6-887E-35CC3EEA3399}"/>
              </a:ext>
            </a:extLst>
          </p:cNvPr>
          <p:cNvSpPr>
            <a:spLocks noGrp="1"/>
          </p:cNvSpPr>
          <p:nvPr>
            <p:ph type="title"/>
          </p:nvPr>
        </p:nvSpPr>
        <p:spPr>
          <a:solidFill>
            <a:schemeClr val="accent3">
              <a:lumMod val="60000"/>
              <a:lumOff val="40000"/>
            </a:schemeClr>
          </a:solidFill>
        </p:spPr>
        <p:txBody>
          <a:bodyPr>
            <a:noAutofit/>
          </a:bodyPr>
          <a:lstStyle/>
          <a:p>
            <a:r>
              <a:rPr lang="en-US" sz="2800" dirty="0"/>
              <a:t>Self-Assessment and Station Teaching 7</a:t>
            </a:r>
            <a:r>
              <a:rPr lang="en-US" sz="2800" baseline="30000" dirty="0"/>
              <a:t>th</a:t>
            </a:r>
            <a:r>
              <a:rPr lang="en-US" sz="2800" dirty="0"/>
              <a:t> Grade Math</a:t>
            </a:r>
          </a:p>
        </p:txBody>
      </p:sp>
      <p:pic>
        <p:nvPicPr>
          <p:cNvPr id="6" name="Content Placeholder 5">
            <a:extLst>
              <a:ext uri="{FF2B5EF4-FFF2-40B4-BE49-F238E27FC236}">
                <a16:creationId xmlns:a16="http://schemas.microsoft.com/office/drawing/2014/main" xmlns="" id="{B479B17F-3F5A-4BD2-BC54-E29AC0CEA9D0}"/>
              </a:ext>
            </a:extLst>
          </p:cNvPr>
          <p:cNvPicPr>
            <a:picLocks noGrp="1" noChangeAspect="1"/>
          </p:cNvPicPr>
          <p:nvPr>
            <p:ph idx="1"/>
          </p:nvPr>
        </p:nvPicPr>
        <p:blipFill>
          <a:blip r:embed="rId2"/>
          <a:stretch>
            <a:fillRect/>
          </a:stretch>
        </p:blipFill>
        <p:spPr>
          <a:xfrm>
            <a:off x="1223495" y="1848363"/>
            <a:ext cx="6697010" cy="4029637"/>
          </a:xfrm>
        </p:spPr>
      </p:pic>
      <p:sp>
        <p:nvSpPr>
          <p:cNvPr id="4" name="Rectangle 3">
            <a:extLst>
              <a:ext uri="{FF2B5EF4-FFF2-40B4-BE49-F238E27FC236}">
                <a16:creationId xmlns:a16="http://schemas.microsoft.com/office/drawing/2014/main" xmlns="" id="{68E54EFD-2332-4B59-BACF-2CD38DC23072}"/>
              </a:ext>
            </a:extLst>
          </p:cNvPr>
          <p:cNvSpPr/>
          <p:nvPr/>
        </p:nvSpPr>
        <p:spPr>
          <a:xfrm>
            <a:off x="2667529" y="6398696"/>
            <a:ext cx="3161828" cy="369332"/>
          </a:xfrm>
          <a:prstGeom prst="rect">
            <a:avLst/>
          </a:prstGeom>
        </p:spPr>
        <p:txBody>
          <a:bodyPr wrap="none">
            <a:spAutoFit/>
          </a:bodyPr>
          <a:lstStyle/>
          <a:p>
            <a:r>
              <a:rPr lang="en-US" dirty="0">
                <a:hlinkClick r:id="rId3"/>
              </a:rPr>
              <a:t>https://youtu.be/flmQ4AmWIiY</a:t>
            </a:r>
            <a:endParaRPr lang="en-US" dirty="0"/>
          </a:p>
        </p:txBody>
      </p:sp>
    </p:spTree>
    <p:extLst>
      <p:ext uri="{BB962C8B-B14F-4D97-AF65-F5344CB8AC3E}">
        <p14:creationId xmlns:p14="http://schemas.microsoft.com/office/powerpoint/2010/main" val="3758535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84189-13E9-465A-8871-0BD21477A06C}"/>
              </a:ext>
            </a:extLst>
          </p:cNvPr>
          <p:cNvSpPr>
            <a:spLocks noGrp="1"/>
          </p:cNvSpPr>
          <p:nvPr>
            <p:ph type="title"/>
          </p:nvPr>
        </p:nvSpPr>
        <p:spPr>
          <a:solidFill>
            <a:schemeClr val="accent3">
              <a:lumMod val="60000"/>
              <a:lumOff val="40000"/>
            </a:schemeClr>
          </a:solidFill>
        </p:spPr>
        <p:txBody>
          <a:bodyPr>
            <a:noAutofit/>
          </a:bodyPr>
          <a:lstStyle/>
          <a:p>
            <a:r>
              <a:rPr lang="en-US" sz="3600" dirty="0"/>
              <a:t>Responses and Solutions to Barriers tool</a:t>
            </a:r>
          </a:p>
        </p:txBody>
      </p:sp>
      <p:sp>
        <p:nvSpPr>
          <p:cNvPr id="3" name="Content Placeholder 2">
            <a:extLst>
              <a:ext uri="{FF2B5EF4-FFF2-40B4-BE49-F238E27FC236}">
                <a16:creationId xmlns:a16="http://schemas.microsoft.com/office/drawing/2014/main" xmlns="" id="{67A8CCD7-0701-409C-B939-9244F0330D4B}"/>
              </a:ext>
            </a:extLst>
          </p:cNvPr>
          <p:cNvSpPr>
            <a:spLocks noGrp="1"/>
          </p:cNvSpPr>
          <p:nvPr>
            <p:ph idx="1"/>
          </p:nvPr>
        </p:nvSpPr>
        <p:spPr/>
        <p:txBody>
          <a:bodyPr/>
          <a:lstStyle/>
          <a:p>
            <a:r>
              <a:rPr lang="en-US" dirty="0"/>
              <a:t>The project team generated a list of common barriers often experienced in inclusive teaching settings. Solutions were generated that districts might consider when addressing and overcoming these common barriers. </a:t>
            </a:r>
          </a:p>
          <a:p>
            <a:endParaRPr lang="en-US" dirty="0"/>
          </a:p>
        </p:txBody>
      </p:sp>
    </p:spTree>
    <p:extLst>
      <p:ext uri="{BB962C8B-B14F-4D97-AF65-F5344CB8AC3E}">
        <p14:creationId xmlns:p14="http://schemas.microsoft.com/office/powerpoint/2010/main" val="2357396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8"/>
            <a:ext cx="8229600" cy="786384"/>
          </a:xfrm>
          <a:solidFill>
            <a:schemeClr val="accent3">
              <a:lumMod val="60000"/>
              <a:lumOff val="40000"/>
            </a:schemeClr>
          </a:solidFill>
        </p:spPr>
        <p:txBody>
          <a:bodyPr>
            <a:noAutofit/>
          </a:bodyPr>
          <a:lstStyle/>
          <a:p>
            <a:r>
              <a:rPr lang="en-US" sz="2800" dirty="0"/>
              <a:t>Responses/Solutions to Barriers (sample items)</a:t>
            </a:r>
          </a:p>
        </p:txBody>
      </p:sp>
      <p:sp>
        <p:nvSpPr>
          <p:cNvPr id="3" name="Content Placeholder 2"/>
          <p:cNvSpPr>
            <a:spLocks noGrp="1"/>
          </p:cNvSpPr>
          <p:nvPr>
            <p:ph sz="half" idx="1"/>
          </p:nvPr>
        </p:nvSpPr>
        <p:spPr>
          <a:xfrm>
            <a:off x="457200" y="1033272"/>
            <a:ext cx="4038600" cy="5733288"/>
          </a:xfrm>
        </p:spPr>
        <p:txBody>
          <a:bodyPr>
            <a:normAutofit lnSpcReduction="10000"/>
          </a:bodyPr>
          <a:lstStyle/>
          <a:p>
            <a:r>
              <a:rPr lang="en-US" dirty="0"/>
              <a:t>Time</a:t>
            </a:r>
          </a:p>
          <a:p>
            <a:pPr lvl="1"/>
            <a:r>
              <a:rPr lang="en-US" dirty="0"/>
              <a:t>Team reviews schedule prior to the school year (before summer) before students’ schedule are finalized</a:t>
            </a:r>
          </a:p>
          <a:p>
            <a:r>
              <a:rPr lang="en-US" dirty="0"/>
              <a:t>Accountability</a:t>
            </a:r>
          </a:p>
          <a:p>
            <a:pPr lvl="1"/>
            <a:r>
              <a:rPr lang="en-US" dirty="0"/>
              <a:t>Meet at the beginning of every quarter to agree up front to expectations and complete long term planning. Include checklist of things to be accomplished by the end of the planning day</a:t>
            </a:r>
          </a:p>
          <a:p>
            <a:pPr lvl="1"/>
            <a:endParaRPr lang="en-US" dirty="0"/>
          </a:p>
        </p:txBody>
      </p:sp>
      <p:sp>
        <p:nvSpPr>
          <p:cNvPr id="4" name="Content Placeholder 3"/>
          <p:cNvSpPr>
            <a:spLocks noGrp="1"/>
          </p:cNvSpPr>
          <p:nvPr>
            <p:ph sz="half" idx="2"/>
          </p:nvPr>
        </p:nvSpPr>
        <p:spPr>
          <a:xfrm>
            <a:off x="4648200" y="1033272"/>
            <a:ext cx="4038600" cy="5733288"/>
          </a:xfrm>
        </p:spPr>
        <p:txBody>
          <a:bodyPr>
            <a:normAutofit lnSpcReduction="10000"/>
          </a:bodyPr>
          <a:lstStyle/>
          <a:p>
            <a:r>
              <a:rPr lang="en-US" dirty="0"/>
              <a:t>Communication</a:t>
            </a:r>
          </a:p>
          <a:p>
            <a:pPr lvl="1"/>
            <a:r>
              <a:rPr lang="en-US" dirty="0"/>
              <a:t>Use of Google Drive or other electronic communication tools to share materials between teams</a:t>
            </a:r>
          </a:p>
          <a:p>
            <a:r>
              <a:rPr lang="en-US" dirty="0"/>
              <a:t>Instructional Style</a:t>
            </a:r>
          </a:p>
          <a:p>
            <a:pPr lvl="1"/>
            <a:r>
              <a:rPr lang="en-US" dirty="0"/>
              <a:t>Agree on/define expectations and classroom norms</a:t>
            </a:r>
          </a:p>
          <a:p>
            <a:r>
              <a:rPr lang="en-US" dirty="0"/>
              <a:t>Administration</a:t>
            </a:r>
          </a:p>
          <a:p>
            <a:pPr lvl="1"/>
            <a:r>
              <a:rPr lang="en-US" dirty="0"/>
              <a:t>Create an effective master schedule that includes team planning times</a:t>
            </a:r>
          </a:p>
        </p:txBody>
      </p:sp>
    </p:spTree>
    <p:extLst>
      <p:ext uri="{BB962C8B-B14F-4D97-AF65-F5344CB8AC3E}">
        <p14:creationId xmlns:p14="http://schemas.microsoft.com/office/powerpoint/2010/main" val="1094827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4255C738-8234-4D73-B1FC-B7D157786186}"/>
              </a:ext>
            </a:extLst>
          </p:cNvPr>
          <p:cNvSpPr>
            <a:spLocks noGrp="1"/>
          </p:cNvSpPr>
          <p:nvPr>
            <p:ph type="title"/>
          </p:nvPr>
        </p:nvSpPr>
        <p:spPr>
          <a:solidFill>
            <a:schemeClr val="accent3">
              <a:lumMod val="60000"/>
              <a:lumOff val="40000"/>
            </a:schemeClr>
          </a:solidFill>
        </p:spPr>
        <p:txBody>
          <a:bodyPr>
            <a:normAutofit/>
          </a:bodyPr>
          <a:lstStyle/>
          <a:p>
            <a:r>
              <a:rPr lang="en-US" dirty="0"/>
              <a:t>One Teach-One Assist video</a:t>
            </a:r>
          </a:p>
        </p:txBody>
      </p:sp>
      <p:sp>
        <p:nvSpPr>
          <p:cNvPr id="6" name="Content Placeholder 5">
            <a:extLst>
              <a:ext uri="{FF2B5EF4-FFF2-40B4-BE49-F238E27FC236}">
                <a16:creationId xmlns:a16="http://schemas.microsoft.com/office/drawing/2014/main" xmlns="" id="{920EDC11-21BC-4E34-A843-8CF4BC5C42BA}"/>
              </a:ext>
            </a:extLst>
          </p:cNvPr>
          <p:cNvSpPr>
            <a:spLocks noGrp="1"/>
          </p:cNvSpPr>
          <p:nvPr>
            <p:ph idx="1"/>
          </p:nvPr>
        </p:nvSpPr>
        <p:spPr/>
        <p:txBody>
          <a:bodyPr>
            <a:normAutofit lnSpcReduction="10000"/>
          </a:bodyPr>
          <a:lstStyle/>
          <a:p>
            <a:r>
              <a:rPr lang="en-US" dirty="0"/>
              <a:t>A seventh-grade math teacher and intervention specialist reflect upon their lesson, identifying barriers they encountered and solutions for addressing these barriers. The inclusive teaching strategy utilized in the video is One Teach-One Assist which is identified as a situation where one teacher assumes the major teaching responsibility and the other teacher offers individual support as needed. </a:t>
            </a:r>
          </a:p>
          <a:p>
            <a:endParaRPr lang="en-US" dirty="0"/>
          </a:p>
        </p:txBody>
      </p:sp>
    </p:spTree>
    <p:extLst>
      <p:ext uri="{BB962C8B-B14F-4D97-AF65-F5344CB8AC3E}">
        <p14:creationId xmlns:p14="http://schemas.microsoft.com/office/powerpoint/2010/main" val="4028478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77FCC0-7D68-4F66-9946-33BB1F06C600}"/>
              </a:ext>
            </a:extLst>
          </p:cNvPr>
          <p:cNvSpPr>
            <a:spLocks noGrp="1"/>
          </p:cNvSpPr>
          <p:nvPr>
            <p:ph type="title"/>
          </p:nvPr>
        </p:nvSpPr>
        <p:spPr>
          <a:solidFill>
            <a:schemeClr val="accent3">
              <a:lumMod val="60000"/>
              <a:lumOff val="40000"/>
            </a:schemeClr>
          </a:solidFill>
        </p:spPr>
        <p:txBody>
          <a:bodyPr>
            <a:normAutofit/>
          </a:bodyPr>
          <a:lstStyle/>
          <a:p>
            <a:r>
              <a:rPr lang="en-US" sz="3200" dirty="0"/>
              <a:t>One Teach, One Assist video 7</a:t>
            </a:r>
            <a:r>
              <a:rPr lang="en-US" sz="3200" baseline="30000" dirty="0"/>
              <a:t>th</a:t>
            </a:r>
            <a:r>
              <a:rPr lang="en-US" sz="3200" dirty="0"/>
              <a:t> Grade Math</a:t>
            </a:r>
          </a:p>
        </p:txBody>
      </p:sp>
      <p:pic>
        <p:nvPicPr>
          <p:cNvPr id="5" name="Content Placeholder 4">
            <a:extLst>
              <a:ext uri="{FF2B5EF4-FFF2-40B4-BE49-F238E27FC236}">
                <a16:creationId xmlns:a16="http://schemas.microsoft.com/office/drawing/2014/main" xmlns="" id="{F92DB1CC-FC74-435B-BDFB-898641E99C41}"/>
              </a:ext>
            </a:extLst>
          </p:cNvPr>
          <p:cNvPicPr>
            <a:picLocks noGrp="1" noChangeAspect="1"/>
          </p:cNvPicPr>
          <p:nvPr>
            <p:ph idx="1"/>
          </p:nvPr>
        </p:nvPicPr>
        <p:blipFill>
          <a:blip r:embed="rId2"/>
          <a:stretch>
            <a:fillRect/>
          </a:stretch>
        </p:blipFill>
        <p:spPr>
          <a:xfrm>
            <a:off x="1218732" y="1824547"/>
            <a:ext cx="6706536" cy="4077269"/>
          </a:xfrm>
        </p:spPr>
      </p:pic>
      <p:sp>
        <p:nvSpPr>
          <p:cNvPr id="6" name="Rectangle 5">
            <a:extLst>
              <a:ext uri="{FF2B5EF4-FFF2-40B4-BE49-F238E27FC236}">
                <a16:creationId xmlns:a16="http://schemas.microsoft.com/office/drawing/2014/main" xmlns="" id="{6C122A2E-BFD2-4114-A05A-25277C8F06A6}"/>
              </a:ext>
            </a:extLst>
          </p:cNvPr>
          <p:cNvSpPr/>
          <p:nvPr/>
        </p:nvSpPr>
        <p:spPr>
          <a:xfrm>
            <a:off x="2667529" y="6268197"/>
            <a:ext cx="3161828" cy="369332"/>
          </a:xfrm>
          <a:prstGeom prst="rect">
            <a:avLst/>
          </a:prstGeom>
        </p:spPr>
        <p:txBody>
          <a:bodyPr wrap="none">
            <a:spAutoFit/>
          </a:bodyPr>
          <a:lstStyle/>
          <a:p>
            <a:r>
              <a:rPr lang="en-US" dirty="0">
                <a:hlinkClick r:id="rId3"/>
              </a:rPr>
              <a:t>https://youtu.be/flmQ4AmWIiY</a:t>
            </a:r>
            <a:endParaRPr lang="en-US" dirty="0"/>
          </a:p>
        </p:txBody>
      </p:sp>
    </p:spTree>
    <p:extLst>
      <p:ext uri="{BB962C8B-B14F-4D97-AF65-F5344CB8AC3E}">
        <p14:creationId xmlns:p14="http://schemas.microsoft.com/office/powerpoint/2010/main" val="3501378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67C2DCCD-50A2-48B3-9612-D9A377C2861D}"/>
              </a:ext>
            </a:extLst>
          </p:cNvPr>
          <p:cNvSpPr>
            <a:spLocks noGrp="1"/>
          </p:cNvSpPr>
          <p:nvPr>
            <p:ph type="title"/>
          </p:nvPr>
        </p:nvSpPr>
        <p:spPr>
          <a:xfrm>
            <a:off x="457200" y="274637"/>
            <a:ext cx="8229600" cy="1680771"/>
          </a:xfrm>
          <a:solidFill>
            <a:schemeClr val="accent3">
              <a:lumMod val="60000"/>
              <a:lumOff val="40000"/>
            </a:schemeClr>
          </a:solidFill>
        </p:spPr>
        <p:txBody>
          <a:bodyPr>
            <a:normAutofit/>
          </a:bodyPr>
          <a:lstStyle/>
          <a:p>
            <a:r>
              <a:rPr lang="en-US" sz="3200" dirty="0"/>
              <a:t>Collaborative Reflection of Inclusive Teaching Checklist and Observation Protocol tools</a:t>
            </a:r>
          </a:p>
        </p:txBody>
      </p:sp>
      <p:sp>
        <p:nvSpPr>
          <p:cNvPr id="4" name="Content Placeholder 3">
            <a:extLst>
              <a:ext uri="{FF2B5EF4-FFF2-40B4-BE49-F238E27FC236}">
                <a16:creationId xmlns:a16="http://schemas.microsoft.com/office/drawing/2014/main" xmlns="" id="{F12DDE62-AC94-4C55-BDC8-014D6EB56DF3}"/>
              </a:ext>
            </a:extLst>
          </p:cNvPr>
          <p:cNvSpPr>
            <a:spLocks noGrp="1"/>
          </p:cNvSpPr>
          <p:nvPr>
            <p:ph idx="1"/>
          </p:nvPr>
        </p:nvSpPr>
        <p:spPr>
          <a:xfrm>
            <a:off x="457200" y="2082018"/>
            <a:ext cx="8229600" cy="4525963"/>
          </a:xfrm>
        </p:spPr>
        <p:txBody>
          <a:bodyPr>
            <a:normAutofit/>
          </a:bodyPr>
          <a:lstStyle/>
          <a:p>
            <a:r>
              <a:rPr lang="en-US" dirty="0"/>
              <a:t>These two tools were developed to assist teaching teams in reviewing, reflecting, and evaluating their proficiency in all aspects of their inclusive teaching practices. The Observation Protocol serves as a companion piece to the Collaborative Team Reflection Rubric by providing a more detailed description of the rubric elements. </a:t>
            </a:r>
          </a:p>
          <a:p>
            <a:endParaRPr lang="en-US" dirty="0"/>
          </a:p>
        </p:txBody>
      </p:sp>
    </p:spTree>
    <p:extLst>
      <p:ext uri="{BB962C8B-B14F-4D97-AF65-F5344CB8AC3E}">
        <p14:creationId xmlns:p14="http://schemas.microsoft.com/office/powerpoint/2010/main" val="1120132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02478076"/>
              </p:ext>
            </p:extLst>
          </p:nvPr>
        </p:nvGraphicFramePr>
        <p:xfrm>
          <a:off x="64008" y="704088"/>
          <a:ext cx="9079992" cy="6071615"/>
        </p:xfrm>
        <a:graphic>
          <a:graphicData uri="http://schemas.openxmlformats.org/drawingml/2006/table">
            <a:tbl>
              <a:tblPr firstRow="1" firstCol="1" bandRow="1">
                <a:tableStyleId>{5C22544A-7EE6-4342-B048-85BDC9FD1C3A}</a:tableStyleId>
              </a:tblPr>
              <a:tblGrid>
                <a:gridCol w="1381427">
                  <a:extLst>
                    <a:ext uri="{9D8B030D-6E8A-4147-A177-3AD203B41FA5}">
                      <a16:colId xmlns:a16="http://schemas.microsoft.com/office/drawing/2014/main" xmlns="" val="20000"/>
                    </a:ext>
                  </a:extLst>
                </a:gridCol>
                <a:gridCol w="2230427">
                  <a:extLst>
                    <a:ext uri="{9D8B030D-6E8A-4147-A177-3AD203B41FA5}">
                      <a16:colId xmlns:a16="http://schemas.microsoft.com/office/drawing/2014/main" xmlns="" val="20001"/>
                    </a:ext>
                  </a:extLst>
                </a:gridCol>
                <a:gridCol w="2446273">
                  <a:extLst>
                    <a:ext uri="{9D8B030D-6E8A-4147-A177-3AD203B41FA5}">
                      <a16:colId xmlns:a16="http://schemas.microsoft.com/office/drawing/2014/main" xmlns="" val="20002"/>
                    </a:ext>
                  </a:extLst>
                </a:gridCol>
                <a:gridCol w="3021865">
                  <a:extLst>
                    <a:ext uri="{9D8B030D-6E8A-4147-A177-3AD203B41FA5}">
                      <a16:colId xmlns:a16="http://schemas.microsoft.com/office/drawing/2014/main" xmlns="" val="20003"/>
                    </a:ext>
                  </a:extLst>
                </a:gridCol>
              </a:tblGrid>
              <a:tr h="228820">
                <a:tc>
                  <a:txBody>
                    <a:bodyPr/>
                    <a:lstStyle/>
                    <a:p>
                      <a:pPr marL="0" marR="0">
                        <a:lnSpc>
                          <a:spcPct val="107000"/>
                        </a:lnSpc>
                        <a:spcBef>
                          <a:spcPts val="0"/>
                        </a:spcBef>
                        <a:spcAft>
                          <a:spcPts val="0"/>
                        </a:spcAft>
                      </a:pPr>
                      <a:r>
                        <a:rPr lang="en-US" sz="1000" dirty="0">
                          <a:effectLst/>
                        </a:rPr>
                        <a:t>Element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tc>
                  <a:txBody>
                    <a:bodyPr/>
                    <a:lstStyle/>
                    <a:p>
                      <a:pPr marL="0" marR="0" algn="ctr">
                        <a:lnSpc>
                          <a:spcPct val="107000"/>
                        </a:lnSpc>
                        <a:spcBef>
                          <a:spcPts val="0"/>
                        </a:spcBef>
                        <a:spcAft>
                          <a:spcPts val="0"/>
                        </a:spcAft>
                      </a:pPr>
                      <a:r>
                        <a:rPr lang="en-US" sz="1000">
                          <a:effectLst/>
                        </a:rPr>
                        <a:t>Needs Help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tc>
                  <a:txBody>
                    <a:bodyPr/>
                    <a:lstStyle/>
                    <a:p>
                      <a:pPr marL="0" marR="0" algn="ctr">
                        <a:lnSpc>
                          <a:spcPct val="107000"/>
                        </a:lnSpc>
                        <a:spcBef>
                          <a:spcPts val="0"/>
                        </a:spcBef>
                        <a:spcAft>
                          <a:spcPts val="0"/>
                        </a:spcAft>
                      </a:pPr>
                      <a:r>
                        <a:rPr lang="en-US" sz="1000">
                          <a:effectLst/>
                        </a:rPr>
                        <a:t>Making Progress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tc>
                  <a:txBody>
                    <a:bodyPr/>
                    <a:lstStyle/>
                    <a:p>
                      <a:pPr marL="0" marR="0" algn="ctr">
                        <a:lnSpc>
                          <a:spcPct val="107000"/>
                        </a:lnSpc>
                        <a:spcBef>
                          <a:spcPts val="0"/>
                        </a:spcBef>
                        <a:spcAft>
                          <a:spcPts val="0"/>
                        </a:spcAft>
                      </a:pPr>
                      <a:r>
                        <a:rPr lang="en-US" sz="1000">
                          <a:effectLst/>
                        </a:rPr>
                        <a:t>Made it!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extLst>
                  <a:ext uri="{0D108BD9-81ED-4DB2-BD59-A6C34878D82A}">
                    <a16:rowId xmlns:a16="http://schemas.microsoft.com/office/drawing/2014/main" xmlns="" val="10000"/>
                  </a:ext>
                </a:extLst>
              </a:tr>
              <a:tr h="661449">
                <a:tc>
                  <a:txBody>
                    <a:bodyPr/>
                    <a:lstStyle/>
                    <a:p>
                      <a:pPr marL="0" marR="0">
                        <a:spcBef>
                          <a:spcPts val="0"/>
                        </a:spcBef>
                        <a:spcAft>
                          <a:spcPts val="0"/>
                        </a:spcAft>
                      </a:pPr>
                      <a:r>
                        <a:rPr lang="en-US" sz="1000" dirty="0">
                          <a:effectLst/>
                        </a:rPr>
                        <a:t>Instructional lead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tc>
                  <a:txBody>
                    <a:bodyPr/>
                    <a:lstStyle/>
                    <a:p>
                      <a:pPr marL="0" marR="0">
                        <a:spcBef>
                          <a:spcPts val="0"/>
                        </a:spcBef>
                        <a:spcAft>
                          <a:spcPts val="0"/>
                        </a:spcAft>
                      </a:pPr>
                      <a:r>
                        <a:rPr lang="en-US" sz="1000">
                          <a:effectLst/>
                        </a:rPr>
                        <a:t>IS  only viewed as “helper” or disciplinarian; Limited/no differentiation; One teach, one roaming; Redirecting questions to main teacher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tc>
                  <a:txBody>
                    <a:bodyPr/>
                    <a:lstStyle/>
                    <a:p>
                      <a:pPr marL="0" marR="0">
                        <a:spcBef>
                          <a:spcPts val="0"/>
                        </a:spcBef>
                        <a:spcAft>
                          <a:spcPts val="0"/>
                        </a:spcAft>
                      </a:pPr>
                      <a:r>
                        <a:rPr lang="en-US" sz="1000" dirty="0">
                          <a:effectLst/>
                        </a:rPr>
                        <a:t>Some differentiation of content, </a:t>
                      </a:r>
                      <a:r>
                        <a:rPr lang="en-US" sz="1000" dirty="0" smtClean="0">
                          <a:effectLst/>
                        </a:rPr>
                        <a:t>i.e., </a:t>
                      </a:r>
                      <a:r>
                        <a:rPr lang="en-US" sz="1000" dirty="0">
                          <a:effectLst/>
                        </a:rPr>
                        <a:t>Students doing different levels of work; Some shared leadership of instruction; One teaching and one chiming in once in a while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tc>
                  <a:txBody>
                    <a:bodyPr/>
                    <a:lstStyle/>
                    <a:p>
                      <a:pPr marL="0" marR="0">
                        <a:spcBef>
                          <a:spcPts val="0"/>
                        </a:spcBef>
                        <a:spcAft>
                          <a:spcPts val="0"/>
                        </a:spcAft>
                      </a:pPr>
                      <a:r>
                        <a:rPr lang="en-US" sz="1000">
                          <a:effectLst/>
                        </a:rPr>
                        <a:t>Both leading instruction; Inability to determine who is GenEd or SpEd (teacher or students); Comfortable with different roles; UDL evident; Differentiated lesson plans</a:t>
                      </a:r>
                    </a:p>
                    <a:p>
                      <a:pPr marL="0" marR="0">
                        <a:spcBef>
                          <a:spcPts val="0"/>
                        </a:spcBef>
                        <a:spcAft>
                          <a:spcPts val="0"/>
                        </a:spcAft>
                      </a:pPr>
                      <a:r>
                        <a:rPr lang="en-US" sz="10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extLst>
                  <a:ext uri="{0D108BD9-81ED-4DB2-BD59-A6C34878D82A}">
                    <a16:rowId xmlns:a16="http://schemas.microsoft.com/office/drawing/2014/main" xmlns="" val="10001"/>
                  </a:ext>
                </a:extLst>
              </a:tr>
              <a:tr h="1433138">
                <a:tc>
                  <a:txBody>
                    <a:bodyPr/>
                    <a:lstStyle/>
                    <a:p>
                      <a:pPr marL="0" marR="0">
                        <a:spcBef>
                          <a:spcPts val="0"/>
                        </a:spcBef>
                        <a:spcAft>
                          <a:spcPts val="0"/>
                        </a:spcAft>
                      </a:pPr>
                      <a:r>
                        <a:rPr lang="en-US" sz="1000">
                          <a:effectLst/>
                        </a:rPr>
                        <a:t>Responsibilities/</a:t>
                      </a:r>
                    </a:p>
                    <a:p>
                      <a:pPr marL="0" marR="0">
                        <a:spcBef>
                          <a:spcPts val="0"/>
                        </a:spcBef>
                        <a:spcAft>
                          <a:spcPts val="0"/>
                        </a:spcAft>
                      </a:pPr>
                      <a:r>
                        <a:rPr lang="en-US" sz="1000">
                          <a:effectLst/>
                        </a:rPr>
                        <a:t>Accountability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tc>
                  <a:txBody>
                    <a:bodyPr/>
                    <a:lstStyle/>
                    <a:p>
                      <a:pPr marL="0" marR="0">
                        <a:spcBef>
                          <a:spcPts val="0"/>
                        </a:spcBef>
                        <a:spcAft>
                          <a:spcPts val="0"/>
                        </a:spcAft>
                      </a:pPr>
                      <a:r>
                        <a:rPr lang="en-US" sz="1000">
                          <a:effectLst/>
                        </a:rPr>
                        <a:t>One person doing all the planning, grading and differentiating; IS not dependable and/or punctual, consistently coming late to class without notification; No co-created/ improper use of curriculum map; IS needing permission to engage with students or instruction; Only have one set of responsibilities/role and no overlap</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tc>
                  <a:txBody>
                    <a:bodyPr/>
                    <a:lstStyle/>
                    <a:p>
                      <a:pPr marL="0" marR="0">
                        <a:spcBef>
                          <a:spcPts val="0"/>
                        </a:spcBef>
                        <a:spcAft>
                          <a:spcPts val="0"/>
                        </a:spcAft>
                      </a:pPr>
                      <a:r>
                        <a:rPr lang="en-US" sz="1000" dirty="0">
                          <a:effectLst/>
                        </a:rPr>
                        <a:t>Some shared responsibilities for instruction, planning, assessing, grading and  making accommodations using extended standards; </a:t>
                      </a:r>
                    </a:p>
                    <a:p>
                      <a:pPr marL="0" marR="0">
                        <a:spcBef>
                          <a:spcPts val="0"/>
                        </a:spcBef>
                        <a:spcAft>
                          <a:spcPts val="0"/>
                        </a:spcAft>
                      </a:pPr>
                      <a:r>
                        <a:rPr lang="en-US" sz="1000" dirty="0">
                          <a:effectLst/>
                        </a:rPr>
                        <a:t>Limited trust; Both accountable for student learning and growth; IS occasionally comes late to class with/without notification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tc>
                  <a:txBody>
                    <a:bodyPr/>
                    <a:lstStyle/>
                    <a:p>
                      <a:pPr marL="0" marR="0">
                        <a:spcBef>
                          <a:spcPts val="0"/>
                        </a:spcBef>
                        <a:spcAft>
                          <a:spcPts val="0"/>
                        </a:spcAft>
                      </a:pPr>
                      <a:r>
                        <a:rPr lang="en-US" sz="1000">
                          <a:effectLst/>
                        </a:rPr>
                        <a:t>High expectations for all students regardless of ability level; Both accountable for and implementing accommodations, planning (short and long term), grading (co-created rubric), teaching, behavior and classroom management; Both engaged in student learning/growth; IS rarely late, notification if going to be late; Both engaged in instruction until the end of the class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extLst>
                  <a:ext uri="{0D108BD9-81ED-4DB2-BD59-A6C34878D82A}">
                    <a16:rowId xmlns:a16="http://schemas.microsoft.com/office/drawing/2014/main" xmlns="" val="10002"/>
                  </a:ext>
                </a:extLst>
              </a:tr>
              <a:tr h="1212655">
                <a:tc>
                  <a:txBody>
                    <a:bodyPr/>
                    <a:lstStyle/>
                    <a:p>
                      <a:pPr marL="0" marR="0">
                        <a:spcBef>
                          <a:spcPts val="0"/>
                        </a:spcBef>
                        <a:spcAft>
                          <a:spcPts val="0"/>
                        </a:spcAft>
                      </a:pPr>
                      <a:r>
                        <a:rPr lang="en-US" sz="1000">
                          <a:effectLst/>
                        </a:rPr>
                        <a:t>Expectations/</a:t>
                      </a:r>
                    </a:p>
                    <a:p>
                      <a:pPr marL="0" marR="0">
                        <a:spcBef>
                          <a:spcPts val="0"/>
                        </a:spcBef>
                        <a:spcAft>
                          <a:spcPts val="0"/>
                        </a:spcAft>
                      </a:pPr>
                      <a:r>
                        <a:rPr lang="en-US" sz="1000">
                          <a:effectLst/>
                        </a:rPr>
                        <a:t>Commitment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tc>
                  <a:txBody>
                    <a:bodyPr/>
                    <a:lstStyle/>
                    <a:p>
                      <a:pPr marL="0" marR="0">
                        <a:spcBef>
                          <a:spcPts val="0"/>
                        </a:spcBef>
                        <a:spcAft>
                          <a:spcPts val="0"/>
                        </a:spcAft>
                      </a:pPr>
                      <a:r>
                        <a:rPr lang="en-US" sz="1000">
                          <a:effectLst/>
                        </a:rPr>
                        <a:t>Expectations not clearly delineated or stated; Unrealistic/no expectations for students (too high or too low); Each teacher has different expectations leading to teacher contradictions and student confusion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tc>
                  <a:txBody>
                    <a:bodyPr/>
                    <a:lstStyle/>
                    <a:p>
                      <a:pPr marL="0" marR="0">
                        <a:spcBef>
                          <a:spcPts val="0"/>
                        </a:spcBef>
                        <a:spcAft>
                          <a:spcPts val="0"/>
                        </a:spcAft>
                      </a:pPr>
                      <a:r>
                        <a:rPr lang="en-US" sz="1000">
                          <a:effectLst/>
                        </a:rPr>
                        <a:t>Realistic expectations for all students; Shared (co-created) behavior plan that address IEP goals; Some use of co-created curriculum map; Consistent expectations in one or more areas, but not all (academic performance, grading, and behavior management); Evidence of some agreement on procedures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tc>
                  <a:txBody>
                    <a:bodyPr/>
                    <a:lstStyle/>
                    <a:p>
                      <a:pPr marL="0" marR="0">
                        <a:spcBef>
                          <a:spcPts val="0"/>
                        </a:spcBef>
                        <a:spcAft>
                          <a:spcPts val="0"/>
                        </a:spcAft>
                      </a:pPr>
                      <a:r>
                        <a:rPr lang="en-US" sz="1000">
                          <a:effectLst/>
                        </a:rPr>
                        <a:t>Clearly articulated, co-created behavior plan that address IEP goals; Consistent use/implementation of co-created curriculum map; Consistent expectations in academic performance, grading (rubrics), and behavior management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extLst>
                  <a:ext uri="{0D108BD9-81ED-4DB2-BD59-A6C34878D82A}">
                    <a16:rowId xmlns:a16="http://schemas.microsoft.com/office/drawing/2014/main" xmlns="" val="10003"/>
                  </a:ext>
                </a:extLst>
              </a:tr>
              <a:tr h="1212655">
                <a:tc>
                  <a:txBody>
                    <a:bodyPr/>
                    <a:lstStyle/>
                    <a:p>
                      <a:pPr marL="0" marR="0">
                        <a:spcBef>
                          <a:spcPts val="0"/>
                        </a:spcBef>
                        <a:spcAft>
                          <a:spcPts val="0"/>
                        </a:spcAft>
                      </a:pPr>
                      <a:r>
                        <a:rPr lang="en-US" sz="1000">
                          <a:effectLst/>
                        </a:rPr>
                        <a:t>Communication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tc>
                  <a:txBody>
                    <a:bodyPr/>
                    <a:lstStyle/>
                    <a:p>
                      <a:pPr marL="0" marR="0">
                        <a:spcBef>
                          <a:spcPts val="0"/>
                        </a:spcBef>
                        <a:spcAft>
                          <a:spcPts val="0"/>
                        </a:spcAft>
                      </a:pPr>
                      <a:r>
                        <a:rPr lang="en-US" sz="1000">
                          <a:effectLst/>
                        </a:rPr>
                        <a:t>No/limited communication; Undermining or inconsistent messages to students; Failure to confront issues; Non-responsive to suggested improvements; Inconsistent communication in planning for instruction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tc>
                  <a:txBody>
                    <a:bodyPr/>
                    <a:lstStyle/>
                    <a:p>
                      <a:pPr marL="0" marR="0">
                        <a:spcBef>
                          <a:spcPts val="0"/>
                        </a:spcBef>
                        <a:spcAft>
                          <a:spcPts val="0"/>
                        </a:spcAft>
                      </a:pPr>
                      <a:r>
                        <a:rPr lang="en-US" sz="1000">
                          <a:effectLst/>
                        </a:rPr>
                        <a:t>Fairly consistent use of non-verbal cues; Fairly consistent messages to students; Some evidence of confronting conflicts; Willing to address some changes suggested by co-teacher; Some consistent communication in planning for instruction.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tc>
                  <a:txBody>
                    <a:bodyPr/>
                    <a:lstStyle/>
                    <a:p>
                      <a:pPr marL="0" marR="0">
                        <a:spcBef>
                          <a:spcPts val="0"/>
                        </a:spcBef>
                        <a:spcAft>
                          <a:spcPts val="0"/>
                        </a:spcAft>
                      </a:pPr>
                      <a:r>
                        <a:rPr lang="en-US" sz="1000">
                          <a:effectLst/>
                        </a:rPr>
                        <a:t>Trusting, open, consistent use of non-verbal cues; Clear, consistent messages (academic &amp; behavioral) to students; Use of inclusive language (I vs. we), Manage conflicts; Open to change or improvement; Offer/ask for help; Willing to have hard conversations; Regularly scheduled time for communication; Flexible ways to communicate; Monthly planning calendar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extLst>
                  <a:ext uri="{0D108BD9-81ED-4DB2-BD59-A6C34878D82A}">
                    <a16:rowId xmlns:a16="http://schemas.microsoft.com/office/drawing/2014/main" xmlns="" val="10004"/>
                  </a:ext>
                </a:extLst>
              </a:tr>
              <a:tr h="661449">
                <a:tc>
                  <a:txBody>
                    <a:bodyPr/>
                    <a:lstStyle/>
                    <a:p>
                      <a:pPr marL="0" marR="0">
                        <a:spcBef>
                          <a:spcPts val="0"/>
                        </a:spcBef>
                        <a:spcAft>
                          <a:spcPts val="0"/>
                        </a:spcAft>
                      </a:pPr>
                      <a:r>
                        <a:rPr lang="en-US" sz="1000">
                          <a:effectLst/>
                        </a:rPr>
                        <a:t>Use of co-teaching models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tc>
                  <a:txBody>
                    <a:bodyPr/>
                    <a:lstStyle/>
                    <a:p>
                      <a:pPr marL="0" marR="0">
                        <a:spcBef>
                          <a:spcPts val="0"/>
                        </a:spcBef>
                        <a:spcAft>
                          <a:spcPts val="0"/>
                        </a:spcAft>
                      </a:pPr>
                      <a:r>
                        <a:rPr lang="en-US" sz="1000">
                          <a:effectLst/>
                        </a:rPr>
                        <a:t>Use one model of co-teaching exclusively (1teach/1-assist)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tc>
                  <a:txBody>
                    <a:bodyPr/>
                    <a:lstStyle/>
                    <a:p>
                      <a:pPr marL="0" marR="0">
                        <a:spcBef>
                          <a:spcPts val="0"/>
                        </a:spcBef>
                        <a:spcAft>
                          <a:spcPts val="0"/>
                        </a:spcAft>
                      </a:pPr>
                      <a:r>
                        <a:rPr lang="en-US" sz="1000">
                          <a:effectLst/>
                        </a:rPr>
                        <a:t>Use a variety of models with limited use of 1 teach/1 assist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tc>
                  <a:txBody>
                    <a:bodyPr/>
                    <a:lstStyle/>
                    <a:p>
                      <a:pPr marL="0" marR="0">
                        <a:spcBef>
                          <a:spcPts val="0"/>
                        </a:spcBef>
                        <a:spcAft>
                          <a:spcPts val="0"/>
                        </a:spcAft>
                      </a:pPr>
                      <a:r>
                        <a:rPr lang="en-US" sz="1000">
                          <a:effectLst/>
                        </a:rPr>
                        <a:t>Flexibly use all co-teaching models; Two teachers co-teach all day; Use all models comfortably with emphasis on teaming, parallel &amp; station tchg. (co-planning is evident in parallel and station tchg.)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extLst>
                  <a:ext uri="{0D108BD9-81ED-4DB2-BD59-A6C34878D82A}">
                    <a16:rowId xmlns:a16="http://schemas.microsoft.com/office/drawing/2014/main" xmlns="" val="10005"/>
                  </a:ext>
                </a:extLst>
              </a:tr>
              <a:tr h="661449">
                <a:tc>
                  <a:txBody>
                    <a:bodyPr/>
                    <a:lstStyle/>
                    <a:p>
                      <a:pPr marL="0" marR="0">
                        <a:spcBef>
                          <a:spcPts val="0"/>
                        </a:spcBef>
                        <a:spcAft>
                          <a:spcPts val="0"/>
                        </a:spcAft>
                      </a:pPr>
                      <a:r>
                        <a:rPr lang="en-US" sz="1000">
                          <a:effectLst/>
                        </a:rPr>
                        <a:t>Student response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tc>
                  <a:txBody>
                    <a:bodyPr/>
                    <a:lstStyle/>
                    <a:p>
                      <a:pPr marL="0" marR="0">
                        <a:spcBef>
                          <a:spcPts val="0"/>
                        </a:spcBef>
                        <a:spcAft>
                          <a:spcPts val="0"/>
                        </a:spcAft>
                      </a:pPr>
                      <a:r>
                        <a:rPr lang="en-US" sz="1000">
                          <a:effectLst/>
                        </a:rPr>
                        <a:t>Consistently go to one teacher, play one teacher against the other; Students view IS as “helper” and not teacher; Limited student engagement in the lesson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tc>
                  <a:txBody>
                    <a:bodyPr/>
                    <a:lstStyle/>
                    <a:p>
                      <a:pPr marL="0" marR="0">
                        <a:spcBef>
                          <a:spcPts val="0"/>
                        </a:spcBef>
                        <a:spcAft>
                          <a:spcPts val="0"/>
                        </a:spcAft>
                      </a:pPr>
                      <a:r>
                        <a:rPr lang="en-US" sz="1000">
                          <a:effectLst/>
                        </a:rPr>
                        <a:t>Go to either teacher but role-specific (intervention vs. content); Most students give some level of effort/engagement in the lesson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tc>
                  <a:txBody>
                    <a:bodyPr/>
                    <a:lstStyle/>
                    <a:p>
                      <a:pPr marL="0" marR="0">
                        <a:spcBef>
                          <a:spcPts val="0"/>
                        </a:spcBef>
                        <a:spcAft>
                          <a:spcPts val="0"/>
                        </a:spcAft>
                      </a:pPr>
                      <a:r>
                        <a:rPr lang="en-US" sz="1000" dirty="0">
                          <a:effectLst/>
                        </a:rPr>
                        <a:t>View both teachers equally, go to either teacher for assistance; All students fully engaged in the lesson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6846" marR="36846" marT="0" marB="0"/>
                </a:tc>
                <a:extLst>
                  <a:ext uri="{0D108BD9-81ED-4DB2-BD59-A6C34878D82A}">
                    <a16:rowId xmlns:a16="http://schemas.microsoft.com/office/drawing/2014/main" xmlns="" val="10006"/>
                  </a:ext>
                </a:extLst>
              </a:tr>
            </a:tbl>
          </a:graphicData>
        </a:graphic>
      </p:graphicFrame>
      <p:sp>
        <p:nvSpPr>
          <p:cNvPr id="5" name="Rectangle 1"/>
          <p:cNvSpPr>
            <a:spLocks noChangeArrowheads="1"/>
          </p:cNvSpPr>
          <p:nvPr/>
        </p:nvSpPr>
        <p:spPr bwMode="auto">
          <a:xfrm>
            <a:off x="2633663" y="13827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itle 5"/>
          <p:cNvSpPr>
            <a:spLocks noGrp="1"/>
          </p:cNvSpPr>
          <p:nvPr>
            <p:ph type="title"/>
          </p:nvPr>
        </p:nvSpPr>
        <p:spPr>
          <a:xfrm>
            <a:off x="489204" y="155766"/>
            <a:ext cx="8229600" cy="520889"/>
          </a:xfrm>
          <a:solidFill>
            <a:schemeClr val="accent3">
              <a:lumMod val="60000"/>
              <a:lumOff val="40000"/>
            </a:schemeClr>
          </a:solidFill>
        </p:spPr>
        <p:txBody>
          <a:bodyPr>
            <a:normAutofit/>
          </a:bodyPr>
          <a:lstStyle/>
          <a:p>
            <a:r>
              <a:rPr lang="en-US" sz="2400" dirty="0"/>
              <a:t>Rubric for Inclusive Teaching</a:t>
            </a:r>
          </a:p>
        </p:txBody>
      </p:sp>
    </p:spTree>
    <p:extLst>
      <p:ext uri="{BB962C8B-B14F-4D97-AF65-F5344CB8AC3E}">
        <p14:creationId xmlns:p14="http://schemas.microsoft.com/office/powerpoint/2010/main" val="768870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213"/>
            <a:ext cx="8229600" cy="621475"/>
          </a:xfrm>
          <a:solidFill>
            <a:schemeClr val="accent3">
              <a:lumMod val="60000"/>
              <a:lumOff val="40000"/>
            </a:schemeClr>
          </a:solidFill>
        </p:spPr>
        <p:txBody>
          <a:bodyPr>
            <a:normAutofit/>
          </a:bodyPr>
          <a:lstStyle/>
          <a:p>
            <a:r>
              <a:rPr lang="en-US" sz="2000" dirty="0"/>
              <a:t>Inclusive Teaching Checklist/Observation Protocol</a:t>
            </a:r>
          </a:p>
        </p:txBody>
      </p:sp>
      <p:sp>
        <p:nvSpPr>
          <p:cNvPr id="8" name="Content Placeholder 7"/>
          <p:cNvSpPr>
            <a:spLocks noGrp="1"/>
          </p:cNvSpPr>
          <p:nvPr>
            <p:ph sz="half" idx="1"/>
          </p:nvPr>
        </p:nvSpPr>
        <p:spPr>
          <a:xfrm>
            <a:off x="457200" y="1033590"/>
            <a:ext cx="4038600" cy="5495226"/>
          </a:xfrm>
        </p:spPr>
        <p:txBody>
          <a:bodyPr>
            <a:noAutofit/>
          </a:bodyPr>
          <a:lstStyle/>
          <a:p>
            <a:pPr marL="0" indent="0">
              <a:buNone/>
            </a:pPr>
            <a:r>
              <a:rPr lang="en-US" sz="1000" b="1" u="sng" dirty="0"/>
              <a:t>Instructional Lead</a:t>
            </a:r>
            <a:endParaRPr lang="en-US" sz="1000" dirty="0"/>
          </a:p>
          <a:p>
            <a:pPr lvl="0"/>
            <a:r>
              <a:rPr lang="en-US" sz="1000" dirty="0"/>
              <a:t>Both teachers actively engaging all students throughout the lesson and share responsibility during instruction</a:t>
            </a:r>
          </a:p>
          <a:p>
            <a:pPr lvl="0"/>
            <a:r>
              <a:rPr lang="en-US" sz="1000" dirty="0"/>
              <a:t>Teachers use verbal/non-verbal signals to keep instruction going </a:t>
            </a:r>
          </a:p>
          <a:p>
            <a:pPr lvl="0"/>
            <a:r>
              <a:rPr lang="en-US" sz="1000" dirty="0"/>
              <a:t>Teachers feeding off each other</a:t>
            </a:r>
          </a:p>
          <a:p>
            <a:pPr lvl="0"/>
            <a:r>
              <a:rPr lang="en-US" sz="1000" dirty="0"/>
              <a:t>Students ask either teacher questions</a:t>
            </a:r>
          </a:p>
          <a:p>
            <a:pPr lvl="0"/>
            <a:r>
              <a:rPr lang="en-US" sz="1000" dirty="0"/>
              <a:t>Both teachers give examples and explanations </a:t>
            </a:r>
          </a:p>
          <a:p>
            <a:pPr lvl="0"/>
            <a:r>
              <a:rPr lang="en-US" sz="1000" dirty="0"/>
              <a:t>Seamless interactions/interchangeable roles</a:t>
            </a:r>
          </a:p>
          <a:p>
            <a:pPr lvl="0"/>
            <a:r>
              <a:rPr lang="en-US" sz="1000" dirty="0"/>
              <a:t>Both Teachers able to differentiate for all levels</a:t>
            </a:r>
          </a:p>
          <a:p>
            <a:pPr lvl="0"/>
            <a:r>
              <a:rPr lang="en-US" sz="1000" dirty="0"/>
              <a:t>Shared responsibility during instruction</a:t>
            </a:r>
          </a:p>
          <a:p>
            <a:pPr lvl="0"/>
            <a:r>
              <a:rPr lang="en-US" sz="1000" dirty="0"/>
              <a:t>Universally designed materials and activities</a:t>
            </a:r>
          </a:p>
          <a:p>
            <a:pPr marL="0" indent="0">
              <a:buNone/>
            </a:pPr>
            <a:r>
              <a:rPr lang="en-US" sz="1000" b="1" u="sng" dirty="0"/>
              <a:t>Responsibilities/Accountability</a:t>
            </a:r>
            <a:endParaRPr lang="en-US" sz="1000" dirty="0"/>
          </a:p>
          <a:p>
            <a:pPr lvl="0"/>
            <a:r>
              <a:rPr lang="en-US" sz="1000" dirty="0"/>
              <a:t>Punctual/both teachers present and prepared unless notification provided</a:t>
            </a:r>
          </a:p>
          <a:p>
            <a:pPr lvl="0"/>
            <a:r>
              <a:rPr lang="en-US" sz="1000" dirty="0"/>
              <a:t>Lesson plans shared electronically and in advance to ensure time for accommodations to be made </a:t>
            </a:r>
          </a:p>
          <a:p>
            <a:pPr lvl="0"/>
            <a:r>
              <a:rPr lang="en-US" sz="1000" dirty="0"/>
              <a:t>Both teachers have a voice in planning process</a:t>
            </a:r>
          </a:p>
          <a:p>
            <a:pPr lvl="0"/>
            <a:r>
              <a:rPr lang="en-US" sz="1000" dirty="0"/>
              <a:t>Both teachers engage freely with all students</a:t>
            </a:r>
          </a:p>
          <a:p>
            <a:pPr lvl="0"/>
            <a:r>
              <a:rPr lang="en-US" sz="1000" dirty="0"/>
              <a:t>Both teachers have shared responsibility for all students’ learning</a:t>
            </a:r>
          </a:p>
          <a:p>
            <a:pPr lvl="0"/>
            <a:r>
              <a:rPr lang="en-US" sz="1000" dirty="0"/>
              <a:t>Both teachers comfortable with implementing accommodations</a:t>
            </a:r>
          </a:p>
          <a:p>
            <a:pPr lvl="0"/>
            <a:r>
              <a:rPr lang="en-US" sz="1000" dirty="0"/>
              <a:t>Both teachers comfortable with delivering instruction</a:t>
            </a:r>
          </a:p>
          <a:p>
            <a:pPr lvl="0"/>
            <a:r>
              <a:rPr lang="en-US" sz="1000" dirty="0"/>
              <a:t>Both teachers check/approve completed assignments</a:t>
            </a:r>
          </a:p>
          <a:p>
            <a:pPr lvl="0"/>
            <a:r>
              <a:rPr lang="en-US" sz="1000" dirty="0"/>
              <a:t>Both teachers responsible for formative assessments</a:t>
            </a:r>
          </a:p>
          <a:p>
            <a:pPr lvl="0"/>
            <a:r>
              <a:rPr lang="en-US" sz="1000" dirty="0"/>
              <a:t>Shared grading responsibility</a:t>
            </a:r>
          </a:p>
          <a:p>
            <a:pPr marL="0" indent="0">
              <a:buNone/>
            </a:pPr>
            <a:r>
              <a:rPr lang="en-US" sz="1000" b="1" u="sng" dirty="0"/>
              <a:t>Expectations/Commitment</a:t>
            </a:r>
            <a:endParaRPr lang="en-US" sz="1000" dirty="0"/>
          </a:p>
          <a:p>
            <a:pPr lvl="0"/>
            <a:r>
              <a:rPr lang="en-US" sz="1000" dirty="0"/>
              <a:t>Behavioral and academic expectations agreed upon, posted and consistently applied and supported by both teachers</a:t>
            </a:r>
          </a:p>
          <a:p>
            <a:pPr lvl="0"/>
            <a:r>
              <a:rPr lang="en-US" sz="1000" dirty="0"/>
              <a:t>Posted/shared rubrics for specific skill or activity</a:t>
            </a:r>
          </a:p>
          <a:p>
            <a:pPr lvl="0"/>
            <a:r>
              <a:rPr lang="en-US" sz="1000" dirty="0"/>
              <a:t>Either teacher is able/willing to effectively addresses behavior issues as they occur</a:t>
            </a:r>
          </a:p>
          <a:p>
            <a:pPr lvl="0"/>
            <a:r>
              <a:rPr lang="en-US" sz="1000" dirty="0"/>
              <a:t>Both teachers agree upon individual student growth expectations/trajectory</a:t>
            </a:r>
          </a:p>
        </p:txBody>
      </p:sp>
      <p:sp>
        <p:nvSpPr>
          <p:cNvPr id="9" name="Content Placeholder 8"/>
          <p:cNvSpPr>
            <a:spLocks noGrp="1"/>
          </p:cNvSpPr>
          <p:nvPr>
            <p:ph sz="half" idx="2"/>
          </p:nvPr>
        </p:nvSpPr>
        <p:spPr>
          <a:xfrm>
            <a:off x="4648200" y="1070483"/>
            <a:ext cx="4038600" cy="5010277"/>
          </a:xfrm>
        </p:spPr>
        <p:txBody>
          <a:bodyPr>
            <a:noAutofit/>
          </a:bodyPr>
          <a:lstStyle/>
          <a:p>
            <a:pPr marL="0" indent="0">
              <a:buNone/>
            </a:pPr>
            <a:r>
              <a:rPr lang="en-US" sz="1000" b="1" u="sng" dirty="0"/>
              <a:t>Communication</a:t>
            </a:r>
            <a:endParaRPr lang="en-US" sz="1000" dirty="0"/>
          </a:p>
          <a:p>
            <a:pPr lvl="0"/>
            <a:r>
              <a:rPr lang="en-US" sz="1000" dirty="0"/>
              <a:t>Seamless, back and forth instruction with interjections valued</a:t>
            </a:r>
          </a:p>
          <a:p>
            <a:pPr lvl="0"/>
            <a:r>
              <a:rPr lang="en-US" sz="1000" dirty="0"/>
              <a:t>Both teachers respond to questions or academic needs seamlessly</a:t>
            </a:r>
          </a:p>
          <a:p>
            <a:pPr lvl="0"/>
            <a:r>
              <a:rPr lang="en-US" sz="1000" dirty="0"/>
              <a:t>Consistent messages to students regarding behavior</a:t>
            </a:r>
          </a:p>
          <a:p>
            <a:pPr lvl="0"/>
            <a:r>
              <a:rPr lang="en-US" sz="1000" dirty="0"/>
              <a:t>Visible/available lesson plan or unit calendar</a:t>
            </a:r>
          </a:p>
          <a:p>
            <a:pPr lvl="0"/>
            <a:r>
              <a:rPr lang="en-US" sz="1000" dirty="0"/>
              <a:t>Use of inclusive language “we, our, us”</a:t>
            </a:r>
          </a:p>
          <a:p>
            <a:pPr lvl="0"/>
            <a:r>
              <a:rPr lang="en-US" sz="1000" dirty="0"/>
              <a:t>Both teachers’ names used</a:t>
            </a:r>
          </a:p>
          <a:p>
            <a:pPr lvl="0"/>
            <a:r>
              <a:rPr lang="en-US" sz="1000" dirty="0"/>
              <a:t>Obvious non-verbal communication being used</a:t>
            </a:r>
          </a:p>
          <a:p>
            <a:pPr lvl="0"/>
            <a:r>
              <a:rPr lang="en-US" sz="1000" dirty="0"/>
              <a:t>Non-verbal cues match verbal communication</a:t>
            </a:r>
          </a:p>
          <a:p>
            <a:pPr lvl="0"/>
            <a:r>
              <a:rPr lang="en-US" sz="1000" dirty="0"/>
              <a:t>Obvious “ease” between teachers</a:t>
            </a:r>
          </a:p>
          <a:p>
            <a:pPr lvl="0"/>
            <a:r>
              <a:rPr lang="en-US" sz="1000" dirty="0"/>
              <a:t>Flexibility and openness to impromptu suggestions</a:t>
            </a:r>
          </a:p>
          <a:p>
            <a:pPr lvl="0"/>
            <a:r>
              <a:rPr lang="en-US" sz="1000" dirty="0"/>
              <a:t>No obvious signs of friction/contradictions</a:t>
            </a:r>
          </a:p>
          <a:p>
            <a:pPr marL="0" indent="0">
              <a:buNone/>
            </a:pPr>
            <a:r>
              <a:rPr lang="en-US" sz="1000" b="1" u="sng" dirty="0"/>
              <a:t>Use of Co-Teaching Models</a:t>
            </a:r>
            <a:endParaRPr lang="en-US" sz="1000" dirty="0"/>
          </a:p>
          <a:p>
            <a:pPr lvl="0"/>
            <a:r>
              <a:rPr lang="en-US" sz="1000" dirty="0"/>
              <a:t>Station teaching</a:t>
            </a:r>
          </a:p>
          <a:p>
            <a:pPr lvl="0"/>
            <a:r>
              <a:rPr lang="en-US" sz="1000" dirty="0"/>
              <a:t>Parallel teaching</a:t>
            </a:r>
          </a:p>
          <a:p>
            <a:pPr lvl="0"/>
            <a:r>
              <a:rPr lang="en-US" sz="1000" dirty="0"/>
              <a:t>Team teaching</a:t>
            </a:r>
          </a:p>
          <a:p>
            <a:pPr lvl="0"/>
            <a:r>
              <a:rPr lang="en-US" sz="1000" dirty="0"/>
              <a:t>Both teachers confident in using all different models</a:t>
            </a:r>
          </a:p>
          <a:p>
            <a:pPr lvl="0"/>
            <a:r>
              <a:rPr lang="en-US" sz="1000" dirty="0"/>
              <a:t>Prepared for using different models</a:t>
            </a:r>
          </a:p>
          <a:p>
            <a:pPr lvl="0"/>
            <a:r>
              <a:rPr lang="en-US" sz="1000" dirty="0"/>
              <a:t>Both teachers able to adapt/differentiate easily if methods or content not working </a:t>
            </a:r>
          </a:p>
          <a:p>
            <a:pPr marL="0" indent="0">
              <a:buNone/>
            </a:pPr>
            <a:r>
              <a:rPr lang="en-US" sz="1000" b="1" u="sng" dirty="0"/>
              <a:t>Student Response</a:t>
            </a:r>
            <a:endParaRPr lang="en-US" sz="1000" dirty="0"/>
          </a:p>
          <a:p>
            <a:pPr lvl="0"/>
            <a:r>
              <a:rPr lang="en-US" sz="1000" dirty="0"/>
              <a:t>Students respond to both teachers consistently, respectfully, and equally</a:t>
            </a:r>
          </a:p>
          <a:p>
            <a:pPr lvl="0"/>
            <a:r>
              <a:rPr lang="en-US" sz="1000" dirty="0"/>
              <a:t>Students utilize both teachers as resources</a:t>
            </a:r>
          </a:p>
          <a:p>
            <a:pPr lvl="0"/>
            <a:r>
              <a:rPr lang="en-US" sz="1000" dirty="0"/>
              <a:t>Students respond and accept without challenge or question both teachers’ instruction or direction</a:t>
            </a:r>
          </a:p>
          <a:p>
            <a:pPr lvl="0"/>
            <a:r>
              <a:rPr lang="en-US" sz="1000" dirty="0"/>
              <a:t>All students (at all levels) fully engaged with good effort throughout entire lesson</a:t>
            </a:r>
          </a:p>
        </p:txBody>
      </p:sp>
    </p:spTree>
    <p:extLst>
      <p:ext uri="{BB962C8B-B14F-4D97-AF65-F5344CB8AC3E}">
        <p14:creationId xmlns:p14="http://schemas.microsoft.com/office/powerpoint/2010/main" val="3204100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7F11DD57-0F18-4900-9DC2-0E2B2BAC20C5}"/>
              </a:ext>
            </a:extLst>
          </p:cNvPr>
          <p:cNvSpPr>
            <a:spLocks noGrp="1"/>
          </p:cNvSpPr>
          <p:nvPr>
            <p:ph type="title"/>
          </p:nvPr>
        </p:nvSpPr>
        <p:spPr>
          <a:solidFill>
            <a:schemeClr val="accent3">
              <a:lumMod val="60000"/>
              <a:lumOff val="40000"/>
            </a:schemeClr>
          </a:solidFill>
        </p:spPr>
        <p:txBody>
          <a:bodyPr>
            <a:noAutofit/>
          </a:bodyPr>
          <a:lstStyle/>
          <a:p>
            <a:r>
              <a:rPr lang="en-US" sz="2800" dirty="0"/>
              <a:t>Co-Teaching Model video 7</a:t>
            </a:r>
            <a:r>
              <a:rPr lang="en-US" sz="2800" baseline="30000" dirty="0"/>
              <a:t>th</a:t>
            </a:r>
            <a:r>
              <a:rPr lang="en-US" sz="2800" dirty="0"/>
              <a:t> Grade Language Arts</a:t>
            </a:r>
          </a:p>
        </p:txBody>
      </p:sp>
      <p:sp>
        <p:nvSpPr>
          <p:cNvPr id="6" name="Content Placeholder 5">
            <a:extLst>
              <a:ext uri="{FF2B5EF4-FFF2-40B4-BE49-F238E27FC236}">
                <a16:creationId xmlns:a16="http://schemas.microsoft.com/office/drawing/2014/main" xmlns="" id="{97823DA8-8C0F-4B2E-AE18-489141EC365F}"/>
              </a:ext>
            </a:extLst>
          </p:cNvPr>
          <p:cNvSpPr>
            <a:spLocks noGrp="1"/>
          </p:cNvSpPr>
          <p:nvPr>
            <p:ph idx="1"/>
          </p:nvPr>
        </p:nvSpPr>
        <p:spPr/>
        <p:txBody>
          <a:bodyPr>
            <a:normAutofit fontScale="85000" lnSpcReduction="20000"/>
          </a:bodyPr>
          <a:lstStyle/>
          <a:p>
            <a:r>
              <a:rPr lang="en-US" dirty="0"/>
              <a:t>In this video, a 7th grade language arts teacher and intervention specialist spotlight Team Teaching, where both co-teachers fully share teaching responsibilities and are equally involved in leading instructional activities. It is important to note that the two teachers featured in this video spent six years as general education teachers co-teaching in a language arts classroom before one moved to an intervention specialist position. As a result of their long-term teaming and the relationship that developed over time, this pair is very comfortable and skilled in Team Teaching. </a:t>
            </a:r>
          </a:p>
          <a:p>
            <a:endParaRPr lang="en-US" dirty="0"/>
          </a:p>
        </p:txBody>
      </p:sp>
    </p:spTree>
    <p:extLst>
      <p:ext uri="{BB962C8B-B14F-4D97-AF65-F5344CB8AC3E}">
        <p14:creationId xmlns:p14="http://schemas.microsoft.com/office/powerpoint/2010/main" val="3188563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5E95FC-CF01-4B0D-844E-52239645CEBE}"/>
              </a:ext>
            </a:extLst>
          </p:cNvPr>
          <p:cNvSpPr>
            <a:spLocks noGrp="1"/>
          </p:cNvSpPr>
          <p:nvPr>
            <p:ph type="title"/>
          </p:nvPr>
        </p:nvSpPr>
        <p:spPr>
          <a:solidFill>
            <a:schemeClr val="accent3">
              <a:lumMod val="60000"/>
              <a:lumOff val="40000"/>
            </a:schemeClr>
          </a:solidFill>
        </p:spPr>
        <p:txBody>
          <a:bodyPr>
            <a:normAutofit/>
          </a:bodyPr>
          <a:lstStyle/>
          <a:p>
            <a:r>
              <a:rPr lang="en-US" sz="2800" dirty="0"/>
              <a:t>Co-Teaching Model video 7</a:t>
            </a:r>
            <a:r>
              <a:rPr lang="en-US" sz="2800" baseline="30000" dirty="0"/>
              <a:t>th</a:t>
            </a:r>
            <a:r>
              <a:rPr lang="en-US" sz="2800" dirty="0"/>
              <a:t> Grade Language Arts</a:t>
            </a:r>
          </a:p>
        </p:txBody>
      </p:sp>
      <p:pic>
        <p:nvPicPr>
          <p:cNvPr id="5" name="Content Placeholder 4">
            <a:extLst>
              <a:ext uri="{FF2B5EF4-FFF2-40B4-BE49-F238E27FC236}">
                <a16:creationId xmlns:a16="http://schemas.microsoft.com/office/drawing/2014/main" xmlns="" id="{5B24FA9F-2CDA-4DA5-AC11-339FE694EDDD}"/>
              </a:ext>
            </a:extLst>
          </p:cNvPr>
          <p:cNvPicPr>
            <a:picLocks noGrp="1" noChangeAspect="1"/>
          </p:cNvPicPr>
          <p:nvPr>
            <p:ph idx="1"/>
          </p:nvPr>
        </p:nvPicPr>
        <p:blipFill>
          <a:blip r:embed="rId2"/>
          <a:stretch>
            <a:fillRect/>
          </a:stretch>
        </p:blipFill>
        <p:spPr>
          <a:xfrm>
            <a:off x="1223495" y="1838836"/>
            <a:ext cx="6697010" cy="4048690"/>
          </a:xfrm>
        </p:spPr>
      </p:pic>
      <p:sp>
        <p:nvSpPr>
          <p:cNvPr id="6" name="Rectangle 5">
            <a:extLst>
              <a:ext uri="{FF2B5EF4-FFF2-40B4-BE49-F238E27FC236}">
                <a16:creationId xmlns:a16="http://schemas.microsoft.com/office/drawing/2014/main" xmlns="" id="{3BDB1824-A88C-46DB-B83B-A01E36CA6546}"/>
              </a:ext>
            </a:extLst>
          </p:cNvPr>
          <p:cNvSpPr/>
          <p:nvPr/>
        </p:nvSpPr>
        <p:spPr>
          <a:xfrm>
            <a:off x="2667529" y="6268197"/>
            <a:ext cx="3161828" cy="369332"/>
          </a:xfrm>
          <a:prstGeom prst="rect">
            <a:avLst/>
          </a:prstGeom>
        </p:spPr>
        <p:txBody>
          <a:bodyPr wrap="none">
            <a:spAutoFit/>
          </a:bodyPr>
          <a:lstStyle/>
          <a:p>
            <a:r>
              <a:rPr lang="en-US" dirty="0">
                <a:hlinkClick r:id="rId3"/>
              </a:rPr>
              <a:t>https://youtu.be/flmQ4AmWIiY</a:t>
            </a:r>
            <a:endParaRPr lang="en-US" dirty="0"/>
          </a:p>
        </p:txBody>
      </p:sp>
    </p:spTree>
    <p:extLst>
      <p:ext uri="{BB962C8B-B14F-4D97-AF65-F5344CB8AC3E}">
        <p14:creationId xmlns:p14="http://schemas.microsoft.com/office/powerpoint/2010/main" val="424610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a:t>Purpose</a:t>
            </a:r>
          </a:p>
        </p:txBody>
      </p:sp>
      <p:sp>
        <p:nvSpPr>
          <p:cNvPr id="3" name="Content Placeholder 2"/>
          <p:cNvSpPr>
            <a:spLocks noGrp="1"/>
          </p:cNvSpPr>
          <p:nvPr>
            <p:ph idx="1"/>
          </p:nvPr>
        </p:nvSpPr>
        <p:spPr/>
        <p:txBody>
          <a:bodyPr>
            <a:normAutofit/>
          </a:bodyPr>
          <a:lstStyle/>
          <a:p>
            <a:r>
              <a:rPr lang="en-US" dirty="0" smtClean="0"/>
              <a:t>Share </a:t>
            </a:r>
            <a:r>
              <a:rPr lang="en-US" dirty="0" smtClean="0"/>
              <a:t>the </a:t>
            </a:r>
            <a:r>
              <a:rPr lang="en-US" dirty="0"/>
              <a:t>outcomes of a collaborative partnership between P-12 teachers and IHE faculty which resulted in the co-creation of an online module (</a:t>
            </a:r>
            <a:r>
              <a:rPr lang="en-US" dirty="0" err="1"/>
              <a:t>SNPiITS</a:t>
            </a:r>
            <a:r>
              <a:rPr lang="en-US" dirty="0"/>
              <a:t>) of downloadable PDF tools and videos used to support educators in the implementation, evaluation, and enhancement inclusive teaching practices. </a:t>
            </a:r>
          </a:p>
        </p:txBody>
      </p:sp>
    </p:spTree>
    <p:extLst>
      <p:ext uri="{BB962C8B-B14F-4D97-AF65-F5344CB8AC3E}">
        <p14:creationId xmlns:p14="http://schemas.microsoft.com/office/powerpoint/2010/main" val="3356423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E362E4-1B82-46FE-B4B5-ACEC4D5A41DD}"/>
              </a:ext>
            </a:extLst>
          </p:cNvPr>
          <p:cNvSpPr>
            <a:spLocks noGrp="1"/>
          </p:cNvSpPr>
          <p:nvPr>
            <p:ph type="title"/>
          </p:nvPr>
        </p:nvSpPr>
        <p:spPr>
          <a:xfrm>
            <a:off x="457200" y="324193"/>
            <a:ext cx="8229600" cy="1143000"/>
          </a:xfrm>
          <a:solidFill>
            <a:schemeClr val="accent3">
              <a:lumMod val="60000"/>
              <a:lumOff val="40000"/>
            </a:schemeClr>
          </a:solidFill>
        </p:spPr>
        <p:txBody>
          <a:bodyPr>
            <a:normAutofit/>
          </a:bodyPr>
          <a:lstStyle/>
          <a:p>
            <a:r>
              <a:rPr lang="en-US" sz="2400" dirty="0"/>
              <a:t>Station Teaching and Reflection video 5</a:t>
            </a:r>
            <a:r>
              <a:rPr lang="en-US" sz="2400" baseline="30000" dirty="0"/>
              <a:t>th</a:t>
            </a:r>
            <a:r>
              <a:rPr lang="en-US" sz="2400" dirty="0"/>
              <a:t> Grade Language Arts</a:t>
            </a:r>
          </a:p>
        </p:txBody>
      </p:sp>
      <p:sp>
        <p:nvSpPr>
          <p:cNvPr id="3" name="Content Placeholder 2">
            <a:extLst>
              <a:ext uri="{FF2B5EF4-FFF2-40B4-BE49-F238E27FC236}">
                <a16:creationId xmlns:a16="http://schemas.microsoft.com/office/drawing/2014/main" xmlns="" id="{8967FD92-7A7A-44D8-BDCC-09D8418871AE}"/>
              </a:ext>
            </a:extLst>
          </p:cNvPr>
          <p:cNvSpPr>
            <a:spLocks noGrp="1"/>
          </p:cNvSpPr>
          <p:nvPr>
            <p:ph idx="1"/>
          </p:nvPr>
        </p:nvSpPr>
        <p:spPr/>
        <p:txBody>
          <a:bodyPr>
            <a:normAutofit lnSpcReduction="10000"/>
          </a:bodyPr>
          <a:lstStyle/>
          <a:p>
            <a:r>
              <a:rPr lang="en-US" dirty="0"/>
              <a:t>In this video, a Language Arts teacher and intervention specialist utilize the Collaborative Team Reflection Rubric to reflect upon the lesson taught and their individual strengths and weaknesses as co-teachers. The strategy utilized in this video is Station Teaching, which is defined as an environment where various learning stations are created, and co-teachers provide individual support at the different stations.</a:t>
            </a:r>
          </a:p>
          <a:p>
            <a:endParaRPr lang="en-US" dirty="0"/>
          </a:p>
        </p:txBody>
      </p:sp>
    </p:spTree>
    <p:extLst>
      <p:ext uri="{BB962C8B-B14F-4D97-AF65-F5344CB8AC3E}">
        <p14:creationId xmlns:p14="http://schemas.microsoft.com/office/powerpoint/2010/main" val="1693350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249964-6F90-461A-9460-0C9C4C8C4382}"/>
              </a:ext>
            </a:extLst>
          </p:cNvPr>
          <p:cNvSpPr>
            <a:spLocks noGrp="1"/>
          </p:cNvSpPr>
          <p:nvPr>
            <p:ph type="title"/>
          </p:nvPr>
        </p:nvSpPr>
        <p:spPr>
          <a:solidFill>
            <a:schemeClr val="accent3">
              <a:lumMod val="60000"/>
              <a:lumOff val="40000"/>
            </a:schemeClr>
          </a:solidFill>
        </p:spPr>
        <p:txBody>
          <a:bodyPr>
            <a:normAutofit/>
          </a:bodyPr>
          <a:lstStyle/>
          <a:p>
            <a:r>
              <a:rPr lang="en-US" sz="2400" dirty="0"/>
              <a:t>Station Teaching and Reflection video 5</a:t>
            </a:r>
            <a:r>
              <a:rPr lang="en-US" sz="2400" baseline="30000" dirty="0"/>
              <a:t>th</a:t>
            </a:r>
            <a:r>
              <a:rPr lang="en-US" sz="2400" dirty="0"/>
              <a:t> Grade Language Arts</a:t>
            </a:r>
          </a:p>
        </p:txBody>
      </p:sp>
      <p:sp>
        <p:nvSpPr>
          <p:cNvPr id="6" name="Rectangle 5">
            <a:extLst>
              <a:ext uri="{FF2B5EF4-FFF2-40B4-BE49-F238E27FC236}">
                <a16:creationId xmlns:a16="http://schemas.microsoft.com/office/drawing/2014/main" xmlns="" id="{8ABD1EFE-38B6-43CE-9D41-4DBF1BCCA0A6}"/>
              </a:ext>
            </a:extLst>
          </p:cNvPr>
          <p:cNvSpPr/>
          <p:nvPr/>
        </p:nvSpPr>
        <p:spPr>
          <a:xfrm>
            <a:off x="2667529" y="6268197"/>
            <a:ext cx="3161828" cy="369332"/>
          </a:xfrm>
          <a:prstGeom prst="rect">
            <a:avLst/>
          </a:prstGeom>
        </p:spPr>
        <p:txBody>
          <a:bodyPr wrap="none">
            <a:spAutoFit/>
          </a:bodyPr>
          <a:lstStyle/>
          <a:p>
            <a:r>
              <a:rPr lang="en-US" dirty="0">
                <a:hlinkClick r:id="rId2"/>
              </a:rPr>
              <a:t>https://youtu.be/flmQ4AmWIiY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3487" y="1939245"/>
            <a:ext cx="6677025" cy="3282750"/>
          </a:xfrm>
        </p:spPr>
      </p:pic>
    </p:spTree>
    <p:extLst>
      <p:ext uri="{BB962C8B-B14F-4D97-AF65-F5344CB8AC3E}">
        <p14:creationId xmlns:p14="http://schemas.microsoft.com/office/powerpoint/2010/main" val="898589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a:t>Discussion</a:t>
            </a:r>
          </a:p>
        </p:txBody>
      </p:sp>
      <p:sp>
        <p:nvSpPr>
          <p:cNvPr id="3" name="Content Placeholder 2"/>
          <p:cNvSpPr>
            <a:spLocks noGrp="1"/>
          </p:cNvSpPr>
          <p:nvPr>
            <p:ph idx="1"/>
          </p:nvPr>
        </p:nvSpPr>
        <p:spPr/>
        <p:txBody>
          <a:bodyPr/>
          <a:lstStyle/>
          <a:p>
            <a:r>
              <a:rPr lang="en-US" dirty="0"/>
              <a:t>How and where might you use </a:t>
            </a:r>
            <a:r>
              <a:rPr lang="en-US" dirty="0" err="1"/>
              <a:t>SNPiITS</a:t>
            </a:r>
            <a:r>
              <a:rPr lang="en-US" dirty="0"/>
              <a:t>?</a:t>
            </a:r>
          </a:p>
        </p:txBody>
      </p:sp>
      <p:pic>
        <p:nvPicPr>
          <p:cNvPr id="5" name="Picture 4">
            <a:extLst>
              <a:ext uri="{FF2B5EF4-FFF2-40B4-BE49-F238E27FC236}">
                <a16:creationId xmlns:a16="http://schemas.microsoft.com/office/drawing/2014/main" xmlns="" id="{D3898520-35CC-4BA4-BC8C-9A4C7F4B3B2A}"/>
              </a:ext>
            </a:extLst>
          </p:cNvPr>
          <p:cNvPicPr>
            <a:picLocks noChangeAspect="1"/>
          </p:cNvPicPr>
          <p:nvPr/>
        </p:nvPicPr>
        <p:blipFill>
          <a:blip r:embed="rId2"/>
          <a:stretch>
            <a:fillRect/>
          </a:stretch>
        </p:blipFill>
        <p:spPr>
          <a:xfrm>
            <a:off x="2809425" y="2205887"/>
            <a:ext cx="2438912" cy="4491091"/>
          </a:xfrm>
          <a:prstGeom prst="rect">
            <a:avLst/>
          </a:prstGeom>
        </p:spPr>
      </p:pic>
      <p:pic>
        <p:nvPicPr>
          <p:cNvPr id="7" name="Picture 6">
            <a:extLst>
              <a:ext uri="{FF2B5EF4-FFF2-40B4-BE49-F238E27FC236}">
                <a16:creationId xmlns:a16="http://schemas.microsoft.com/office/drawing/2014/main" xmlns="" id="{E2D2C385-D4F8-46ED-9BE6-76D2309846A0}"/>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5641144" y="2139065"/>
            <a:ext cx="1433393" cy="1438702"/>
          </a:xfrm>
          <a:prstGeom prst="rect">
            <a:avLst/>
          </a:prstGeom>
        </p:spPr>
      </p:pic>
      <p:sp>
        <p:nvSpPr>
          <p:cNvPr id="9" name="Rectangle 8">
            <a:extLst>
              <a:ext uri="{FF2B5EF4-FFF2-40B4-BE49-F238E27FC236}">
                <a16:creationId xmlns:a16="http://schemas.microsoft.com/office/drawing/2014/main" xmlns="" id="{37D22068-61CF-48B7-8D24-6976B3710136}"/>
              </a:ext>
            </a:extLst>
          </p:cNvPr>
          <p:cNvSpPr/>
          <p:nvPr/>
        </p:nvSpPr>
        <p:spPr>
          <a:xfrm>
            <a:off x="5156353" y="6485629"/>
            <a:ext cx="3622431" cy="246221"/>
          </a:xfrm>
          <a:prstGeom prst="rect">
            <a:avLst/>
          </a:prstGeom>
        </p:spPr>
        <p:txBody>
          <a:bodyPr wrap="square">
            <a:spAutoFit/>
          </a:bodyPr>
          <a:lstStyle/>
          <a:p>
            <a:r>
              <a:rPr lang="en-US" sz="1000" dirty="0"/>
              <a:t>https://pixabay.com/en/thinker-person-sit-sitting-111253/</a:t>
            </a:r>
          </a:p>
        </p:txBody>
      </p:sp>
    </p:spTree>
    <p:extLst>
      <p:ext uri="{BB962C8B-B14F-4D97-AF65-F5344CB8AC3E}">
        <p14:creationId xmlns:p14="http://schemas.microsoft.com/office/powerpoint/2010/main" val="407551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a:t>Dissemination of </a:t>
            </a:r>
            <a:r>
              <a:rPr lang="en-US" dirty="0" err="1"/>
              <a:t>SNPiITS</a:t>
            </a:r>
            <a:r>
              <a:rPr lang="en-US" dirty="0"/>
              <a:t> Tools</a:t>
            </a:r>
          </a:p>
        </p:txBody>
      </p:sp>
      <p:sp>
        <p:nvSpPr>
          <p:cNvPr id="3" name="Content Placeholder 2"/>
          <p:cNvSpPr>
            <a:spLocks noGrp="1"/>
          </p:cNvSpPr>
          <p:nvPr>
            <p:ph idx="1"/>
          </p:nvPr>
        </p:nvSpPr>
        <p:spPr/>
        <p:txBody>
          <a:bodyPr>
            <a:normAutofit fontScale="92500" lnSpcReduction="10000"/>
          </a:bodyPr>
          <a:lstStyle/>
          <a:p>
            <a:r>
              <a:rPr lang="en-US" dirty="0"/>
              <a:t>CORAS website</a:t>
            </a:r>
          </a:p>
          <a:p>
            <a:r>
              <a:rPr lang="en-US" dirty="0"/>
              <a:t>Teacher Education Coursework</a:t>
            </a:r>
          </a:p>
          <a:p>
            <a:r>
              <a:rPr lang="en-US" dirty="0"/>
              <a:t>District School Improvement Plan</a:t>
            </a:r>
          </a:p>
          <a:p>
            <a:r>
              <a:rPr lang="en-US" dirty="0"/>
              <a:t>Shared at Ohio Dean’s Compact </a:t>
            </a:r>
            <a:r>
              <a:rPr lang="en-US" dirty="0" smtClean="0"/>
              <a:t>Conference &amp; OCTEO Conferences</a:t>
            </a:r>
            <a:endParaRPr lang="en-US" dirty="0"/>
          </a:p>
          <a:p>
            <a:r>
              <a:rPr lang="en-US" dirty="0"/>
              <a:t>Manuscript submitted to School-University Partnership</a:t>
            </a:r>
          </a:p>
          <a:p>
            <a:r>
              <a:rPr lang="en-US" dirty="0"/>
              <a:t>Chapter 20 in </a:t>
            </a:r>
            <a:r>
              <a:rPr lang="en-US" i="1" dirty="0"/>
              <a:t>Inclusive Education: A Systematic </a:t>
            </a:r>
            <a:r>
              <a:rPr lang="en-US" i="1" dirty="0" smtClean="0"/>
              <a:t>Perspective</a:t>
            </a:r>
          </a:p>
        </p:txBody>
      </p:sp>
    </p:spTree>
    <p:extLst>
      <p:ext uri="{BB962C8B-B14F-4D97-AF65-F5344CB8AC3E}">
        <p14:creationId xmlns:p14="http://schemas.microsoft.com/office/powerpoint/2010/main" val="1783386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Propose for Council for Exceptional Children (CEC) conference</a:t>
            </a:r>
          </a:p>
          <a:p>
            <a:r>
              <a:rPr lang="en-US" dirty="0" smtClean="0"/>
              <a:t>Manuscript for </a:t>
            </a:r>
            <a:r>
              <a:rPr lang="en-US" i="1" dirty="0" smtClean="0"/>
              <a:t>Teaching Exceptional Children</a:t>
            </a:r>
          </a:p>
          <a:p>
            <a:r>
              <a:rPr lang="en-US" dirty="0" smtClean="0"/>
              <a:t>Develop implementation protocol</a:t>
            </a:r>
          </a:p>
          <a:p>
            <a:r>
              <a:rPr lang="en-US" dirty="0" smtClean="0"/>
              <a:t>Seek grant funding to support teacher participation in implementation study</a:t>
            </a:r>
          </a:p>
          <a:p>
            <a:r>
              <a:rPr lang="en-US" dirty="0" smtClean="0"/>
              <a:t>Solicit schools for implementation study</a:t>
            </a:r>
          </a:p>
          <a:p>
            <a:r>
              <a:rPr lang="en-US" dirty="0" smtClean="0"/>
              <a:t>Manuscript for </a:t>
            </a:r>
            <a:r>
              <a:rPr lang="en-US" i="1" dirty="0" smtClean="0"/>
              <a:t>Teacher Education and Special Education</a:t>
            </a:r>
            <a:endParaRPr lang="en-US" i="1" dirty="0"/>
          </a:p>
        </p:txBody>
      </p:sp>
      <p:sp>
        <p:nvSpPr>
          <p:cNvPr id="4" name="Title 1"/>
          <p:cNvSpPr>
            <a:spLocks noGrp="1"/>
          </p:cNvSpPr>
          <p:nvPr>
            <p:ph type="title"/>
          </p:nvPr>
        </p:nvSpPr>
        <p:spPr>
          <a:solidFill>
            <a:schemeClr val="accent3">
              <a:lumMod val="60000"/>
              <a:lumOff val="40000"/>
            </a:schemeClr>
          </a:solidFill>
        </p:spPr>
        <p:txBody>
          <a:bodyPr/>
          <a:lstStyle/>
          <a:p>
            <a:r>
              <a:rPr lang="en-US" dirty="0" smtClean="0"/>
              <a:t>Next Steps</a:t>
            </a:r>
            <a:endParaRPr lang="en-US" dirty="0"/>
          </a:p>
        </p:txBody>
      </p:sp>
    </p:spTree>
    <p:extLst>
      <p:ext uri="{BB962C8B-B14F-4D97-AF65-F5344CB8AC3E}">
        <p14:creationId xmlns:p14="http://schemas.microsoft.com/office/powerpoint/2010/main" val="3578144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a:t>Thank You</a:t>
            </a:r>
          </a:p>
        </p:txBody>
      </p:sp>
      <p:sp>
        <p:nvSpPr>
          <p:cNvPr id="4" name="Content Placeholder 3"/>
          <p:cNvSpPr>
            <a:spLocks noGrp="1"/>
          </p:cNvSpPr>
          <p:nvPr>
            <p:ph idx="1"/>
          </p:nvPr>
        </p:nvSpPr>
        <p:spPr/>
        <p:txBody>
          <a:bodyPr/>
          <a:lstStyle/>
          <a:p>
            <a:pPr algn="ctr"/>
            <a:r>
              <a:rPr lang="en-US" dirty="0"/>
              <a:t>Questions?</a:t>
            </a:r>
          </a:p>
          <a:p>
            <a:pPr algn="ctr"/>
            <a:r>
              <a:rPr lang="en-US" dirty="0"/>
              <a:t>Suggestions?</a:t>
            </a:r>
          </a:p>
          <a:p>
            <a:pPr algn="ctr"/>
            <a:endParaRPr lang="en-US" dirty="0"/>
          </a:p>
          <a:p>
            <a:r>
              <a:rPr lang="en-US" dirty="0"/>
              <a:t>A special thank you to Ms. Beth Duffy</a:t>
            </a:r>
            <a:r>
              <a:rPr lang="en-US"/>
              <a:t>, Miss Kayla </a:t>
            </a:r>
            <a:r>
              <a:rPr lang="en-US" dirty="0"/>
              <a:t>Wood, Write Idea Media Group, our 5</a:t>
            </a:r>
            <a:r>
              <a:rPr lang="en-US" baseline="30000" dirty="0"/>
              <a:t>th</a:t>
            </a:r>
            <a:r>
              <a:rPr lang="en-US" dirty="0"/>
              <a:t> and 7</a:t>
            </a:r>
            <a:r>
              <a:rPr lang="en-US" baseline="30000" dirty="0"/>
              <a:t>th</a:t>
            </a:r>
            <a:r>
              <a:rPr lang="en-US" dirty="0"/>
              <a:t> grade teacher partners, and the administrators of our partner district.</a:t>
            </a:r>
          </a:p>
        </p:txBody>
      </p:sp>
    </p:spTree>
    <p:extLst>
      <p:ext uri="{BB962C8B-B14F-4D97-AF65-F5344CB8AC3E}">
        <p14:creationId xmlns:p14="http://schemas.microsoft.com/office/powerpoint/2010/main" val="272772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a:t>Partners</a:t>
            </a:r>
          </a:p>
        </p:txBody>
      </p:sp>
      <p:sp>
        <p:nvSpPr>
          <p:cNvPr id="3" name="Content Placeholder 2"/>
          <p:cNvSpPr>
            <a:spLocks noGrp="1"/>
          </p:cNvSpPr>
          <p:nvPr>
            <p:ph idx="1"/>
          </p:nvPr>
        </p:nvSpPr>
        <p:spPr/>
        <p:txBody>
          <a:bodyPr/>
          <a:lstStyle/>
          <a:p>
            <a:r>
              <a:rPr lang="en-US" dirty="0"/>
              <a:t>Appalachian Local School district middle and intermediate school (grades 5 &amp; 7)</a:t>
            </a:r>
          </a:p>
          <a:p>
            <a:r>
              <a:rPr lang="en-US" dirty="0"/>
              <a:t>Ohio University Teacher Education Faculty</a:t>
            </a:r>
          </a:p>
          <a:p>
            <a:pPr lvl="1"/>
            <a:r>
              <a:rPr lang="en-US" dirty="0"/>
              <a:t>Adolescent to Young Adult</a:t>
            </a:r>
          </a:p>
          <a:p>
            <a:pPr lvl="1"/>
            <a:r>
              <a:rPr lang="en-US" dirty="0"/>
              <a:t>Special Education</a:t>
            </a:r>
          </a:p>
          <a:p>
            <a:r>
              <a:rPr lang="en-US" dirty="0"/>
              <a:t>Ohio University Educational Studies Faculty</a:t>
            </a:r>
          </a:p>
          <a:p>
            <a:pPr lvl="1"/>
            <a:r>
              <a:rPr lang="en-US" dirty="0"/>
              <a:t>Educational Leadership/Administration</a:t>
            </a:r>
          </a:p>
          <a:p>
            <a:r>
              <a:rPr lang="en-US" dirty="0"/>
              <a:t>Athens-</a:t>
            </a:r>
            <a:r>
              <a:rPr lang="en-US" dirty="0" err="1"/>
              <a:t>Meigs</a:t>
            </a:r>
            <a:r>
              <a:rPr lang="en-US" dirty="0"/>
              <a:t> Educational Service Center (ESC)</a:t>
            </a:r>
          </a:p>
        </p:txBody>
      </p:sp>
    </p:spTree>
    <p:extLst>
      <p:ext uri="{BB962C8B-B14F-4D97-AF65-F5344CB8AC3E}">
        <p14:creationId xmlns:p14="http://schemas.microsoft.com/office/powerpoint/2010/main" val="971523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noAutofit/>
          </a:bodyPr>
          <a:lstStyle/>
          <a:p>
            <a:r>
              <a:rPr lang="en-US" sz="3200" dirty="0"/>
              <a:t>Relationship to the Ohio Improvement Process</a:t>
            </a:r>
          </a:p>
        </p:txBody>
      </p:sp>
      <p:sp>
        <p:nvSpPr>
          <p:cNvPr id="3" name="Content Placeholder 2"/>
          <p:cNvSpPr>
            <a:spLocks noGrp="1"/>
          </p:cNvSpPr>
          <p:nvPr>
            <p:ph idx="1"/>
          </p:nvPr>
        </p:nvSpPr>
        <p:spPr/>
        <p:txBody>
          <a:bodyPr/>
          <a:lstStyle/>
          <a:p>
            <a:r>
              <a:rPr lang="en-US" dirty="0"/>
              <a:t>District already in OIP process</a:t>
            </a:r>
          </a:p>
          <a:p>
            <a:pPr lvl="1"/>
            <a:r>
              <a:rPr lang="en-US" dirty="0"/>
              <a:t>Focused on Inclusive Practices</a:t>
            </a:r>
          </a:p>
          <a:p>
            <a:pPr lvl="1"/>
            <a:r>
              <a:rPr lang="en-US" dirty="0"/>
              <a:t>Focused on Co-Teaching Strategies</a:t>
            </a:r>
          </a:p>
          <a:p>
            <a:r>
              <a:rPr lang="en-US" dirty="0"/>
              <a:t>Need for accessible, on-going professional development to address identified areas of potential growth</a:t>
            </a:r>
          </a:p>
        </p:txBody>
      </p:sp>
    </p:spTree>
    <p:extLst>
      <p:ext uri="{BB962C8B-B14F-4D97-AF65-F5344CB8AC3E}">
        <p14:creationId xmlns:p14="http://schemas.microsoft.com/office/powerpoint/2010/main" val="544229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a:t>Outcomes</a:t>
            </a:r>
          </a:p>
        </p:txBody>
      </p:sp>
      <p:sp>
        <p:nvSpPr>
          <p:cNvPr id="3" name="Content Placeholder 2"/>
          <p:cNvSpPr>
            <a:spLocks noGrp="1"/>
          </p:cNvSpPr>
          <p:nvPr>
            <p:ph idx="1"/>
          </p:nvPr>
        </p:nvSpPr>
        <p:spPr/>
        <p:txBody>
          <a:bodyPr>
            <a:normAutofit fontScale="85000" lnSpcReduction="20000"/>
          </a:bodyPr>
          <a:lstStyle/>
          <a:p>
            <a:r>
              <a:rPr lang="en-US" dirty="0"/>
              <a:t>The online </a:t>
            </a:r>
            <a:r>
              <a:rPr lang="en-US" dirty="0" err="1"/>
              <a:t>SNPiITS</a:t>
            </a:r>
            <a:r>
              <a:rPr lang="en-US" dirty="0"/>
              <a:t> module is a collection of tools used by individual teachers, inclusive teaching teams, and building level Teacher-Based-Teams (TBT) to: (1) pre-assess individual strengths, needs, and preferences related to inclusive teaching; (2) evaluate individual and dyad performance and contributions in inclusive teaching settings; (3) provide recommendations to address barriers to successful inclusive teaching; and (4) provide video models of successful inclusive teaching with the goals of increasing all student learning and increasing the effectiveness and satisfaction of inclusive teaching dyads.</a:t>
            </a:r>
          </a:p>
        </p:txBody>
      </p:sp>
    </p:spTree>
    <p:extLst>
      <p:ext uri="{BB962C8B-B14F-4D97-AF65-F5344CB8AC3E}">
        <p14:creationId xmlns:p14="http://schemas.microsoft.com/office/powerpoint/2010/main" val="3703585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a:t>Tools</a:t>
            </a:r>
          </a:p>
        </p:txBody>
      </p:sp>
      <p:sp>
        <p:nvSpPr>
          <p:cNvPr id="3" name="Content Placeholder 2"/>
          <p:cNvSpPr>
            <a:spLocks noGrp="1"/>
          </p:cNvSpPr>
          <p:nvPr>
            <p:ph idx="1"/>
          </p:nvPr>
        </p:nvSpPr>
        <p:spPr/>
        <p:txBody>
          <a:bodyPr/>
          <a:lstStyle/>
          <a:p>
            <a:r>
              <a:rPr lang="en-US" dirty="0"/>
              <a:t>All tools are housed on the website of The Coalition of Rural and Appalachian Schools (CORAS)</a:t>
            </a:r>
          </a:p>
          <a:p>
            <a:pPr lvl="1"/>
            <a:r>
              <a:rPr lang="en-US" dirty="0">
                <a:hlinkClick r:id="rId2"/>
              </a:rPr>
              <a:t>https://ohiocoras.com/snpiits-tools/</a:t>
            </a:r>
            <a:r>
              <a:rPr lang="en-US" dirty="0"/>
              <a:t> </a:t>
            </a:r>
          </a:p>
          <a:p>
            <a:pPr lvl="1"/>
            <a:endParaRPr lang="en-US" dirty="0"/>
          </a:p>
          <a:p>
            <a:pPr lvl="1"/>
            <a:endParaRPr lang="en-US" dirty="0"/>
          </a:p>
        </p:txBody>
      </p:sp>
      <p:pic>
        <p:nvPicPr>
          <p:cNvPr id="5" name="Picture 4">
            <a:extLst>
              <a:ext uri="{FF2B5EF4-FFF2-40B4-BE49-F238E27FC236}">
                <a16:creationId xmlns:a16="http://schemas.microsoft.com/office/drawing/2014/main" xmlns="" id="{23F49ED9-DAD8-413E-9B66-0B7D2924F184}"/>
              </a:ext>
            </a:extLst>
          </p:cNvPr>
          <p:cNvPicPr>
            <a:picLocks noChangeAspect="1"/>
          </p:cNvPicPr>
          <p:nvPr/>
        </p:nvPicPr>
        <p:blipFill>
          <a:blip r:embed="rId3"/>
          <a:stretch>
            <a:fillRect/>
          </a:stretch>
        </p:blipFill>
        <p:spPr>
          <a:xfrm>
            <a:off x="4672436" y="4403188"/>
            <a:ext cx="3722093" cy="1778537"/>
          </a:xfrm>
          <a:prstGeom prst="rect">
            <a:avLst/>
          </a:prstGeom>
        </p:spPr>
      </p:pic>
    </p:spTree>
    <p:extLst>
      <p:ext uri="{BB962C8B-B14F-4D97-AF65-F5344CB8AC3E}">
        <p14:creationId xmlns:p14="http://schemas.microsoft.com/office/powerpoint/2010/main" val="2521529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DEF5E6-B803-4E37-B215-8DE2F116C911}"/>
              </a:ext>
            </a:extLst>
          </p:cNvPr>
          <p:cNvSpPr>
            <a:spLocks noGrp="1"/>
          </p:cNvSpPr>
          <p:nvPr>
            <p:ph type="title"/>
          </p:nvPr>
        </p:nvSpPr>
        <p:spPr>
          <a:solidFill>
            <a:schemeClr val="accent3">
              <a:lumMod val="60000"/>
              <a:lumOff val="40000"/>
            </a:schemeClr>
          </a:solidFill>
        </p:spPr>
        <p:txBody>
          <a:bodyPr>
            <a:normAutofit/>
          </a:bodyPr>
          <a:lstStyle/>
          <a:p>
            <a:r>
              <a:rPr lang="en-US" sz="2400" dirty="0"/>
              <a:t>Self-Assessment of Readiness Skills for Inclusive Teaching tool</a:t>
            </a:r>
          </a:p>
        </p:txBody>
      </p:sp>
      <p:sp>
        <p:nvSpPr>
          <p:cNvPr id="3" name="Content Placeholder 2">
            <a:extLst>
              <a:ext uri="{FF2B5EF4-FFF2-40B4-BE49-F238E27FC236}">
                <a16:creationId xmlns:a16="http://schemas.microsoft.com/office/drawing/2014/main" xmlns="" id="{650CEB80-B9BC-4D1D-B4B1-FCC115D4E343}"/>
              </a:ext>
            </a:extLst>
          </p:cNvPr>
          <p:cNvSpPr>
            <a:spLocks noGrp="1"/>
          </p:cNvSpPr>
          <p:nvPr>
            <p:ph idx="1"/>
          </p:nvPr>
        </p:nvSpPr>
        <p:spPr/>
        <p:txBody>
          <a:bodyPr>
            <a:normAutofit fontScale="77500" lnSpcReduction="20000"/>
          </a:bodyPr>
          <a:lstStyle/>
          <a:p>
            <a:r>
              <a:rPr lang="en-US" sz="4800" dirty="0"/>
              <a:t>This tool is designed to assist teachers self-evaluate their inclusive teaching skill set. Teachers should utilize this tool at the beginning of their work as inclusive teachers and can also use it periodically to monitor growth and progress. This tool can also be helpful in goal setting by a teaching team or at the individual building and district level.</a:t>
            </a:r>
          </a:p>
          <a:p>
            <a:endParaRPr lang="en-US" dirty="0"/>
          </a:p>
        </p:txBody>
      </p:sp>
    </p:spTree>
    <p:extLst>
      <p:ext uri="{BB962C8B-B14F-4D97-AF65-F5344CB8AC3E}">
        <p14:creationId xmlns:p14="http://schemas.microsoft.com/office/powerpoint/2010/main" val="3278103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4644"/>
            <a:ext cx="8229600" cy="603186"/>
          </a:xfrm>
          <a:solidFill>
            <a:schemeClr val="accent3">
              <a:lumMod val="60000"/>
              <a:lumOff val="40000"/>
            </a:schemeClr>
          </a:solidFill>
        </p:spPr>
        <p:txBody>
          <a:bodyPr>
            <a:normAutofit/>
          </a:bodyPr>
          <a:lstStyle/>
          <a:p>
            <a:r>
              <a:rPr lang="en-US" sz="2700" dirty="0"/>
              <a:t>Self-Assessment of Readiness Skills for Inclusive Teaching</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673319433"/>
              </p:ext>
            </p:extLst>
          </p:nvPr>
        </p:nvGraphicFramePr>
        <p:xfrm>
          <a:off x="228601" y="737960"/>
          <a:ext cx="8458198" cy="6212840"/>
        </p:xfrm>
        <a:graphic>
          <a:graphicData uri="http://schemas.openxmlformats.org/drawingml/2006/table">
            <a:tbl>
              <a:tblPr firstRow="1" firstCol="1" bandRow="1">
                <a:tableStyleId>{5C22544A-7EE6-4342-B048-85BDC9FD1C3A}</a:tableStyleId>
              </a:tblPr>
              <a:tblGrid>
                <a:gridCol w="1409399">
                  <a:extLst>
                    <a:ext uri="{9D8B030D-6E8A-4147-A177-3AD203B41FA5}">
                      <a16:colId xmlns:a16="http://schemas.microsoft.com/office/drawing/2014/main" xmlns="" val="20000"/>
                    </a:ext>
                  </a:extLst>
                </a:gridCol>
                <a:gridCol w="1409399">
                  <a:extLst>
                    <a:ext uri="{9D8B030D-6E8A-4147-A177-3AD203B41FA5}">
                      <a16:colId xmlns:a16="http://schemas.microsoft.com/office/drawing/2014/main" xmlns="" val="20001"/>
                    </a:ext>
                  </a:extLst>
                </a:gridCol>
                <a:gridCol w="1409399">
                  <a:extLst>
                    <a:ext uri="{9D8B030D-6E8A-4147-A177-3AD203B41FA5}">
                      <a16:colId xmlns:a16="http://schemas.microsoft.com/office/drawing/2014/main" xmlns="" val="20002"/>
                    </a:ext>
                  </a:extLst>
                </a:gridCol>
                <a:gridCol w="1409399">
                  <a:extLst>
                    <a:ext uri="{9D8B030D-6E8A-4147-A177-3AD203B41FA5}">
                      <a16:colId xmlns:a16="http://schemas.microsoft.com/office/drawing/2014/main" xmlns="" val="20003"/>
                    </a:ext>
                  </a:extLst>
                </a:gridCol>
                <a:gridCol w="1410301">
                  <a:extLst>
                    <a:ext uri="{9D8B030D-6E8A-4147-A177-3AD203B41FA5}">
                      <a16:colId xmlns:a16="http://schemas.microsoft.com/office/drawing/2014/main" xmlns="" val="20004"/>
                    </a:ext>
                  </a:extLst>
                </a:gridCol>
                <a:gridCol w="1410301">
                  <a:extLst>
                    <a:ext uri="{9D8B030D-6E8A-4147-A177-3AD203B41FA5}">
                      <a16:colId xmlns:a16="http://schemas.microsoft.com/office/drawing/2014/main" xmlns="" val="20005"/>
                    </a:ext>
                  </a:extLst>
                </a:gridCol>
              </a:tblGrid>
              <a:tr h="322628">
                <a:tc>
                  <a:txBody>
                    <a:bodyPr/>
                    <a:lstStyle/>
                    <a:p>
                      <a:pPr marL="0" marR="0">
                        <a:lnSpc>
                          <a:spcPct val="107000"/>
                        </a:lnSpc>
                        <a:spcBef>
                          <a:spcPts val="0"/>
                        </a:spcBef>
                        <a:spcAft>
                          <a:spcPts val="0"/>
                        </a:spcAft>
                      </a:pPr>
                      <a:r>
                        <a:rPr lang="en-US" sz="1050" dirty="0">
                          <a:effectLst/>
                        </a:rPr>
                        <a:t>I have the ability/choose to:</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gn="ctr">
                        <a:lnSpc>
                          <a:spcPct val="107000"/>
                        </a:lnSpc>
                        <a:spcBef>
                          <a:spcPts val="0"/>
                        </a:spcBef>
                        <a:spcAft>
                          <a:spcPts val="0"/>
                        </a:spcAft>
                      </a:pPr>
                      <a:r>
                        <a:rPr lang="en-US" sz="1050" dirty="0">
                          <a:effectLst/>
                        </a:rPr>
                        <a:t>Expert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gn="ctr">
                        <a:lnSpc>
                          <a:spcPct val="107000"/>
                        </a:lnSpc>
                        <a:spcBef>
                          <a:spcPts val="0"/>
                        </a:spcBef>
                        <a:spcAft>
                          <a:spcPts val="0"/>
                        </a:spcAft>
                      </a:pPr>
                      <a:r>
                        <a:rPr lang="en-US" sz="1050">
                          <a:effectLst/>
                        </a:rPr>
                        <a:t>Strength</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gn="ctr">
                        <a:lnSpc>
                          <a:spcPct val="107000"/>
                        </a:lnSpc>
                        <a:spcBef>
                          <a:spcPts val="0"/>
                        </a:spcBef>
                        <a:spcAft>
                          <a:spcPts val="0"/>
                        </a:spcAft>
                      </a:pPr>
                      <a:r>
                        <a:rPr lang="en-US" sz="1050" dirty="0">
                          <a:effectLst/>
                        </a:rPr>
                        <a:t>Competent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gn="ctr">
                        <a:lnSpc>
                          <a:spcPct val="107000"/>
                        </a:lnSpc>
                        <a:spcBef>
                          <a:spcPts val="0"/>
                        </a:spcBef>
                        <a:spcAft>
                          <a:spcPts val="0"/>
                        </a:spcAft>
                      </a:pPr>
                      <a:r>
                        <a:rPr lang="en-US" sz="1050" dirty="0">
                          <a:effectLst/>
                        </a:rPr>
                        <a:t>So-So</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gn="ctr">
                        <a:lnSpc>
                          <a:spcPct val="107000"/>
                        </a:lnSpc>
                        <a:spcBef>
                          <a:spcPts val="0"/>
                        </a:spcBef>
                        <a:spcAft>
                          <a:spcPts val="0"/>
                        </a:spcAft>
                      </a:pPr>
                      <a:r>
                        <a:rPr lang="en-US" sz="1050" dirty="0">
                          <a:effectLst/>
                        </a:rPr>
                        <a:t>Need Support</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00"/>
                  </a:ext>
                </a:extLst>
              </a:tr>
              <a:tr h="420760">
                <a:tc>
                  <a:txBody>
                    <a:bodyPr/>
                    <a:lstStyle/>
                    <a:p>
                      <a:pPr marL="0" marR="0">
                        <a:lnSpc>
                          <a:spcPct val="107000"/>
                        </a:lnSpc>
                        <a:spcBef>
                          <a:spcPts val="0"/>
                        </a:spcBef>
                        <a:spcAft>
                          <a:spcPts val="0"/>
                        </a:spcAft>
                      </a:pPr>
                      <a:r>
                        <a:rPr lang="en-US" sz="1000">
                          <a:effectLst/>
                        </a:rPr>
                        <a:t>Be open-minded to different perspectives/views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01"/>
                  </a:ext>
                </a:extLst>
              </a:tr>
              <a:tr h="278400">
                <a:tc>
                  <a:txBody>
                    <a:bodyPr/>
                    <a:lstStyle/>
                    <a:p>
                      <a:pPr marL="0" marR="0">
                        <a:lnSpc>
                          <a:spcPct val="107000"/>
                        </a:lnSpc>
                        <a:spcBef>
                          <a:spcPts val="0"/>
                        </a:spcBef>
                        <a:spcAft>
                          <a:spcPts val="0"/>
                        </a:spcAft>
                      </a:pPr>
                      <a:r>
                        <a:rPr lang="en-US" sz="1000">
                          <a:effectLst/>
                        </a:rPr>
                        <a:t>Listen and value input of others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02"/>
                  </a:ext>
                </a:extLst>
              </a:tr>
              <a:tr h="420760">
                <a:tc>
                  <a:txBody>
                    <a:bodyPr/>
                    <a:lstStyle/>
                    <a:p>
                      <a:pPr marL="0" marR="0">
                        <a:lnSpc>
                          <a:spcPct val="107000"/>
                        </a:lnSpc>
                        <a:spcBef>
                          <a:spcPts val="0"/>
                        </a:spcBef>
                        <a:spcAft>
                          <a:spcPts val="0"/>
                        </a:spcAft>
                      </a:pPr>
                      <a:r>
                        <a:rPr lang="en-US" sz="1000">
                          <a:effectLst/>
                        </a:rPr>
                        <a:t>Compromise when dealing with conflicting views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03"/>
                  </a:ext>
                </a:extLst>
              </a:tr>
              <a:tr h="278400">
                <a:tc>
                  <a:txBody>
                    <a:bodyPr/>
                    <a:lstStyle/>
                    <a:p>
                      <a:pPr marL="0" marR="0">
                        <a:lnSpc>
                          <a:spcPct val="107000"/>
                        </a:lnSpc>
                        <a:spcBef>
                          <a:spcPts val="0"/>
                        </a:spcBef>
                        <a:spcAft>
                          <a:spcPts val="0"/>
                        </a:spcAft>
                      </a:pPr>
                      <a:r>
                        <a:rPr lang="en-US" sz="1000">
                          <a:effectLst/>
                        </a:rPr>
                        <a:t>Recognize/respect knowledge of others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04"/>
                  </a:ext>
                </a:extLst>
              </a:tr>
              <a:tr h="136040">
                <a:tc>
                  <a:txBody>
                    <a:bodyPr/>
                    <a:lstStyle/>
                    <a:p>
                      <a:pPr marL="0" marR="0">
                        <a:lnSpc>
                          <a:spcPct val="107000"/>
                        </a:lnSpc>
                        <a:spcBef>
                          <a:spcPts val="0"/>
                        </a:spcBef>
                        <a:spcAft>
                          <a:spcPts val="0"/>
                        </a:spcAft>
                      </a:pPr>
                      <a:r>
                        <a:rPr lang="en-US" sz="1000">
                          <a:effectLst/>
                        </a:rPr>
                        <a:t>Consider others’ ideas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05"/>
                  </a:ext>
                </a:extLst>
              </a:tr>
              <a:tr h="136040">
                <a:tc>
                  <a:txBody>
                    <a:bodyPr/>
                    <a:lstStyle/>
                    <a:p>
                      <a:pPr marL="0" marR="0">
                        <a:lnSpc>
                          <a:spcPct val="107000"/>
                        </a:lnSpc>
                        <a:spcBef>
                          <a:spcPts val="0"/>
                        </a:spcBef>
                        <a:spcAft>
                          <a:spcPts val="0"/>
                        </a:spcAft>
                      </a:pPr>
                      <a:r>
                        <a:rPr lang="en-US" sz="1000">
                          <a:effectLst/>
                        </a:rPr>
                        <a:t>Treat others as equals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06"/>
                  </a:ext>
                </a:extLst>
              </a:tr>
              <a:tr h="136040">
                <a:tc>
                  <a:txBody>
                    <a:bodyPr/>
                    <a:lstStyle/>
                    <a:p>
                      <a:pPr marL="0" marR="0">
                        <a:lnSpc>
                          <a:spcPct val="107000"/>
                        </a:lnSpc>
                        <a:spcBef>
                          <a:spcPts val="0"/>
                        </a:spcBef>
                        <a:spcAft>
                          <a:spcPts val="0"/>
                        </a:spcAft>
                      </a:pPr>
                      <a:r>
                        <a:rPr lang="en-US" sz="1000">
                          <a:effectLst/>
                        </a:rPr>
                        <a:t>Collaborate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07"/>
                  </a:ext>
                </a:extLst>
              </a:tr>
              <a:tr h="136040">
                <a:tc>
                  <a:txBody>
                    <a:bodyPr/>
                    <a:lstStyle/>
                    <a:p>
                      <a:pPr marL="0" marR="0">
                        <a:lnSpc>
                          <a:spcPct val="107000"/>
                        </a:lnSpc>
                        <a:spcBef>
                          <a:spcPts val="0"/>
                        </a:spcBef>
                        <a:spcAft>
                          <a:spcPts val="0"/>
                        </a:spcAft>
                      </a:pPr>
                      <a:r>
                        <a:rPr lang="en-US" sz="1000">
                          <a:effectLst/>
                        </a:rPr>
                        <a:t>Openly communicate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08"/>
                  </a:ext>
                </a:extLst>
              </a:tr>
              <a:tr h="136040">
                <a:tc>
                  <a:txBody>
                    <a:bodyPr/>
                    <a:lstStyle/>
                    <a:p>
                      <a:pPr marL="0" marR="0">
                        <a:lnSpc>
                          <a:spcPct val="107000"/>
                        </a:lnSpc>
                        <a:spcBef>
                          <a:spcPts val="0"/>
                        </a:spcBef>
                        <a:spcAft>
                          <a:spcPts val="0"/>
                        </a:spcAft>
                      </a:pPr>
                      <a:r>
                        <a:rPr lang="en-US" sz="1000">
                          <a:effectLst/>
                        </a:rPr>
                        <a:t>Ask for advice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09"/>
                  </a:ext>
                </a:extLst>
              </a:tr>
              <a:tr h="278400">
                <a:tc>
                  <a:txBody>
                    <a:bodyPr/>
                    <a:lstStyle/>
                    <a:p>
                      <a:pPr marL="0" marR="0">
                        <a:lnSpc>
                          <a:spcPct val="107000"/>
                        </a:lnSpc>
                        <a:spcBef>
                          <a:spcPts val="0"/>
                        </a:spcBef>
                        <a:spcAft>
                          <a:spcPts val="0"/>
                        </a:spcAft>
                      </a:pPr>
                      <a:r>
                        <a:rPr lang="en-US" sz="1000" dirty="0">
                          <a:effectLst/>
                        </a:rPr>
                        <a:t>Make changes/be flexible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10"/>
                  </a:ext>
                </a:extLst>
              </a:tr>
              <a:tr h="136040">
                <a:tc>
                  <a:txBody>
                    <a:bodyPr/>
                    <a:lstStyle/>
                    <a:p>
                      <a:pPr marL="0" marR="0">
                        <a:lnSpc>
                          <a:spcPct val="107000"/>
                        </a:lnSpc>
                        <a:spcBef>
                          <a:spcPts val="0"/>
                        </a:spcBef>
                        <a:spcAft>
                          <a:spcPts val="0"/>
                        </a:spcAft>
                      </a:pPr>
                      <a:r>
                        <a:rPr lang="en-US" sz="1000">
                          <a:effectLst/>
                        </a:rPr>
                        <a:t>Take risks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11"/>
                  </a:ext>
                </a:extLst>
              </a:tr>
              <a:tr h="136040">
                <a:tc>
                  <a:txBody>
                    <a:bodyPr/>
                    <a:lstStyle/>
                    <a:p>
                      <a:pPr marL="0" marR="0">
                        <a:lnSpc>
                          <a:spcPct val="107000"/>
                        </a:lnSpc>
                        <a:spcBef>
                          <a:spcPts val="0"/>
                        </a:spcBef>
                        <a:spcAft>
                          <a:spcPts val="0"/>
                        </a:spcAft>
                      </a:pPr>
                      <a:r>
                        <a:rPr lang="en-US" sz="1000">
                          <a:effectLst/>
                        </a:rPr>
                        <a:t>Be accountable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12"/>
                  </a:ext>
                </a:extLst>
              </a:tr>
              <a:tr h="136040">
                <a:tc>
                  <a:txBody>
                    <a:bodyPr/>
                    <a:lstStyle/>
                    <a:p>
                      <a:pPr marL="0" marR="0">
                        <a:lnSpc>
                          <a:spcPct val="107000"/>
                        </a:lnSpc>
                        <a:spcBef>
                          <a:spcPts val="0"/>
                        </a:spcBef>
                        <a:spcAft>
                          <a:spcPts val="0"/>
                        </a:spcAft>
                      </a:pPr>
                      <a:r>
                        <a:rPr lang="en-US" sz="1000">
                          <a:effectLst/>
                        </a:rPr>
                        <a:t>Be student-centered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13"/>
                  </a:ext>
                </a:extLst>
              </a:tr>
              <a:tr h="278400">
                <a:tc>
                  <a:txBody>
                    <a:bodyPr/>
                    <a:lstStyle/>
                    <a:p>
                      <a:pPr marL="0" marR="0">
                        <a:lnSpc>
                          <a:spcPct val="107000"/>
                        </a:lnSpc>
                        <a:spcBef>
                          <a:spcPts val="0"/>
                        </a:spcBef>
                        <a:spcAft>
                          <a:spcPts val="0"/>
                        </a:spcAft>
                      </a:pPr>
                      <a:r>
                        <a:rPr lang="en-US" sz="1000">
                          <a:effectLst/>
                        </a:rPr>
                        <a:t>Enhance content expertise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14"/>
                  </a:ext>
                </a:extLst>
              </a:tr>
              <a:tr h="136040">
                <a:tc>
                  <a:txBody>
                    <a:bodyPr/>
                    <a:lstStyle/>
                    <a:p>
                      <a:pPr marL="0" marR="0">
                        <a:lnSpc>
                          <a:spcPct val="107000"/>
                        </a:lnSpc>
                        <a:spcBef>
                          <a:spcPts val="0"/>
                        </a:spcBef>
                        <a:spcAft>
                          <a:spcPts val="0"/>
                        </a:spcAft>
                      </a:pPr>
                      <a:r>
                        <a:rPr lang="en-US" sz="1000">
                          <a:effectLst/>
                        </a:rPr>
                        <a:t>Problem solve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15"/>
                  </a:ext>
                </a:extLst>
              </a:tr>
              <a:tr h="136040">
                <a:tc>
                  <a:txBody>
                    <a:bodyPr/>
                    <a:lstStyle/>
                    <a:p>
                      <a:pPr marL="0" marR="0">
                        <a:lnSpc>
                          <a:spcPct val="107000"/>
                        </a:lnSpc>
                        <a:spcBef>
                          <a:spcPts val="0"/>
                        </a:spcBef>
                        <a:spcAft>
                          <a:spcPts val="0"/>
                        </a:spcAft>
                      </a:pPr>
                      <a:r>
                        <a:rPr lang="en-US" sz="1000">
                          <a:effectLst/>
                        </a:rPr>
                        <a:t>Be consistent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16"/>
                  </a:ext>
                </a:extLst>
              </a:tr>
              <a:tr h="420760">
                <a:tc>
                  <a:txBody>
                    <a:bodyPr/>
                    <a:lstStyle/>
                    <a:p>
                      <a:pPr marL="0" marR="0">
                        <a:lnSpc>
                          <a:spcPct val="107000"/>
                        </a:lnSpc>
                        <a:spcBef>
                          <a:spcPts val="0"/>
                        </a:spcBef>
                        <a:spcAft>
                          <a:spcPts val="0"/>
                        </a:spcAft>
                      </a:pPr>
                      <a:r>
                        <a:rPr lang="en-US" sz="1000">
                          <a:effectLst/>
                        </a:rPr>
                        <a:t>Have a good work ethic (put in the time necessary)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17"/>
                  </a:ext>
                </a:extLst>
              </a:tr>
              <a:tr h="278400">
                <a:tc>
                  <a:txBody>
                    <a:bodyPr/>
                    <a:lstStyle/>
                    <a:p>
                      <a:pPr marL="0" marR="0">
                        <a:lnSpc>
                          <a:spcPct val="107000"/>
                        </a:lnSpc>
                        <a:spcBef>
                          <a:spcPts val="0"/>
                        </a:spcBef>
                        <a:spcAft>
                          <a:spcPts val="0"/>
                        </a:spcAft>
                      </a:pPr>
                      <a:r>
                        <a:rPr lang="en-US" sz="1000">
                          <a:effectLst/>
                        </a:rPr>
                        <a:t>Identify problems-initiate solutions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18"/>
                  </a:ext>
                </a:extLst>
              </a:tr>
              <a:tr h="136040">
                <a:tc>
                  <a:txBody>
                    <a:bodyPr/>
                    <a:lstStyle/>
                    <a:p>
                      <a:pPr marL="0" marR="0">
                        <a:lnSpc>
                          <a:spcPct val="107000"/>
                        </a:lnSpc>
                        <a:spcBef>
                          <a:spcPts val="0"/>
                        </a:spcBef>
                        <a:spcAft>
                          <a:spcPts val="0"/>
                        </a:spcAft>
                      </a:pPr>
                      <a:r>
                        <a:rPr lang="en-US" sz="1000">
                          <a:effectLst/>
                        </a:rPr>
                        <a:t>Be proactive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19"/>
                  </a:ext>
                </a:extLst>
              </a:tr>
              <a:tr h="136040">
                <a:tc>
                  <a:txBody>
                    <a:bodyPr/>
                    <a:lstStyle/>
                    <a:p>
                      <a:pPr marL="0" marR="0">
                        <a:lnSpc>
                          <a:spcPct val="107000"/>
                        </a:lnSpc>
                        <a:spcBef>
                          <a:spcPts val="0"/>
                        </a:spcBef>
                        <a:spcAft>
                          <a:spcPts val="0"/>
                        </a:spcAft>
                      </a:pPr>
                      <a:r>
                        <a:rPr lang="en-US" sz="1000">
                          <a:effectLst/>
                        </a:rPr>
                        <a:t>Be tolerant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20"/>
                  </a:ext>
                </a:extLst>
              </a:tr>
              <a:tr h="136040">
                <a:tc>
                  <a:txBody>
                    <a:bodyPr/>
                    <a:lstStyle/>
                    <a:p>
                      <a:pPr marL="0" marR="0">
                        <a:lnSpc>
                          <a:spcPct val="107000"/>
                        </a:lnSpc>
                        <a:spcBef>
                          <a:spcPts val="0"/>
                        </a:spcBef>
                        <a:spcAft>
                          <a:spcPts val="0"/>
                        </a:spcAft>
                      </a:pPr>
                      <a:r>
                        <a:rPr lang="en-US" sz="1000">
                          <a:effectLst/>
                        </a:rPr>
                        <a:t>Be patient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21"/>
                  </a:ext>
                </a:extLst>
              </a:tr>
              <a:tr h="136040">
                <a:tc>
                  <a:txBody>
                    <a:bodyPr/>
                    <a:lstStyle/>
                    <a:p>
                      <a:pPr marL="0" marR="0">
                        <a:lnSpc>
                          <a:spcPct val="107000"/>
                        </a:lnSpc>
                        <a:spcBef>
                          <a:spcPts val="0"/>
                        </a:spcBef>
                        <a:spcAft>
                          <a:spcPts val="0"/>
                        </a:spcAft>
                      </a:pPr>
                      <a:r>
                        <a:rPr lang="en-US" sz="1000">
                          <a:effectLst/>
                        </a:rPr>
                        <a:t>Be honest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22"/>
                  </a:ext>
                </a:extLst>
              </a:tr>
              <a:tr h="136040">
                <a:tc>
                  <a:txBody>
                    <a:bodyPr/>
                    <a:lstStyle/>
                    <a:p>
                      <a:pPr marL="0" marR="0">
                        <a:lnSpc>
                          <a:spcPct val="107000"/>
                        </a:lnSpc>
                        <a:spcBef>
                          <a:spcPts val="0"/>
                        </a:spcBef>
                        <a:spcAft>
                          <a:spcPts val="0"/>
                        </a:spcAft>
                      </a:pPr>
                      <a:r>
                        <a:rPr lang="en-US" sz="1000">
                          <a:effectLst/>
                        </a:rPr>
                        <a:t>Be trusting/ trustworthy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23"/>
                  </a:ext>
                </a:extLst>
              </a:tr>
              <a:tr h="136040">
                <a:tc>
                  <a:txBody>
                    <a:bodyPr/>
                    <a:lstStyle/>
                    <a:p>
                      <a:pPr marL="0" marR="0">
                        <a:lnSpc>
                          <a:spcPct val="107000"/>
                        </a:lnSpc>
                        <a:spcBef>
                          <a:spcPts val="0"/>
                        </a:spcBef>
                        <a:spcAft>
                          <a:spcPts val="0"/>
                        </a:spcAft>
                      </a:pPr>
                      <a:r>
                        <a:rPr lang="en-US" sz="1000">
                          <a:effectLst/>
                        </a:rPr>
                        <a:t>Be accepting</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24"/>
                  </a:ext>
                </a:extLst>
              </a:tr>
              <a:tr h="136040">
                <a:tc>
                  <a:txBody>
                    <a:bodyPr/>
                    <a:lstStyle/>
                    <a:p>
                      <a:pPr marL="0" marR="0">
                        <a:lnSpc>
                          <a:spcPct val="107000"/>
                        </a:lnSpc>
                        <a:spcBef>
                          <a:spcPts val="0"/>
                        </a:spcBef>
                        <a:spcAft>
                          <a:spcPts val="0"/>
                        </a:spcAft>
                      </a:pPr>
                      <a:r>
                        <a:rPr lang="en-US" sz="1000" dirty="0">
                          <a:effectLst/>
                        </a:rPr>
                        <a:t>Resolve conflict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tc>
                  <a:txBody>
                    <a:bodyPr/>
                    <a:lstStyle/>
                    <a:p>
                      <a:pPr marL="0" marR="0">
                        <a:lnSpc>
                          <a:spcPct val="107000"/>
                        </a:lnSpc>
                        <a:spcBef>
                          <a:spcPts val="0"/>
                        </a:spcBef>
                        <a:spcAft>
                          <a:spcPts val="0"/>
                        </a:spcAft>
                      </a:pPr>
                      <a:r>
                        <a:rPr lang="en-US" sz="500" dirty="0">
                          <a:effectLst/>
                        </a:rPr>
                        <a:t> </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9327" marR="29327" marT="0" marB="0"/>
                </a:tc>
                <a:extLst>
                  <a:ext uri="{0D108BD9-81ED-4DB2-BD59-A6C34878D82A}">
                    <a16:rowId xmlns:a16="http://schemas.microsoft.com/office/drawing/2014/main" xmlns="" val="10025"/>
                  </a:ext>
                </a:extLst>
              </a:tr>
            </a:tbl>
          </a:graphicData>
        </a:graphic>
      </p:graphicFrame>
    </p:spTree>
    <p:extLst>
      <p:ext uri="{BB962C8B-B14F-4D97-AF65-F5344CB8AC3E}">
        <p14:creationId xmlns:p14="http://schemas.microsoft.com/office/powerpoint/2010/main" val="969079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AF78C41-187E-4138-945D-F3423AE238A1}"/>
              </a:ext>
            </a:extLst>
          </p:cNvPr>
          <p:cNvSpPr>
            <a:spLocks noGrp="1"/>
          </p:cNvSpPr>
          <p:nvPr>
            <p:ph type="title"/>
          </p:nvPr>
        </p:nvSpPr>
        <p:spPr>
          <a:solidFill>
            <a:schemeClr val="accent3">
              <a:lumMod val="60000"/>
              <a:lumOff val="40000"/>
            </a:schemeClr>
          </a:solidFill>
        </p:spPr>
        <p:txBody>
          <a:bodyPr>
            <a:noAutofit/>
          </a:bodyPr>
          <a:lstStyle/>
          <a:p>
            <a:r>
              <a:rPr lang="en-US" sz="3200" dirty="0"/>
              <a:t>Self-Assessment and Station Teaching video</a:t>
            </a:r>
          </a:p>
        </p:txBody>
      </p:sp>
      <p:sp>
        <p:nvSpPr>
          <p:cNvPr id="4" name="Content Placeholder 3">
            <a:extLst>
              <a:ext uri="{FF2B5EF4-FFF2-40B4-BE49-F238E27FC236}">
                <a16:creationId xmlns:a16="http://schemas.microsoft.com/office/drawing/2014/main" xmlns="" id="{5889775E-6495-4393-B597-7864E1002DF6}"/>
              </a:ext>
            </a:extLst>
          </p:cNvPr>
          <p:cNvSpPr>
            <a:spLocks noGrp="1"/>
          </p:cNvSpPr>
          <p:nvPr>
            <p:ph idx="1"/>
          </p:nvPr>
        </p:nvSpPr>
        <p:spPr/>
        <p:txBody>
          <a:bodyPr>
            <a:normAutofit fontScale="92500" lnSpcReduction="10000"/>
          </a:bodyPr>
          <a:lstStyle/>
          <a:p>
            <a:r>
              <a:rPr lang="en-US" dirty="0"/>
              <a:t>In this video a seventh-grade math teacher and intervention specialist demonstrate the use of the Self-Assessment of Readiness for Inclusive Teaching Tool in their reflection after a co-taught math lesson. The inclusive teaching strategy spotlighted in the video is Station Teaching which is defined as an environment where various learning stations are created, and co-teachers provide individual support at the different stations. </a:t>
            </a:r>
          </a:p>
          <a:p>
            <a:endParaRPr lang="en-US" dirty="0"/>
          </a:p>
        </p:txBody>
      </p:sp>
    </p:spTree>
    <p:extLst>
      <p:ext uri="{BB962C8B-B14F-4D97-AF65-F5344CB8AC3E}">
        <p14:creationId xmlns:p14="http://schemas.microsoft.com/office/powerpoint/2010/main" val="4013519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2106</Words>
  <Application>Microsoft Office PowerPoint</Application>
  <PresentationFormat>On-screen Show (4:3)</PresentationFormat>
  <Paragraphs>321</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Advocating for Inclusive Teaching Practices: Successfully Navigating Partnerships in Inclusive Teaching Settings (SNPiITS) Tools</vt:lpstr>
      <vt:lpstr>Purpose</vt:lpstr>
      <vt:lpstr>Partners</vt:lpstr>
      <vt:lpstr>Relationship to the Ohio Improvement Process</vt:lpstr>
      <vt:lpstr>Outcomes</vt:lpstr>
      <vt:lpstr>Tools</vt:lpstr>
      <vt:lpstr>Self-Assessment of Readiness Skills for Inclusive Teaching tool</vt:lpstr>
      <vt:lpstr>Self-Assessment of Readiness Skills for Inclusive Teaching</vt:lpstr>
      <vt:lpstr>Self-Assessment and Station Teaching video</vt:lpstr>
      <vt:lpstr>Self-Assessment and Station Teaching 7th Grade Math</vt:lpstr>
      <vt:lpstr>Responses and Solutions to Barriers tool</vt:lpstr>
      <vt:lpstr>Responses/Solutions to Barriers (sample items)</vt:lpstr>
      <vt:lpstr>One Teach-One Assist video</vt:lpstr>
      <vt:lpstr>One Teach, One Assist video 7th Grade Math</vt:lpstr>
      <vt:lpstr>Collaborative Reflection of Inclusive Teaching Checklist and Observation Protocol tools</vt:lpstr>
      <vt:lpstr>Rubric for Inclusive Teaching</vt:lpstr>
      <vt:lpstr>Inclusive Teaching Checklist/Observation Protocol</vt:lpstr>
      <vt:lpstr>Co-Teaching Model video 7th Grade Language Arts</vt:lpstr>
      <vt:lpstr>Co-Teaching Model video 7th Grade Language Arts</vt:lpstr>
      <vt:lpstr>Station Teaching and Reflection video 5th Grade Language Arts</vt:lpstr>
      <vt:lpstr>Station Teaching and Reflection video 5th Grade Language Arts</vt:lpstr>
      <vt:lpstr>Discussion</vt:lpstr>
      <vt:lpstr>Dissemination of SNPiITS Tools</vt:lpstr>
      <vt:lpstr>Next Steps</vt:lpstr>
      <vt:lpstr>Thank You</vt:lpstr>
    </vt:vector>
  </TitlesOfParts>
  <Company>Ohio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Barlag</dc:creator>
  <cp:lastModifiedBy>Dianne M Gut</cp:lastModifiedBy>
  <cp:revision>34</cp:revision>
  <cp:lastPrinted>2018-01-04T14:12:16Z</cp:lastPrinted>
  <dcterms:created xsi:type="dcterms:W3CDTF">2015-10-22T16:55:03Z</dcterms:created>
  <dcterms:modified xsi:type="dcterms:W3CDTF">2018-02-25T17:07:44Z</dcterms:modified>
</cp:coreProperties>
</file>