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57" r:id="rId3"/>
    <p:sldId id="265" r:id="rId4"/>
    <p:sldId id="258" r:id="rId5"/>
    <p:sldId id="259" r:id="rId6"/>
    <p:sldId id="266" r:id="rId7"/>
    <p:sldId id="267" r:id="rId8"/>
    <p:sldId id="268" r:id="rId9"/>
    <p:sldId id="269" r:id="rId10"/>
    <p:sldId id="270" r:id="rId11"/>
    <p:sldId id="260" r:id="rId12"/>
    <p:sldId id="261" r:id="rId13"/>
    <p:sldId id="271" r:id="rId14"/>
    <p:sldId id="262" r:id="rId15"/>
    <p:sldId id="263" r:id="rId16"/>
    <p:sldId id="272" r:id="rId17"/>
    <p:sldId id="273" r:id="rId18"/>
    <p:sldId id="274" r:id="rId19"/>
    <p:sldId id="275" r:id="rId20"/>
    <p:sldId id="276" r:id="rId21"/>
    <p:sldId id="26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2007_Workbook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2007_Workbook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2007_Workbook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2007_Workbook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2007_Workbook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2007_Workbook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2007_Workbook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Sheet1!$A$2:$A$9</c:f>
              <c:strCache>
                <c:ptCount val="8"/>
                <c:pt idx="0">
                  <c:v>Placement of Student Teachers</c:v>
                </c:pt>
                <c:pt idx="1">
                  <c:v>Supervising Student Teachers</c:v>
                </c:pt>
                <c:pt idx="2">
                  <c:v>Paperwork</c:v>
                </c:pt>
                <c:pt idx="3">
                  <c:v>Professional Development</c:v>
                </c:pt>
                <c:pt idx="4">
                  <c:v>P II Coordinator</c:v>
                </c:pt>
                <c:pt idx="5">
                  <c:v>Work with Program Coordinator</c:v>
                </c:pt>
                <c:pt idx="6">
                  <c:v>Oversee Staff</c:v>
                </c:pt>
                <c:pt idx="7">
                  <c:v>Recruitment of Potential Students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13</c:v>
                </c:pt>
                <c:pt idx="1">
                  <c:v>7</c:v>
                </c:pt>
                <c:pt idx="2">
                  <c:v>6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 w="25406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 b="1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400" b="1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400" b="1"/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400" b="1"/>
            </a:pPr>
            <a:endParaRPr lang="en-US"/>
          </a:p>
        </c:txPr>
      </c:legendEntry>
      <c:legendEntry>
        <c:idx val="5"/>
        <c:txPr>
          <a:bodyPr/>
          <a:lstStyle/>
          <a:p>
            <a:pPr>
              <a:defRPr sz="1400" b="1"/>
            </a:pPr>
            <a:endParaRPr lang="en-US"/>
          </a:p>
        </c:txPr>
      </c:legendEntry>
      <c:legendEntry>
        <c:idx val="6"/>
        <c:txPr>
          <a:bodyPr/>
          <a:lstStyle/>
          <a:p>
            <a:pPr>
              <a:defRPr sz="1400" b="1"/>
            </a:pPr>
            <a:endParaRPr lang="en-US"/>
          </a:p>
        </c:txPr>
      </c:legendEntry>
      <c:legendEntry>
        <c:idx val="7"/>
        <c:txPr>
          <a:bodyPr/>
          <a:lstStyle/>
          <a:p>
            <a:pPr>
              <a:defRPr sz="1400" b="1"/>
            </a:pPr>
            <a:endParaRPr lang="en-US"/>
          </a:p>
        </c:txPr>
      </c:legendEntry>
      <c:layout>
        <c:manualLayout>
          <c:xMode val="edge"/>
          <c:yMode val="edge"/>
          <c:x val="0.63584836554521595"/>
          <c:y val="0.19114173228346468"/>
          <c:w val="0.35506072536387517"/>
          <c:h val="0.5098733981781689"/>
        </c:manualLayout>
      </c:layout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zero"/>
  </c:chart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Are Your Early Field Experiences Observed?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Some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600" b="1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 b="1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 b="1"/>
            </a:pPr>
            <a:endParaRPr lang="en-US"/>
          </a:p>
        </c:txPr>
      </c:legendEntry>
      <c:layout>
        <c:manualLayout>
          <c:xMode val="edge"/>
          <c:yMode val="edge"/>
          <c:x val="0.81225685331000363"/>
          <c:y val="0.18474521333912819"/>
          <c:w val="0.10903944298629359"/>
          <c:h val="0.51066281363767252"/>
        </c:manualLayout>
      </c:layout>
      <c:txPr>
        <a:bodyPr/>
        <a:lstStyle/>
        <a:p>
          <a:pPr>
            <a:defRPr sz="1200" b="1"/>
          </a:pPr>
          <a:endParaRPr lang="en-US"/>
        </a:p>
      </c:txPr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Who Observes Your Early Field Experiences?</c:v>
                </c:pt>
              </c:strCache>
            </c:strRef>
          </c:tx>
          <c:dLbls>
            <c:dLbl>
              <c:idx val="3"/>
              <c:delete val="1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Sheet1!$A$2:$A$5</c:f>
              <c:strCache>
                <c:ptCount val="4"/>
                <c:pt idx="0">
                  <c:v>Faculty of Records</c:v>
                </c:pt>
                <c:pt idx="1">
                  <c:v>Clinical Educator/Cooperating Teacher</c:v>
                </c:pt>
                <c:pt idx="2">
                  <c:v>University Superior</c:v>
                </c:pt>
                <c:pt idx="3">
                  <c:v>Someone Else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7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600" b="1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 b="1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 b="1"/>
            </a:pPr>
            <a:endParaRPr lang="en-US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66864963060173099"/>
          <c:y val="0.10222995636508743"/>
          <c:w val="0.31128864100320802"/>
          <c:h val="0.63840225825973385"/>
        </c:manualLayout>
      </c:layout>
      <c:txPr>
        <a:bodyPr/>
        <a:lstStyle/>
        <a:p>
          <a:pPr>
            <a:defRPr sz="1200" b="1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Who Places Candidates for the Early Field Experiences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Faculty of Record</c:v>
                </c:pt>
                <c:pt idx="1">
                  <c:v>Director of Field Experience</c:v>
                </c:pt>
                <c:pt idx="2">
                  <c:v>Someone Else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10</c:v>
                </c:pt>
                <c:pt idx="2">
                  <c:v>1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 w="25401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1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 b="1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 b="1"/>
            </a:pPr>
            <a:endParaRPr lang="en-US"/>
          </a:p>
        </c:txPr>
      </c:legendEntry>
      <c:layout>
        <c:manualLayout>
          <c:xMode val="edge"/>
          <c:yMode val="edge"/>
          <c:x val="0.6354674286950267"/>
          <c:y val="0.24137023739090221"/>
          <c:w val="0.33072380215547592"/>
          <c:h val="0.42474355687368109"/>
        </c:manualLayout>
      </c:layout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zero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Who Contacts Schools for Placements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Faculty of Record</c:v>
                </c:pt>
                <c:pt idx="1">
                  <c:v>Director of Field Experience</c:v>
                </c:pt>
                <c:pt idx="2">
                  <c:v>Someone Else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14</c:v>
                </c:pt>
                <c:pt idx="2">
                  <c:v>4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 w="25401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1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 b="1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 b="1"/>
            </a:pPr>
            <a:endParaRPr lang="en-US"/>
          </a:p>
        </c:txPr>
      </c:legendEntry>
      <c:layout>
        <c:manualLayout>
          <c:xMode val="edge"/>
          <c:yMode val="edge"/>
          <c:x val="0.67181924105281254"/>
          <c:y val="0.40798027143952231"/>
          <c:w val="0.31727733215591042"/>
          <c:h val="0.19192620296214083"/>
        </c:manualLayout>
      </c:layout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zero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How Many People Work in the Office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Percent val="1"/>
            <c:showLeaderLines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7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5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 w="25401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800" b="1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800" b="1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800" b="1"/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800" b="1"/>
            </a:pPr>
            <a:endParaRPr lang="en-US"/>
          </a:p>
        </c:txPr>
      </c:legendEntry>
      <c:layout>
        <c:manualLayout>
          <c:xMode val="edge"/>
          <c:yMode val="edge"/>
          <c:x val="0.8252869981358335"/>
          <c:y val="0.31027808640484433"/>
          <c:w val="6.5916548417313772E-2"/>
          <c:h val="0.45474163889023073"/>
        </c:manualLayout>
      </c:layout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zero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>
        <c:manualLayout>
          <c:layoutTarget val="inner"/>
          <c:xMode val="edge"/>
          <c:yMode val="edge"/>
          <c:x val="0.22580660940109767"/>
          <c:y val="8.4948109385781553E-2"/>
          <c:w val="0.43913373896444785"/>
          <c:h val="0.813267585263069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What Type of Relationship do You Have With Your Schools for Student Teaching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Sheet1!$A$2:$A$5</c:f>
              <c:strCache>
                <c:ptCount val="4"/>
                <c:pt idx="0">
                  <c:v>Formal</c:v>
                </c:pt>
                <c:pt idx="1">
                  <c:v>Informal</c:v>
                </c:pt>
                <c:pt idx="2">
                  <c:v>Placements</c:v>
                </c:pt>
                <c:pt idx="3">
                  <c:v>None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 w="25394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1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 b="1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 b="1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600" b="1"/>
            </a:pPr>
            <a:endParaRPr lang="en-US"/>
          </a:p>
        </c:txPr>
      </c:legendEntry>
      <c:layout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zero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Activities Sponsored</c:v>
                </c:pt>
              </c:strCache>
            </c:strRef>
          </c:tx>
          <c:dLbls>
            <c:txPr>
              <a:bodyPr/>
              <a:lstStyle/>
              <a:p>
                <a:pPr>
                  <a:defRPr sz="1398" b="1"/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Sheet1!$A$2:$A$9</c:f>
              <c:strCache>
                <c:ptCount val="8"/>
                <c:pt idx="0">
                  <c:v>Orientation for Early Field Experience</c:v>
                </c:pt>
                <c:pt idx="1">
                  <c:v>Orientation for Student Teaching (Cooperating Teachers)</c:v>
                </c:pt>
                <c:pt idx="2">
                  <c:v>Orientation for Student Teaching (Candidates)</c:v>
                </c:pt>
                <c:pt idx="3">
                  <c:v>Mentoring</c:v>
                </c:pt>
                <c:pt idx="4">
                  <c:v>Professsional Development</c:v>
                </c:pt>
                <c:pt idx="5">
                  <c:v>End of Year Meeting for Cooperating Teachers</c:v>
                </c:pt>
                <c:pt idx="6">
                  <c:v>End of Year Meeting for Student Teachers</c:v>
                </c:pt>
                <c:pt idx="7">
                  <c:v>Other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11</c:v>
                </c:pt>
                <c:pt idx="1">
                  <c:v>14</c:v>
                </c:pt>
                <c:pt idx="2">
                  <c:v>14</c:v>
                </c:pt>
                <c:pt idx="3">
                  <c:v>9</c:v>
                </c:pt>
                <c:pt idx="4">
                  <c:v>7</c:v>
                </c:pt>
                <c:pt idx="5">
                  <c:v>7</c:v>
                </c:pt>
                <c:pt idx="6">
                  <c:v>11</c:v>
                </c:pt>
                <c:pt idx="7">
                  <c:v>3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 w="25371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 b="1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400" b="1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400" b="1"/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400" b="1"/>
            </a:pPr>
            <a:endParaRPr lang="en-US"/>
          </a:p>
        </c:txPr>
      </c:legendEntry>
      <c:legendEntry>
        <c:idx val="5"/>
        <c:txPr>
          <a:bodyPr/>
          <a:lstStyle/>
          <a:p>
            <a:pPr>
              <a:defRPr sz="1400" b="1"/>
            </a:pPr>
            <a:endParaRPr lang="en-US"/>
          </a:p>
        </c:txPr>
      </c:legendEntry>
      <c:legendEntry>
        <c:idx val="6"/>
        <c:txPr>
          <a:bodyPr/>
          <a:lstStyle/>
          <a:p>
            <a:pPr>
              <a:defRPr sz="1400" b="1"/>
            </a:pPr>
            <a:endParaRPr lang="en-US"/>
          </a:p>
        </c:txPr>
      </c:legendEntry>
      <c:legendEntry>
        <c:idx val="7"/>
        <c:txPr>
          <a:bodyPr/>
          <a:lstStyle/>
          <a:p>
            <a:pPr>
              <a:defRPr sz="1400" b="1"/>
            </a:pPr>
            <a:endParaRPr lang="en-US"/>
          </a:p>
        </c:txPr>
      </c:legendEntry>
      <c:layout/>
      <c:txPr>
        <a:bodyPr/>
        <a:lstStyle/>
        <a:p>
          <a:pPr>
            <a:defRPr sz="1199" b="1"/>
          </a:pPr>
          <a:endParaRPr lang="en-US"/>
        </a:p>
      </c:txPr>
    </c:legend>
    <c:plotVisOnly val="1"/>
    <c:dispBlanksAs val="zero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What Assessment Forms are Currenlty Being Used for Your Evaluation of Student Teaching/Internship</c:v>
                </c:pt>
              </c:strCache>
            </c:strRef>
          </c:tx>
          <c:dLbls>
            <c:txPr>
              <a:bodyPr/>
              <a:lstStyle/>
              <a:p>
                <a:pPr>
                  <a:defRPr sz="1398" b="1"/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Sheet1!$A$2:$A$5</c:f>
              <c:strCache>
                <c:ptCount val="4"/>
                <c:pt idx="0">
                  <c:v>Ohio Standards for Teaching Profession</c:v>
                </c:pt>
                <c:pt idx="1">
                  <c:v>Collaborative Logs</c:v>
                </c:pt>
                <c:pt idx="2">
                  <c:v>Praxis III</c:v>
                </c:pt>
                <c:pt idx="3">
                  <c:v>Our Own Form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4</c:v>
                </c:pt>
                <c:pt idx="2">
                  <c:v>3</c:v>
                </c:pt>
                <c:pt idx="3">
                  <c:v>8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 w="2536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 b="1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400" b="1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400" b="1"/>
            </a:pPr>
            <a:endParaRPr lang="en-US"/>
          </a:p>
        </c:txPr>
      </c:legendEntry>
      <c:layout/>
      <c:txPr>
        <a:bodyPr/>
        <a:lstStyle/>
        <a:p>
          <a:pPr>
            <a:defRPr sz="1198" b="1"/>
          </a:pPr>
          <a:endParaRPr lang="en-US"/>
        </a:p>
      </c:txPr>
    </c:legend>
    <c:plotVisOnly val="1"/>
    <c:dispBlanksAs val="zero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Who Observes Your Student Teachers/Interns?</c:v>
                </c:pt>
              </c:strCache>
            </c:strRef>
          </c:tx>
          <c:dLbls>
            <c:dLbl>
              <c:idx val="3"/>
              <c:delete val="1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Sheet1!$A$2:$A$5</c:f>
              <c:strCache>
                <c:ptCount val="4"/>
                <c:pt idx="0">
                  <c:v>Faculty of Record</c:v>
                </c:pt>
                <c:pt idx="1">
                  <c:v>Clinical Educator/Cooperating Teacher</c:v>
                </c:pt>
                <c:pt idx="2">
                  <c:v>University Supervisor</c:v>
                </c:pt>
                <c:pt idx="3">
                  <c:v>Someone Else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7</c:v>
                </c:pt>
                <c:pt idx="2">
                  <c:v>13</c:v>
                </c:pt>
                <c:pt idx="3">
                  <c:v>0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400" b="1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400" b="1"/>
            </a:pPr>
            <a:endParaRPr lang="en-US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66864963060173099"/>
          <c:y val="0.20324713215728907"/>
          <c:w val="0.32209111013901048"/>
          <c:h val="0.3830532861183355"/>
        </c:manualLayout>
      </c:layout>
      <c:txPr>
        <a:bodyPr/>
        <a:lstStyle/>
        <a:p>
          <a:pPr>
            <a:defRPr sz="1200" b="1"/>
          </a:pPr>
          <a:endParaRPr lang="en-US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What Type of Relationship do you Have With Your Schools for Early Field Exerience?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Formal</c:v>
                </c:pt>
                <c:pt idx="1">
                  <c:v>Informal</c:v>
                </c:pt>
                <c:pt idx="2">
                  <c:v>Placements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</c:v>
                </c:pt>
                <c:pt idx="1">
                  <c:v>5</c:v>
                </c:pt>
                <c:pt idx="2">
                  <c:v>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600" b="1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 b="1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 b="1"/>
            </a:pPr>
            <a:endParaRPr lang="en-US"/>
          </a:p>
        </c:txPr>
      </c:legendEntry>
      <c:layout>
        <c:manualLayout>
          <c:xMode val="edge"/>
          <c:yMode val="edge"/>
          <c:x val="0.75329851997666952"/>
          <c:y val="0.23671470579852291"/>
          <c:w val="0.17725703557888614"/>
          <c:h val="0.50224471565498874"/>
        </c:manualLayout>
      </c:layout>
      <c:txPr>
        <a:bodyPr/>
        <a:lstStyle/>
        <a:p>
          <a:pPr>
            <a:defRPr sz="1200" b="1"/>
          </a:pPr>
          <a:endParaRPr lang="en-US"/>
        </a:p>
      </c:txPr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07C27-7990-451A-ABCE-332999372A5F}" type="datetimeFigureOut">
              <a:rPr lang="en-US" smtClean="0"/>
              <a:pPr/>
              <a:t>10/13/2010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DA4E8-51C7-4BFD-BEBA-FA63B22F77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0E2A8-2A1B-4A9C-AD95-63A0E541D0AF}" type="datetimeFigureOut">
              <a:rPr lang="en-US" smtClean="0"/>
              <a:pPr/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A73B-982E-4EBF-B277-32FD079F7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0E2A8-2A1B-4A9C-AD95-63A0E541D0AF}" type="datetimeFigureOut">
              <a:rPr lang="en-US" smtClean="0"/>
              <a:pPr/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A73B-982E-4EBF-B277-32FD079F7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0E2A8-2A1B-4A9C-AD95-63A0E541D0AF}" type="datetimeFigureOut">
              <a:rPr lang="en-US" smtClean="0"/>
              <a:pPr/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A73B-982E-4EBF-B277-32FD079F7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0E2A8-2A1B-4A9C-AD95-63A0E541D0AF}" type="datetimeFigureOut">
              <a:rPr lang="en-US" smtClean="0"/>
              <a:pPr/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A73B-982E-4EBF-B277-32FD079F7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0E2A8-2A1B-4A9C-AD95-63A0E541D0AF}" type="datetimeFigureOut">
              <a:rPr lang="en-US" smtClean="0"/>
              <a:pPr/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A73B-982E-4EBF-B277-32FD079F7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0E2A8-2A1B-4A9C-AD95-63A0E541D0AF}" type="datetimeFigureOut">
              <a:rPr lang="en-US" smtClean="0"/>
              <a:pPr/>
              <a:t>10/13/2010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A73B-982E-4EBF-B277-32FD079F7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0E2A8-2A1B-4A9C-AD95-63A0E541D0AF}" type="datetimeFigureOut">
              <a:rPr lang="en-US" smtClean="0"/>
              <a:pPr/>
              <a:t>10/13/2010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A73B-982E-4EBF-B277-32FD079F7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0E2A8-2A1B-4A9C-AD95-63A0E541D0AF}" type="datetimeFigureOut">
              <a:rPr lang="en-US" smtClean="0"/>
              <a:pPr/>
              <a:t>10/13/2010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A73B-982E-4EBF-B277-32FD079F7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0E2A8-2A1B-4A9C-AD95-63A0E541D0AF}" type="datetimeFigureOut">
              <a:rPr lang="en-US" smtClean="0"/>
              <a:pPr/>
              <a:t>10/13/2010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A73B-982E-4EBF-B277-32FD079F7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0E2A8-2A1B-4A9C-AD95-63A0E541D0AF}" type="datetimeFigureOut">
              <a:rPr lang="en-US" smtClean="0"/>
              <a:pPr/>
              <a:t>10/13/2010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A73B-982E-4EBF-B277-32FD079F7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0E2A8-2A1B-4A9C-AD95-63A0E541D0AF}" type="datetimeFigureOut">
              <a:rPr lang="en-US" smtClean="0"/>
              <a:pPr/>
              <a:t>10/13/2010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A73B-982E-4EBF-B277-32FD079F7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0E2A8-2A1B-4A9C-AD95-63A0E541D0AF}" type="datetimeFigureOut">
              <a:rPr lang="en-US" smtClean="0"/>
              <a:pPr/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BA73B-982E-4EBF-B277-32FD079F7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lhenders\Local Settings\Temporary Internet Files\Content.IE5\HHSJJ34N\MP90041176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Ohio Field Directors’ Forum</a:t>
            </a:r>
            <a:endParaRPr lang="en-US" sz="4800" b="1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77000" cy="2286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OCTEO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Fall Conference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October 14, 2010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Connie Bowman, Ph.D.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Lisa Henderson, Ph.D.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Sally Barnhart, M. Ed.</a:t>
            </a:r>
          </a:p>
          <a:p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295400"/>
          </a:xfrm>
        </p:spPr>
        <p:txBody>
          <a:bodyPr>
            <a:no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Ohio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Field Directors’ Survey 2010</a:t>
            </a:r>
            <a:b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What Type of Relationship do you have with your Schools for Student Teaching?</a:t>
            </a:r>
            <a:r>
              <a:rPr lang="en-US" sz="2400" b="1" dirty="0" smtClean="0">
                <a:solidFill>
                  <a:prstClr val="black"/>
                </a:solidFill>
                <a:latin typeface="Baskerville Old Face" pitchFamily="18" charset="0"/>
              </a:rPr>
              <a:t/>
            </a:r>
            <a:br>
              <a:rPr lang="en-US" sz="2400" b="1" dirty="0" smtClean="0">
                <a:solidFill>
                  <a:prstClr val="black"/>
                </a:solidFill>
                <a:latin typeface="Baskerville Old Face" pitchFamily="18" charset="0"/>
              </a:rPr>
            </a:br>
            <a:endParaRPr lang="en-US" sz="2400" dirty="0">
              <a:latin typeface="Baskerville Old Face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676400"/>
          <a:ext cx="83820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Documents and Settings\lhenders\Local Settings\Temporary Internet Files\Content.IE5\KO9SCNQX\MC90043926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33800"/>
            <a:ext cx="9144000" cy="3124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Table Talk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Baskerville Old Face" pitchFamily="18" charset="0"/>
              </a:rPr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kinds of orientation meetings are held and types of mentoring opportunities available for candidates , teachers  and supervisors?  Discuss these activities for early field experiences, methods experiences, and student teaching.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lhenders\Local Settings\Temporary Internet Files\Content.IE5\HHSJJ34N\MP90043099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9789" y="0"/>
            <a:ext cx="6804422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Ohio Field Directors’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2010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Survey Results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Activities Sponsored by Field Directors: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Orientation for Student Teaching Candidates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Orientation for Student Teaching Cooperating Teachers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End of the Year Meetings for Student Teachers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Orientation for Early Field Experiences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Mentoring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End of Year Meetings for Cooperating Teachers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Professional Development (school safety, career placement, licensure, mentoring, co-teaching, problem solving)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Transition to Teacher Residency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Other (field supervisors’ training, updates for supervisors, weekly student teacher seminars)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Ohio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Field Directors’ Survey 2010</a:t>
            </a:r>
            <a:b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Activities Sponsored by the Field Office</a:t>
            </a:r>
            <a:b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Table Talk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evaluation procedures are in place to assess candidates’ performance in field placements?  Discuss specific appraisal forms or feedback tools used for methods and student teaching at your institution</a:t>
            </a:r>
            <a:r>
              <a:rPr lang="en-US" dirty="0" smtClean="0">
                <a:latin typeface="Baskerville Old Face" pitchFamily="18" charset="0"/>
              </a:rPr>
              <a:t>.</a:t>
            </a:r>
            <a:endParaRPr lang="en-US" dirty="0">
              <a:latin typeface="Baskerville Old Face" pitchFamily="18" charset="0"/>
            </a:endParaRPr>
          </a:p>
        </p:txBody>
      </p:sp>
      <p:pic>
        <p:nvPicPr>
          <p:cNvPr id="7170" name="Picture 2" descr="C:\Documents and Settings\lhenders\Local Settings\Temporary Internet Files\Content.IE5\FZ1PFIYB\MP90022767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7888"/>
            <a:ext cx="9144000" cy="2420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lhenders\Local Settings\Temporary Internet Files\Content.IE5\FZ1PFIYB\MP90038469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41911">
            <a:off x="6583023" y="3923368"/>
            <a:ext cx="2053985" cy="262219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Ohio Field Directors’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2010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Survey Results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Assessment Forms or Tools Used to Evaluate Candidates’ Field Performance: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Ohio Standards for the Teaching Profession Evaluation or Higher Education Institution’s Form (narrative, checklist,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Pathwise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Domains, dispositions)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Collaborative Logs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Praxis III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valuation Forms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Ohio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Field Directors’ Survey 2010</a:t>
            </a:r>
            <a:b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What Assessment Forms are Currently  Being Used for Your Evaluation of Student Teaching/Internship?</a:t>
            </a:r>
            <a:r>
              <a:rPr lang="en-US" sz="2800" b="1" dirty="0" smtClean="0">
                <a:solidFill>
                  <a:prstClr val="black"/>
                </a:solidFill>
                <a:latin typeface="Baskerville Old Face" pitchFamily="18" charset="0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latin typeface="Baskerville Old Face" pitchFamily="18" charset="0"/>
              </a:rPr>
            </a:br>
            <a:endParaRPr lang="en-US" sz="2800" dirty="0">
              <a:latin typeface="Baskerville Old Face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8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Ohio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Field Directors’ Survey 2010</a:t>
            </a:r>
            <a:b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Who Observes Your Student Teachers/Interns?</a:t>
            </a:r>
            <a:b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4449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Ohio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Field Directors’ Survey 2010</a:t>
            </a:r>
            <a:b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What Type of Relationship do you have with your Schools for Early Field Experience?</a:t>
            </a:r>
            <a:r>
              <a:rPr lang="en-US" sz="2800" b="1" dirty="0" smtClean="0">
                <a:solidFill>
                  <a:prstClr val="black"/>
                </a:solidFill>
                <a:latin typeface="Baskerville Old Face" pitchFamily="18" charset="0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latin typeface="Baskerville Old Face" pitchFamily="18" charset="0"/>
              </a:rPr>
            </a:br>
            <a:endParaRPr lang="en-US" sz="2800" dirty="0">
              <a:latin typeface="Baskerville Old Face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Ohio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Field Directors’ Survey 2010</a:t>
            </a:r>
            <a:b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Are Your Early Field Experiences Observed?</a:t>
            </a:r>
            <a:b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371600"/>
          <a:ext cx="8229600" cy="460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lhenders\Local Settings\Temporary Internet Files\Content.IE5\FZ1PFIYB\MP90038486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623454"/>
            <a:ext cx="5029200" cy="623454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482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Field Directors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4114800" cy="4525963"/>
          </a:xfrm>
        </p:spPr>
        <p:txBody>
          <a:bodyPr/>
          <a:lstStyle/>
          <a:p>
            <a:pPr algn="ctr">
              <a:buNone/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Who are we, </a:t>
            </a:r>
          </a:p>
          <a:p>
            <a:pPr algn="ctr">
              <a:buNone/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and </a:t>
            </a:r>
          </a:p>
          <a:p>
            <a:pPr algn="ctr">
              <a:buNone/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what do we do?</a:t>
            </a:r>
          </a:p>
          <a:p>
            <a:pPr algn="ctr">
              <a:buNone/>
            </a:pPr>
            <a:endParaRPr lang="en-US" b="1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Ohio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Field Directors’ Survey 2010</a:t>
            </a:r>
            <a:b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Who Observes Your Early Field Experiences?</a:t>
            </a:r>
            <a:b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447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Table Talk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are relevant topics of interest for discussion at the spring 2011 Field Directors’ Forum?  Are you willing to present or organize a panel discussion on a field office topic?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1" name="Picture 5" descr="C:\Documents and Settings\lhenders\Local Settings\Temporary Internet Files\Content.IE5\D2HGA4ZA\MP90030957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0"/>
            <a:ext cx="9144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Ten Minutes of Table Talk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60198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Baskerville Old Face" pitchFamily="18" charset="0"/>
              </a:rPr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Field Directors, in each small group, should generate discussion in response to the questions posed and labeled “Table Talk” during this session.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Documents and Settings\lhenders\Local Settings\Temporary Internet Files\Content.IE5\D2HGA4ZA\MC90044610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8082" y="0"/>
            <a:ext cx="2845918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lhenders\Local Settings\Temporary Internet Files\Content.IE5\D2HGA4ZA\MP90044819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9144000" cy="4724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Table Talk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Baskerville Old Face" pitchFamily="18" charset="0"/>
              </a:rPr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are the responsibilities of the Field Director in your institution?  Discuss both the rewards and challenges in your position.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lhenders\Local Settings\Temporary Internet Files\Content.IE5\HHSJJ34N\MP90038469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895600"/>
            <a:ext cx="2590800" cy="256119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Ohio Field Directors’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2010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Survey Results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47500" lnSpcReduction="20000"/>
          </a:bodyPr>
          <a:lstStyle/>
          <a:p>
            <a:r>
              <a:rPr lang="en-US" sz="5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Responsibilities of Field Directors:</a:t>
            </a:r>
          </a:p>
          <a:p>
            <a:pPr lvl="1"/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Placing Student Teachers (Requests, Matches, Confirmations)</a:t>
            </a:r>
          </a:p>
          <a:p>
            <a:pPr lvl="1"/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Supervising Student Teachers</a:t>
            </a:r>
          </a:p>
          <a:p>
            <a:pPr lvl="1"/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Completing Paperwork (Documents, Handbooks, Statistics, Data, Monitoring)</a:t>
            </a:r>
          </a:p>
          <a:p>
            <a:pPr lvl="1"/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Coordinating Professional Development</a:t>
            </a:r>
          </a:p>
          <a:p>
            <a:pPr lvl="1"/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Networking with PII Coordinator</a:t>
            </a:r>
          </a:p>
          <a:p>
            <a:pPr lvl="1"/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Working with Program Coordinators</a:t>
            </a:r>
          </a:p>
          <a:p>
            <a:pPr lvl="1"/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Overseeing Staff</a:t>
            </a:r>
          </a:p>
          <a:p>
            <a:pPr lvl="1"/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Contacting New Placements</a:t>
            </a:r>
          </a:p>
          <a:p>
            <a:pPr lvl="1"/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Recruiting Potential Studen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5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Personnel in Field Offices:</a:t>
            </a:r>
          </a:p>
          <a:p>
            <a:pPr lvl="1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1-7 staff members service field offices</a:t>
            </a:r>
          </a:p>
          <a:p>
            <a:pPr lvl="1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Average number of staff in field offices is three (3) including Director, Coordinator, and Clerical Support	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Ohio Field Directors’ Survey 2010</a:t>
            </a:r>
            <a:b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Responsibilities of Field Directors</a:t>
            </a:r>
            <a:b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066800"/>
          <a:ext cx="8458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 smtClean="0">
                <a:solidFill>
                  <a:prstClr val="black"/>
                </a:solidFill>
                <a:latin typeface="Baskerville Old Face" pitchFamily="18" charset="0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latin typeface="Baskerville Old Face" pitchFamily="18" charset="0"/>
              </a:rPr>
            </a:b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Ohio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Field Directors’ Survey 2010</a:t>
            </a:r>
            <a:b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Who Places Candidates for the Early Field Experiences?</a:t>
            </a:r>
            <a:r>
              <a:rPr lang="en-US" sz="2800" b="1" dirty="0" smtClean="0">
                <a:solidFill>
                  <a:prstClr val="black"/>
                </a:solidFill>
                <a:latin typeface="Baskerville Old Face" pitchFamily="18" charset="0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latin typeface="Baskerville Old Face" pitchFamily="18" charset="0"/>
              </a:rPr>
            </a:br>
            <a:endParaRPr lang="en-US" sz="2800" dirty="0">
              <a:latin typeface="Baskerville Old Face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382000" cy="475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Ohio Field Directors’ Survey 2010</a:t>
            </a:r>
            <a:b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Who Contacts Schools for Placements?</a:t>
            </a:r>
            <a:b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143000"/>
          <a:ext cx="8153400" cy="483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Ohio Field Directors’ Survey 2010</a:t>
            </a:r>
            <a:b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How Many People Work in the Office?</a:t>
            </a:r>
            <a:b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2954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154</TotalTime>
  <Words>374</Words>
  <Application>Microsoft Office PowerPoint</Application>
  <PresentationFormat>On-screen Show (4:3)</PresentationFormat>
  <Paragraphs>63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Ohio Field Directors’ Forum</vt:lpstr>
      <vt:lpstr>Field Directors</vt:lpstr>
      <vt:lpstr>Ten Minutes of Table Talk</vt:lpstr>
      <vt:lpstr>Table Talk</vt:lpstr>
      <vt:lpstr>Ohio Field Directors’ 2010 Survey Results</vt:lpstr>
      <vt:lpstr>Ohio Field Directors’ Survey 2010 Responsibilities of Field Directors </vt:lpstr>
      <vt:lpstr> Ohio Field Directors’ Survey 2010 Who Places Candidates for the Early Field Experiences? </vt:lpstr>
      <vt:lpstr>Ohio Field Directors’ Survey 2010 Who Contacts Schools for Placements? </vt:lpstr>
      <vt:lpstr>Ohio Field Directors’ Survey 2010 How Many People Work in the Office? </vt:lpstr>
      <vt:lpstr> Ohio Field Directors’ Survey 2010 What Type of Relationship do you have with your Schools for Student Teaching? </vt:lpstr>
      <vt:lpstr>Table Talk</vt:lpstr>
      <vt:lpstr>Ohio Field Directors’ 2010 Survey Results</vt:lpstr>
      <vt:lpstr> Ohio Field Directors’ Survey 2010 Activities Sponsored by the Field Office </vt:lpstr>
      <vt:lpstr>Table Talk</vt:lpstr>
      <vt:lpstr>Ohio Field Directors’ 2010 Survey Results</vt:lpstr>
      <vt:lpstr> Ohio Field Directors’ Survey 2010 What Assessment Forms are Currently  Being Used for Your Evaluation of Student Teaching/Internship? </vt:lpstr>
      <vt:lpstr> Ohio Field Directors’ Survey 2010 Who Observes Your Student Teachers/Interns? </vt:lpstr>
      <vt:lpstr>  Ohio Field Directors’ Survey 2010 What Type of Relationship do you have with your Schools for Early Field Experience? </vt:lpstr>
      <vt:lpstr> Ohio Field Directors’ Survey 2010 Are Your Early Field Experiences Observed? </vt:lpstr>
      <vt:lpstr> Ohio Field Directors’ Survey 2010 Who Observes Your Early Field Experiences? </vt:lpstr>
      <vt:lpstr>Table Talk</vt:lpstr>
    </vt:vector>
  </TitlesOfParts>
  <Company>Baldwin-Wallace 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Ohio Field Directors’ Forum</dc:title>
  <dc:creator>Lisa Henderson</dc:creator>
  <cp:lastModifiedBy>Lisa</cp:lastModifiedBy>
  <cp:revision>21</cp:revision>
  <dcterms:created xsi:type="dcterms:W3CDTF">2010-10-11T14:08:52Z</dcterms:created>
  <dcterms:modified xsi:type="dcterms:W3CDTF">2010-10-14T00:36:33Z</dcterms:modified>
</cp:coreProperties>
</file>