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92" r:id="rId4"/>
    <p:sldId id="270" r:id="rId5"/>
    <p:sldId id="297" r:id="rId6"/>
    <p:sldId id="296" r:id="rId7"/>
    <p:sldId id="290" r:id="rId8"/>
    <p:sldId id="309" r:id="rId9"/>
    <p:sldId id="316" r:id="rId10"/>
    <p:sldId id="300" r:id="rId11"/>
    <p:sldId id="310" r:id="rId12"/>
    <p:sldId id="311" r:id="rId13"/>
    <p:sldId id="312" r:id="rId14"/>
    <p:sldId id="313" r:id="rId15"/>
    <p:sldId id="315" r:id="rId16"/>
    <p:sldId id="314" r:id="rId17"/>
    <p:sldId id="274" r:id="rId18"/>
    <p:sldId id="260" r:id="rId19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.dougherty" initials="m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9900"/>
    <a:srgbClr val="83A2CA"/>
    <a:srgbClr val="CD0920"/>
    <a:srgbClr val="C0DB37"/>
    <a:srgbClr val="040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35" autoAdjust="0"/>
  </p:normalViewPr>
  <p:slideViewPr>
    <p:cSldViewPr snapToGrid="0" snapToObjects="1">
      <p:cViewPr varScale="1">
        <p:scale>
          <a:sx n="69" d="100"/>
          <a:sy n="69" d="100"/>
        </p:scale>
        <p:origin x="-11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2525B-6878-486C-8BB3-8FE9FBD718CE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79DDF-4A72-42B2-8B4A-DF31D5E6E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6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523B6F3-3266-4202-B244-6C991C95393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EE0CA37-B3D3-4D0D-8A2B-1C633EDD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3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Institutions will be able to view and analyze the performance of their candidates—individually or in aggregate—by using </a:t>
            </a:r>
            <a:r>
              <a:rPr lang="en-US" i="1" dirty="0" err="1">
                <a:solidFill>
                  <a:srgbClr val="C00000"/>
                </a:solidFill>
              </a:rPr>
              <a:t>ResultsAnalyzer</a:t>
            </a:r>
            <a:r>
              <a:rPr lang="en-US" dirty="0">
                <a:solidFill>
                  <a:srgbClr val="C00000"/>
                </a:solidFill>
              </a:rPr>
              <a:t>™</a:t>
            </a:r>
            <a:r>
              <a:rPr lang="en-US" dirty="0"/>
              <a:t>, a data analysis tool provided for the program. </a:t>
            </a:r>
          </a:p>
          <a:p>
            <a:r>
              <a:rPr lang="en-US" dirty="0"/>
              <a:t>The </a:t>
            </a:r>
            <a:r>
              <a:rPr lang="en-US" i="1" dirty="0" err="1"/>
              <a:t>ResultsAnalyzer</a:t>
            </a:r>
            <a:r>
              <a:rPr lang="en-US" dirty="0"/>
              <a:t>™ tool will allow users to access candidate, assessment data, giving them the capability to: Export data to Microsoft® Excel or other report software; and print graphics and Analyze candidate and institution data for numerous variables (including self-reported data such as gender and ethnicity)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0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1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67" y="5514102"/>
            <a:ext cx="7772400" cy="646331"/>
          </a:xfrm>
        </p:spPr>
        <p:txBody>
          <a:bodyPr lIns="0" tIns="0" rIns="0" bIns="0" anchor="b" anchorCtr="0">
            <a:spAutoFit/>
          </a:bodyPr>
          <a:lstStyle>
            <a:lvl1pPr algn="l">
              <a:defRPr sz="4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279478"/>
            <a:ext cx="6400800" cy="430887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ODE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7267" y="6186917"/>
            <a:ext cx="2012050" cy="369560"/>
          </a:xfrm>
          <a:prstGeom prst="rect">
            <a:avLst/>
          </a:prstGeom>
        </p:spPr>
      </p:pic>
      <p:pic>
        <p:nvPicPr>
          <p:cNvPr id="8" name="Picture 7" descr="PhotoOption3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6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>
            <a:spAutoFit/>
          </a:bodyPr>
          <a:lstStyle>
            <a:lvl1pPr>
              <a:defRPr sz="42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644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FOOT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1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036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571500" indent="-225425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025525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1490663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4pPr>
      <a:lvl5pPr marL="1947863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tion.ohio.gov/Topics/Teaching/Educator-Conduc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itle2.ed.gov/default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OCTEO </a:t>
            </a:r>
            <a:r>
              <a:rPr lang="en-US" cap="small" dirty="0"/>
              <a:t>Conference</a:t>
            </a:r>
            <a:endParaRPr lang="en-US" sz="4000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173148"/>
            <a:ext cx="6400800" cy="430887"/>
          </a:xfrm>
        </p:spPr>
        <p:txBody>
          <a:bodyPr/>
          <a:lstStyle/>
          <a:p>
            <a:r>
              <a:rPr lang="en-US" dirty="0" smtClean="0"/>
              <a:t>ODE Update ∙ </a:t>
            </a:r>
            <a:r>
              <a:rPr lang="en-US" dirty="0" smtClean="0"/>
              <a:t>October 30</a:t>
            </a:r>
            <a:r>
              <a:rPr lang="en-US" dirty="0" smtClean="0"/>
              <a:t>, </a:t>
            </a:r>
            <a:r>
              <a:rPr lang="en-US" dirty="0" smtClean="0"/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09" y="505380"/>
            <a:ext cx="8238835" cy="646331"/>
          </a:xfrm>
        </p:spPr>
        <p:txBody>
          <a:bodyPr/>
          <a:lstStyle/>
          <a:p>
            <a:r>
              <a:rPr lang="en-US" cap="small" dirty="0" smtClean="0"/>
              <a:t>School Counselors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944" y="1736436"/>
            <a:ext cx="7250547" cy="4424219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Ohio School Counselor Standards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Ohio School Counselor Evaluation Framework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http://www.ohioschoolcounselor.org/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Contact </a:t>
            </a:r>
            <a:r>
              <a:rPr lang="en-US" dirty="0"/>
              <a:t>Email: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Carolyn.George@education.ohio.gov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637306" y="1424589"/>
            <a:ext cx="8063345" cy="1697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19097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74" y="706786"/>
            <a:ext cx="8559800" cy="646331"/>
          </a:xfrm>
        </p:spPr>
        <p:txBody>
          <a:bodyPr/>
          <a:lstStyle/>
          <a:p>
            <a:r>
              <a:rPr lang="en-US" dirty="0" smtClean="0"/>
              <a:t>O</a:t>
            </a:r>
            <a:r>
              <a:rPr lang="en-US" cap="small" dirty="0" smtClean="0"/>
              <a:t>ffice of Professional Conduct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59835"/>
            <a:ext cx="7772400" cy="4383156"/>
          </a:xfrm>
        </p:spPr>
        <p:txBody>
          <a:bodyPr/>
          <a:lstStyle/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sz="2800" cap="small" dirty="0" smtClean="0"/>
              <a:t>ODE </a:t>
            </a:r>
            <a:r>
              <a:rPr lang="en-US" sz="2800" cap="small" dirty="0"/>
              <a:t>O</a:t>
            </a:r>
            <a:r>
              <a:rPr lang="en-US" sz="2800" cap="small" dirty="0" smtClean="0"/>
              <a:t>ffice </a:t>
            </a:r>
            <a:r>
              <a:rPr lang="en-US" sz="2800" cap="small" dirty="0"/>
              <a:t>of </a:t>
            </a:r>
            <a:r>
              <a:rPr lang="en-US" sz="2800" cap="small" dirty="0" smtClean="0"/>
              <a:t>Professional </a:t>
            </a:r>
            <a:r>
              <a:rPr lang="en-US" sz="2800" cap="small" dirty="0"/>
              <a:t>Conduct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u="sng" dirty="0">
                <a:hlinkClick r:id="rId2"/>
              </a:rPr>
              <a:t>http://education.ohio.gov/Topics/Teaching/Educator-Conduct</a:t>
            </a:r>
            <a:endParaRPr lang="en-US" sz="2000" dirty="0"/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 algn="ctr">
              <a:buNone/>
            </a:pPr>
            <a:r>
              <a:rPr lang="en-US" sz="3000" b="1" dirty="0"/>
              <a:t>Jaclyn Barker and Brandon </a:t>
            </a:r>
            <a:r>
              <a:rPr lang="en-US" sz="3000" b="1" dirty="0" err="1"/>
              <a:t>Novosad</a:t>
            </a:r>
            <a:endParaRPr lang="en-US" sz="3000" b="1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Contact Email: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Jaclyn.Barker@education.ohio.gov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Brandon.Novosad@eduation.ohio.gov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74" y="706786"/>
            <a:ext cx="8559800" cy="646331"/>
          </a:xfrm>
        </p:spPr>
        <p:txBody>
          <a:bodyPr/>
          <a:lstStyle/>
          <a:p>
            <a:r>
              <a:rPr lang="en-US" cap="small" dirty="0" smtClean="0"/>
              <a:t>Office of Educator Licensure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59835"/>
            <a:ext cx="7772400" cy="4383156"/>
          </a:xfrm>
        </p:spPr>
        <p:txBody>
          <a:bodyPr/>
          <a:lstStyle/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sz="2800" cap="small" dirty="0" smtClean="0"/>
              <a:t>ODE </a:t>
            </a:r>
            <a:r>
              <a:rPr lang="en-US" sz="2800" cap="small" dirty="0"/>
              <a:t>O</a:t>
            </a:r>
            <a:r>
              <a:rPr lang="en-US" sz="2800" cap="small" dirty="0" smtClean="0"/>
              <a:t>ffice </a:t>
            </a:r>
            <a:r>
              <a:rPr lang="en-US" sz="2800" cap="small" dirty="0"/>
              <a:t>of </a:t>
            </a:r>
            <a:r>
              <a:rPr lang="en-US" sz="2800" cap="small" dirty="0" smtClean="0"/>
              <a:t>Educator Licensure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u="sng" dirty="0"/>
              <a:t>http://education.ohio.gov/Topics/Teaching/Educator-Licensure</a:t>
            </a:r>
            <a:endParaRPr lang="en-US" sz="2000" dirty="0"/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 algn="ctr">
              <a:buNone/>
            </a:pPr>
            <a:r>
              <a:rPr lang="en-US" sz="3000" b="1" dirty="0" smtClean="0"/>
              <a:t>Michelle Sposito and Kerry Martinez</a:t>
            </a:r>
            <a:endParaRPr lang="en-US" sz="3000" b="1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Contact Email: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Michelle.Sposito@education.ohio.gov</a:t>
            </a:r>
            <a:endParaRPr lang="en-US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Kerry.Martinez@eduation.ohio.gov</a:t>
            </a:r>
            <a:endParaRPr lang="en-US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214"/>
            <a:ext cx="8229600" cy="646331"/>
          </a:xfrm>
        </p:spPr>
        <p:txBody>
          <a:bodyPr/>
          <a:lstStyle/>
          <a:p>
            <a:r>
              <a:rPr lang="en-US" dirty="0"/>
              <a:t>CORE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73" y="1533236"/>
            <a:ext cx="8229600" cy="3703782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SAFE Account </a:t>
            </a:r>
            <a:r>
              <a:rPr lang="en-US" dirty="0"/>
              <a:t>	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/>
              <a:t>Dashboard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42211" y="2847446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5" name="Straight Connector 4"/>
          <p:cNvCxnSpPr/>
          <p:nvPr/>
        </p:nvCxnSpPr>
        <p:spPr bwMode="auto">
          <a:xfrm>
            <a:off x="842211" y="4050604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7" name="Straight Connector 6"/>
          <p:cNvCxnSpPr/>
          <p:nvPr/>
        </p:nvCxnSpPr>
        <p:spPr bwMode="auto">
          <a:xfrm>
            <a:off x="754466" y="1820023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1205252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273"/>
            <a:ext cx="8000734" cy="646331"/>
          </a:xfrm>
        </p:spPr>
        <p:txBody>
          <a:bodyPr/>
          <a:lstStyle/>
          <a:p>
            <a:r>
              <a:rPr lang="en-US" cap="small" dirty="0"/>
              <a:t>CORE Dashboard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72911"/>
            <a:ext cx="800073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40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E-Signers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668" y="121164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Verify </a:t>
            </a:r>
            <a:r>
              <a:rPr lang="en-US" dirty="0"/>
              <a:t>before signing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/>
              <a:t>Errors may result in voiding of credential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09587" y="4137123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5" name="Straight Connector 4"/>
          <p:cNvCxnSpPr/>
          <p:nvPr/>
        </p:nvCxnSpPr>
        <p:spPr bwMode="auto">
          <a:xfrm>
            <a:off x="909587" y="2624353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6" name="Straight Connector 5"/>
          <p:cNvCxnSpPr/>
          <p:nvPr/>
        </p:nvCxnSpPr>
        <p:spPr bwMode="auto">
          <a:xfrm>
            <a:off x="886397" y="1323337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2658134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Renewal – </a:t>
            </a:r>
            <a:r>
              <a:rPr lang="en-US" dirty="0" smtClean="0"/>
              <a:t>November </a:t>
            </a:r>
            <a:r>
              <a:rPr lang="en-US" dirty="0"/>
              <a:t>1	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Current </a:t>
            </a:r>
            <a:r>
              <a:rPr lang="en-US" dirty="0"/>
              <a:t>background checks – permanent credentials	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Fee </a:t>
            </a:r>
            <a:r>
              <a:rPr lang="en-US" dirty="0"/>
              <a:t>waiver for military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04869" y="1323337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5" name="Straight Connector 4"/>
          <p:cNvCxnSpPr/>
          <p:nvPr/>
        </p:nvCxnSpPr>
        <p:spPr bwMode="auto">
          <a:xfrm>
            <a:off x="881776" y="2556392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6" name="Straight Connector 5"/>
          <p:cNvCxnSpPr/>
          <p:nvPr/>
        </p:nvCxnSpPr>
        <p:spPr bwMode="auto">
          <a:xfrm>
            <a:off x="886397" y="4214319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1780652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37409"/>
            <a:ext cx="8198883" cy="4354657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						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b="1" dirty="0" smtClean="0">
                <a:solidFill>
                  <a:srgbClr val="3333FF"/>
                </a:solidFill>
              </a:rPr>
              <a:t>Fees </a:t>
            </a:r>
            <a:r>
              <a:rPr lang="en-US" b="1" dirty="0" smtClean="0">
                <a:solidFill>
                  <a:srgbClr val="3333FF"/>
                </a:solidFill>
              </a:rPr>
              <a:t>for an educator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3333FF"/>
                </a:solidFill>
              </a:rPr>
              <a:t>	</a:t>
            </a:r>
            <a:r>
              <a:rPr lang="en-US" b="1" dirty="0" smtClean="0">
                <a:solidFill>
                  <a:srgbClr val="3333FF"/>
                </a:solidFill>
              </a:rPr>
              <a:t>					  license, permit or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3333FF"/>
                </a:solidFill>
              </a:rPr>
              <a:t>	</a:t>
            </a:r>
            <a:r>
              <a:rPr lang="en-US" b="1" dirty="0" smtClean="0">
                <a:solidFill>
                  <a:srgbClr val="3333FF"/>
                </a:solidFill>
              </a:rPr>
              <a:t>					  certificate or renewal will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3333FF"/>
                </a:solidFill>
              </a:rPr>
              <a:t>	</a:t>
            </a:r>
            <a:r>
              <a:rPr lang="en-US" b="1" dirty="0" smtClean="0">
                <a:solidFill>
                  <a:srgbClr val="3333FF"/>
                </a:solidFill>
              </a:rPr>
              <a:t>					  be waived for </a:t>
            </a:r>
            <a:r>
              <a:rPr lang="en-US" b="1" dirty="0" smtClean="0">
                <a:solidFill>
                  <a:srgbClr val="C00000"/>
                </a:solidFill>
              </a:rPr>
              <a:t>veterans</a:t>
            </a:r>
            <a:r>
              <a:rPr lang="en-US" b="1" dirty="0" smtClean="0">
                <a:solidFill>
                  <a:srgbClr val="3333FF"/>
                </a:solidFill>
              </a:rPr>
              <a:t> of the US armed forces including the </a:t>
            </a:r>
            <a:r>
              <a:rPr lang="en-US" b="1" dirty="0">
                <a:solidFill>
                  <a:srgbClr val="3333FF"/>
                </a:solidFill>
              </a:rPr>
              <a:t>N</a:t>
            </a:r>
            <a:r>
              <a:rPr lang="en-US" b="1" dirty="0" smtClean="0">
                <a:solidFill>
                  <a:srgbClr val="3333FF"/>
                </a:solidFill>
              </a:rPr>
              <a:t>ational </a:t>
            </a:r>
            <a:r>
              <a:rPr lang="en-US" b="1" dirty="0">
                <a:solidFill>
                  <a:srgbClr val="3333FF"/>
                </a:solidFill>
              </a:rPr>
              <a:t>G</a:t>
            </a:r>
            <a:r>
              <a:rPr lang="en-US" b="1" dirty="0" smtClean="0">
                <a:solidFill>
                  <a:srgbClr val="3333FF"/>
                </a:solidFill>
              </a:rPr>
              <a:t>uard or Reserves. </a:t>
            </a:r>
            <a:r>
              <a:rPr lang="en-US" b="1" dirty="0" smtClean="0">
                <a:solidFill>
                  <a:srgbClr val="C00000"/>
                </a:solidFill>
              </a:rPr>
              <a:t>Spouses</a:t>
            </a:r>
            <a:r>
              <a:rPr lang="en-US" b="1" dirty="0" smtClean="0">
                <a:solidFill>
                  <a:srgbClr val="3333FF"/>
                </a:solidFill>
              </a:rPr>
              <a:t> of active duty service members may also have licensure fees waived.</a:t>
            </a:r>
          </a:p>
          <a:p>
            <a:pPr marL="0" lvl="0" indent="0">
              <a:buNone/>
            </a:pPr>
            <a:endParaRPr lang="en-US" sz="800" dirty="0" smtClean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07" y="512808"/>
            <a:ext cx="8229600" cy="1292662"/>
          </a:xfrm>
        </p:spPr>
        <p:txBody>
          <a:bodyPr/>
          <a:lstStyle/>
          <a:p>
            <a:r>
              <a:rPr lang="en-US" cap="small" dirty="0" smtClean="0"/>
              <a:t>For Veterans</a:t>
            </a:r>
            <a:br>
              <a:rPr lang="en-US" cap="small" dirty="0" smtClean="0"/>
            </a:br>
            <a:r>
              <a:rPr lang="en-US" cap="small" dirty="0" smtClean="0"/>
              <a:t>ODE </a:t>
            </a:r>
            <a:r>
              <a:rPr lang="en-US" cap="small" dirty="0" smtClean="0"/>
              <a:t>Educator </a:t>
            </a:r>
            <a:r>
              <a:rPr lang="en-US" cap="small" dirty="0"/>
              <a:t>Licensure </a:t>
            </a:r>
            <a:r>
              <a:rPr lang="en-US" cap="small" dirty="0" smtClean="0"/>
              <a:t>Fees</a:t>
            </a:r>
            <a:endParaRPr lang="en-US" cap="smal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" y="220928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9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/>
              <a:t>Social Media</a:t>
            </a:r>
            <a:endParaRPr lang="en-US" cap="smal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2" y="2675530"/>
            <a:ext cx="1600200" cy="452034"/>
          </a:xfrm>
          <a:prstGeom prst="rect">
            <a:avLst/>
          </a:prstGeom>
        </p:spPr>
      </p:pic>
      <p:pic>
        <p:nvPicPr>
          <p:cNvPr id="9" name="Picture 8" descr="facebook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54" y="1441033"/>
            <a:ext cx="1603248" cy="3291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55695" y="4494210"/>
            <a:ext cx="2854949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@</a:t>
            </a:r>
            <a:r>
              <a:rPr lang="en-US" sz="3200" dirty="0" err="1" smtClean="0">
                <a:latin typeface="Arial"/>
                <a:cs typeface="Arial"/>
              </a:rPr>
              <a:t>OHEducation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695" y="2656173"/>
            <a:ext cx="5371663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ohio</a:t>
            </a:r>
            <a:r>
              <a:rPr lang="en-US" sz="3200" dirty="0" smtClean="0">
                <a:latin typeface="Arial"/>
                <a:cs typeface="Arial"/>
              </a:rPr>
              <a:t>-department-of-education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5695" y="1339441"/>
            <a:ext cx="5238614" cy="984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Ohio Families and Education</a:t>
            </a:r>
          </a:p>
          <a:p>
            <a:r>
              <a:rPr lang="en-US" sz="3200" dirty="0" smtClean="0">
                <a:latin typeface="Arial"/>
                <a:cs typeface="Arial"/>
              </a:rPr>
              <a:t>Ohio Teachers’ Homeroom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5695" y="5522187"/>
            <a:ext cx="2325317" cy="492443"/>
          </a:xfrm>
          <a:prstGeom prst="rect">
            <a:avLst/>
          </a:prstGeom>
        </p:spPr>
        <p:txBody>
          <a:bodyPr wrap="none" lIns="0" t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OhioEdDept</a:t>
            </a:r>
            <a:endParaRPr lang="en-US" sz="3200" dirty="0" smtClean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5695" y="3524403"/>
            <a:ext cx="4206280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storify.com/ohioEdDept</a:t>
            </a:r>
            <a:endParaRPr lang="en-US" sz="3200" dirty="0" smtClean="0">
              <a:latin typeface="Arial"/>
              <a:cs typeface="Arial"/>
            </a:endParaRPr>
          </a:p>
        </p:txBody>
      </p:sp>
      <p:pic>
        <p:nvPicPr>
          <p:cNvPr id="15" name="Picture 14" descr="facebook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02" y="4590233"/>
            <a:ext cx="1600200" cy="298703"/>
          </a:xfrm>
          <a:prstGeom prst="rect">
            <a:avLst/>
          </a:prstGeom>
        </p:spPr>
      </p:pic>
      <p:pic>
        <p:nvPicPr>
          <p:cNvPr id="17" name="Picture 16" descr="facebook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597" y="5462783"/>
            <a:ext cx="1152605" cy="457200"/>
          </a:xfrm>
          <a:prstGeom prst="rect">
            <a:avLst/>
          </a:prstGeom>
        </p:spPr>
      </p:pic>
      <p:pic>
        <p:nvPicPr>
          <p:cNvPr id="18" name="Picture 17" descr="facebook-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27" y="3581627"/>
            <a:ext cx="1600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51" y="132918"/>
            <a:ext cx="8229600" cy="646331"/>
          </a:xfrm>
        </p:spPr>
        <p:txBody>
          <a:bodyPr/>
          <a:lstStyle/>
          <a:p>
            <a:r>
              <a:rPr lang="en-US" cap="small" dirty="0" smtClean="0"/>
              <a:t>Overview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08" y="1015367"/>
            <a:ext cx="7953153" cy="5496269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b="1" cap="small" dirty="0" smtClean="0"/>
              <a:t>Ohio Assessments for </a:t>
            </a:r>
            <a:r>
              <a:rPr lang="en-US" sz="3600" b="1" cap="small" dirty="0" smtClean="0"/>
              <a:t>Educators</a:t>
            </a:r>
            <a:endParaRPr lang="en-US" sz="2800" cap="small" dirty="0" smtClean="0"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b="1" cap="small" dirty="0" smtClean="0"/>
              <a:t>Title II </a:t>
            </a:r>
            <a:r>
              <a:rPr lang="en-US" sz="3600" b="1" cap="small" dirty="0" smtClean="0"/>
              <a:t>Report</a:t>
            </a:r>
            <a:endParaRPr lang="en-US" sz="2800" b="1" cap="small" dirty="0" smtClean="0"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b="1" cap="small" dirty="0" smtClean="0"/>
              <a:t>Resident </a:t>
            </a:r>
            <a:r>
              <a:rPr lang="en-US" sz="3600" b="1" cap="small" dirty="0"/>
              <a:t>Educator Program </a:t>
            </a:r>
            <a:endParaRPr lang="en-US" sz="3600" b="1" cap="small" dirty="0" smtClean="0"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b="1" cap="small" dirty="0" smtClean="0"/>
              <a:t>School Counselors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b="1" cap="small" dirty="0" smtClean="0"/>
              <a:t>Professional Conduct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b="1" cap="small" dirty="0" smtClean="0"/>
              <a:t>Educator Licensure</a:t>
            </a:r>
            <a:endParaRPr lang="en-US" sz="2800" cap="small" dirty="0" smtClean="0"/>
          </a:p>
          <a:p>
            <a:pPr marL="0" indent="0" algn="ctr">
              <a:buNone/>
            </a:pPr>
            <a:endParaRPr lang="en-US" sz="900" dirty="0" smtClean="0"/>
          </a:p>
          <a:p>
            <a:pPr marL="0" indent="0" algn="ctr">
              <a:buNone/>
            </a:pPr>
            <a:r>
              <a:rPr lang="en-US" sz="2400" dirty="0" smtClean="0"/>
              <a:t>Contact Email: </a:t>
            </a:r>
            <a:r>
              <a:rPr lang="en-US" sz="2400" dirty="0" smtClean="0">
                <a:solidFill>
                  <a:srgbClr val="FF0000"/>
                </a:solidFill>
              </a:rPr>
              <a:t>John.Soloninka@education.ohio.gov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46223" y="2398602"/>
            <a:ext cx="7770456" cy="3869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5" name="Straight Connector 4"/>
          <p:cNvCxnSpPr/>
          <p:nvPr/>
        </p:nvCxnSpPr>
        <p:spPr bwMode="auto">
          <a:xfrm>
            <a:off x="746223" y="5633358"/>
            <a:ext cx="777045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6" name="Straight Connector 5"/>
          <p:cNvCxnSpPr/>
          <p:nvPr/>
        </p:nvCxnSpPr>
        <p:spPr bwMode="auto">
          <a:xfrm>
            <a:off x="746223" y="4757039"/>
            <a:ext cx="777045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7" name="Straight Connector 6"/>
          <p:cNvCxnSpPr/>
          <p:nvPr/>
        </p:nvCxnSpPr>
        <p:spPr bwMode="auto">
          <a:xfrm>
            <a:off x="746223" y="3964165"/>
            <a:ext cx="7770456" cy="3869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8" name="Straight Connector 7"/>
          <p:cNvCxnSpPr/>
          <p:nvPr/>
        </p:nvCxnSpPr>
        <p:spPr bwMode="auto">
          <a:xfrm>
            <a:off x="746223" y="3188312"/>
            <a:ext cx="7770456" cy="3869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9" name="Straight Connector 8"/>
          <p:cNvCxnSpPr/>
          <p:nvPr/>
        </p:nvCxnSpPr>
        <p:spPr bwMode="auto">
          <a:xfrm>
            <a:off x="746223" y="1627363"/>
            <a:ext cx="7770456" cy="3869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10" name="Straight Connector 9"/>
          <p:cNvCxnSpPr/>
          <p:nvPr/>
        </p:nvCxnSpPr>
        <p:spPr bwMode="auto">
          <a:xfrm>
            <a:off x="746223" y="861502"/>
            <a:ext cx="7770456" cy="3869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33488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690061"/>
            <a:ext cx="7874000" cy="4566548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http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://www.oh.nesinc.com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800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 smtClean="0"/>
              <a:t>OAE Dance, Reading, ASL Assessments 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800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 smtClean="0"/>
              <a:t>OAE </a:t>
            </a:r>
            <a:r>
              <a:rPr lang="en-US" dirty="0" smtClean="0"/>
              <a:t>Middle Grades </a:t>
            </a:r>
            <a:r>
              <a:rPr lang="en-US" dirty="0" smtClean="0"/>
              <a:t>Assessments </a:t>
            </a:r>
            <a:r>
              <a:rPr lang="en-US" dirty="0"/>
              <a:t>R</a:t>
            </a:r>
            <a:r>
              <a:rPr lang="en-US" dirty="0" smtClean="0"/>
              <a:t>eview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8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2800" i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1600" i="1" dirty="0"/>
          </a:p>
          <a:p>
            <a:pPr marL="0" indent="0" algn="ctr">
              <a:spcBef>
                <a:spcPts val="0"/>
              </a:spcBef>
              <a:buNone/>
            </a:pPr>
            <a:endParaRPr lang="en-US" sz="2400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http://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www.os.nesinc.com/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57225" y="2527791"/>
            <a:ext cx="7874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9" name="Straight Connector 8"/>
          <p:cNvCxnSpPr/>
          <p:nvPr/>
        </p:nvCxnSpPr>
        <p:spPr bwMode="auto">
          <a:xfrm>
            <a:off x="657225" y="3497715"/>
            <a:ext cx="7874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12" name="Straight Connector 11"/>
          <p:cNvCxnSpPr/>
          <p:nvPr/>
        </p:nvCxnSpPr>
        <p:spPr bwMode="auto">
          <a:xfrm>
            <a:off x="657225" y="4411345"/>
            <a:ext cx="7874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pic>
        <p:nvPicPr>
          <p:cNvPr id="1028" name="Picture 4" descr="Ohio Assessments for Educa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62" y="297727"/>
            <a:ext cx="6705725" cy="145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hio Assessments for Educators: Current Teac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78" y="4469013"/>
            <a:ext cx="5170292" cy="11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036" y="1684776"/>
            <a:ext cx="7136632" cy="491616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</a:rPr>
              <a:t>ResultsAnalyzer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https://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www.educationreports.net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r">
              <a:spcBef>
                <a:spcPts val="200"/>
              </a:spcBef>
              <a:buNone/>
            </a:pPr>
            <a:r>
              <a:rPr lang="en-US" dirty="0" smtClean="0"/>
              <a:t>Institutions are able</a:t>
            </a:r>
          </a:p>
          <a:p>
            <a:pPr marL="0" indent="0" algn="r">
              <a:spcBef>
                <a:spcPts val="200"/>
              </a:spcBef>
              <a:buNone/>
            </a:pPr>
            <a:r>
              <a:rPr lang="en-US" dirty="0" smtClean="0"/>
              <a:t>to view OAE</a:t>
            </a:r>
          </a:p>
          <a:p>
            <a:pPr marL="0" indent="0" algn="r">
              <a:spcBef>
                <a:spcPts val="200"/>
              </a:spcBef>
              <a:buNone/>
            </a:pPr>
            <a:r>
              <a:rPr lang="en-US" dirty="0" smtClean="0"/>
              <a:t>assessment data</a:t>
            </a:r>
          </a:p>
          <a:p>
            <a:pPr marL="0" indent="0" algn="r">
              <a:spcBef>
                <a:spcPts val="200"/>
              </a:spcBef>
              <a:buNone/>
            </a:pPr>
            <a:r>
              <a:rPr lang="en-US" dirty="0" smtClean="0"/>
              <a:t>reports.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772" y="451542"/>
            <a:ext cx="8229600" cy="646331"/>
          </a:xfrm>
        </p:spPr>
        <p:txBody>
          <a:bodyPr/>
          <a:lstStyle/>
          <a:p>
            <a:r>
              <a:rPr lang="en-US" cap="small" dirty="0" smtClean="0"/>
              <a:t>OAE Data Analysis Tool</a:t>
            </a:r>
            <a:endParaRPr lang="en-US" cap="smal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6" y="3396208"/>
            <a:ext cx="3632920" cy="241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 bwMode="auto">
          <a:xfrm>
            <a:off x="4714876" y="2962976"/>
            <a:ext cx="375179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34307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594628"/>
            <a:ext cx="8388383" cy="646331"/>
          </a:xfrm>
        </p:spPr>
        <p:txBody>
          <a:bodyPr/>
          <a:lstStyle/>
          <a:p>
            <a:r>
              <a:rPr lang="en-US" cap="small" dirty="0" smtClean="0"/>
              <a:t>Title II Report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269" y="2297567"/>
            <a:ext cx="8159332" cy="3816909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 smtClean="0"/>
              <a:t>View Title II Reports</a:t>
            </a:r>
            <a:endParaRPr lang="en-US" dirty="0" smtClean="0"/>
          </a:p>
          <a:p>
            <a:pPr marL="0" lvl="0" indent="0" algn="ctr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https://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title2.ed.gov/Public/Home.aspx</a:t>
            </a:r>
          </a:p>
          <a:p>
            <a:pPr marL="0" lv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Westat</a:t>
            </a:r>
            <a:r>
              <a:rPr lang="en-US" dirty="0" smtClean="0"/>
              <a:t> Technical </a:t>
            </a:r>
            <a:r>
              <a:rPr lang="en-US" dirty="0"/>
              <a:t>A</a:t>
            </a:r>
            <a:r>
              <a:rPr lang="en-US" dirty="0" smtClean="0"/>
              <a:t>ssistance </a:t>
            </a:r>
          </a:p>
          <a:p>
            <a:pPr marL="0" indent="0" algn="ctr">
              <a:buNone/>
            </a:pPr>
            <a:r>
              <a:rPr lang="en-US" dirty="0" err="1" smtClean="0"/>
              <a:t>Ph</a:t>
            </a:r>
            <a:r>
              <a:rPr lang="en-US" dirty="0" smtClean="0"/>
              <a:t>: 877-684-8532</a:t>
            </a:r>
          </a:p>
          <a:p>
            <a:pPr marL="0" indent="0" algn="ctr">
              <a:buNone/>
            </a:pPr>
            <a:r>
              <a:rPr lang="en-US" dirty="0" smtClean="0"/>
              <a:t>Contact Email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FF0000"/>
                </a:solidFill>
              </a:rPr>
              <a:t>title2@westat.com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89269" y="3735159"/>
            <a:ext cx="799191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pic>
        <p:nvPicPr>
          <p:cNvPr id="2050" name="Picture 2" descr="Title II HE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06" y="1240959"/>
            <a:ext cx="2193636" cy="9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52" y="383848"/>
            <a:ext cx="8038164" cy="646331"/>
          </a:xfrm>
        </p:spPr>
        <p:txBody>
          <a:bodyPr/>
          <a:lstStyle/>
          <a:p>
            <a:r>
              <a:rPr lang="en-US" cap="small" dirty="0" smtClean="0"/>
              <a:t>Title II Update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36" y="1375983"/>
            <a:ext cx="8414328" cy="49878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Pearson’s website is open to submit teacher candidate data for the 2016 Report.</a:t>
            </a:r>
          </a:p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dirty="0" smtClean="0"/>
              <a:t>Pearson will conduct a data exchange with ETS and ACTFL.</a:t>
            </a:r>
          </a:p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r>
              <a:rPr lang="en-US" dirty="0" smtClean="0"/>
              <a:t>Pearson will forward all your IHE assessment data to </a:t>
            </a:r>
            <a:r>
              <a:rPr lang="en-US" dirty="0" err="1" smtClean="0"/>
              <a:t>Westat</a:t>
            </a:r>
            <a:r>
              <a:rPr lang="en-US" dirty="0" smtClean="0"/>
              <a:t> by March 31, 2016.</a:t>
            </a:r>
          </a:p>
          <a:p>
            <a:pPr marL="0" indent="0" algn="ctr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  Contact </a:t>
            </a:r>
            <a:r>
              <a:rPr lang="en-US" dirty="0"/>
              <a:t>Email: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    Alice.Kastner@education.ohio.gov</a:t>
            </a:r>
            <a:endParaRPr lang="en-US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sz="800" dirty="0" smtClean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31652" y="2571645"/>
            <a:ext cx="803816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5" name="Straight Connector 4"/>
          <p:cNvCxnSpPr/>
          <p:nvPr/>
        </p:nvCxnSpPr>
        <p:spPr bwMode="auto">
          <a:xfrm>
            <a:off x="531652" y="3859442"/>
            <a:ext cx="803816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9" name="Straight Connector 8"/>
          <p:cNvCxnSpPr/>
          <p:nvPr/>
        </p:nvCxnSpPr>
        <p:spPr bwMode="auto">
          <a:xfrm>
            <a:off x="531652" y="5074023"/>
            <a:ext cx="803816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33410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900" y="457200"/>
            <a:ext cx="7498663" cy="646331"/>
          </a:xfrm>
        </p:spPr>
        <p:txBody>
          <a:bodyPr/>
          <a:lstStyle/>
          <a:p>
            <a:r>
              <a:rPr lang="en-US" cap="small" dirty="0" smtClean="0"/>
              <a:t>Resident Educator Program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050" y="1534597"/>
            <a:ext cx="7568191" cy="4230256"/>
          </a:xfrm>
        </p:spPr>
        <p:txBody>
          <a:bodyPr/>
          <a:lstStyle/>
          <a:p>
            <a:endParaRPr lang="en-US" sz="1600" dirty="0"/>
          </a:p>
          <a:p>
            <a:pPr marL="0" indent="0">
              <a:buNone/>
            </a:pPr>
            <a:r>
              <a:rPr lang="en-US" dirty="0"/>
              <a:t>Resident educators must have mentors in years one and two of the program.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Resident </a:t>
            </a:r>
            <a:r>
              <a:rPr lang="en-US" dirty="0"/>
              <a:t>educators must take the summative assessment </a:t>
            </a:r>
            <a:r>
              <a:rPr lang="en-US" b="1" dirty="0"/>
              <a:t>in year three of the program</a:t>
            </a:r>
            <a:r>
              <a:rPr lang="en-US" dirty="0"/>
              <a:t>. 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829339" y="1536092"/>
            <a:ext cx="7880552" cy="339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5" y="270456"/>
            <a:ext cx="1006763" cy="102432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824721" y="3166311"/>
            <a:ext cx="7885170" cy="339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11509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45" y="457200"/>
            <a:ext cx="8746837" cy="1292662"/>
          </a:xfrm>
        </p:spPr>
        <p:txBody>
          <a:bodyPr/>
          <a:lstStyle/>
          <a:p>
            <a:r>
              <a:rPr lang="en-US" cap="small" dirty="0" smtClean="0"/>
              <a:t>Resident Educator Summative </a:t>
            </a:r>
            <a:r>
              <a:rPr lang="en-US" cap="small" dirty="0" smtClean="0"/>
              <a:t>Assessment (RESA)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1902771"/>
            <a:ext cx="8432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RESA Handbook </a:t>
            </a:r>
            <a:r>
              <a:rPr lang="en-US" dirty="0" smtClean="0"/>
              <a:t>is available on the </a:t>
            </a:r>
            <a:r>
              <a:rPr lang="en-US" dirty="0" err="1" smtClean="0"/>
              <a:t>Educopia</a:t>
            </a:r>
            <a:r>
              <a:rPr lang="en-US" dirty="0" smtClean="0"/>
              <a:t> </a:t>
            </a:r>
            <a:r>
              <a:rPr lang="en-US" dirty="0" smtClean="0"/>
              <a:t>website and </a:t>
            </a:r>
            <a:r>
              <a:rPr lang="en-US" dirty="0" smtClean="0"/>
              <a:t>at: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www.OhioRESA.com</a:t>
            </a:r>
          </a:p>
          <a:p>
            <a:pPr marL="0" indent="0" algn="ctr">
              <a:buNone/>
            </a:pPr>
            <a:r>
              <a:rPr lang="en-US" sz="2400" b="1" cap="small" dirty="0" smtClean="0">
                <a:solidFill>
                  <a:srgbClr val="3333FF"/>
                </a:solidFill>
              </a:rPr>
              <a:t>RESA Instrument and RESA Participant Guidebook</a:t>
            </a:r>
            <a:endParaRPr lang="en-US" sz="2400" b="1" cap="small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Improved RESA submission platform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Four Tasks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 Score Reports provide feedback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 Score Reports will be provided by June 15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554181" y="3531147"/>
            <a:ext cx="8063345" cy="1697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25056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45" y="457200"/>
            <a:ext cx="8746837" cy="1292662"/>
          </a:xfrm>
        </p:spPr>
        <p:txBody>
          <a:bodyPr/>
          <a:lstStyle/>
          <a:p>
            <a:r>
              <a:rPr lang="en-US" cap="small" dirty="0" smtClean="0"/>
              <a:t>Resident Educator Summative </a:t>
            </a:r>
            <a:r>
              <a:rPr lang="en-US" cap="small" dirty="0" smtClean="0"/>
              <a:t>Assessment (RESA)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79" y="2272145"/>
            <a:ext cx="8285021" cy="398087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RESA </a:t>
            </a:r>
            <a:r>
              <a:rPr lang="en-US" b="1" dirty="0" smtClean="0"/>
              <a:t>Scoring Assessors</a:t>
            </a:r>
            <a:endParaRPr lang="en-US" sz="20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Assessors needed for 2015-2016 RESA Scoring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 Assessor training starts in December</a:t>
            </a: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/>
              <a:t>Contact Email: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dirty="0" smtClean="0">
                <a:solidFill>
                  <a:schemeClr val="accent2"/>
                </a:solidFill>
              </a:rPr>
              <a:t>Resa.Assessor@educopia.com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554180" y="1904880"/>
            <a:ext cx="8063345" cy="1697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5" name="Straight Connector 4"/>
          <p:cNvCxnSpPr/>
          <p:nvPr/>
        </p:nvCxnSpPr>
        <p:spPr bwMode="auto">
          <a:xfrm flipV="1">
            <a:off x="554179" y="4754298"/>
            <a:ext cx="8063345" cy="1697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16831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13268</TotalTime>
  <Words>408</Words>
  <Application>Microsoft Office PowerPoint</Application>
  <PresentationFormat>On-screen Show (4:3)</PresentationFormat>
  <Paragraphs>132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OCTEO Conference</vt:lpstr>
      <vt:lpstr>Overview</vt:lpstr>
      <vt:lpstr>PowerPoint Presentation</vt:lpstr>
      <vt:lpstr>OAE Data Analysis Tool</vt:lpstr>
      <vt:lpstr>Title II Report</vt:lpstr>
      <vt:lpstr>Title II Update</vt:lpstr>
      <vt:lpstr>Resident Educator Program</vt:lpstr>
      <vt:lpstr>Resident Educator Summative Assessment (RESA)</vt:lpstr>
      <vt:lpstr>Resident Educator Summative Assessment (RESA)</vt:lpstr>
      <vt:lpstr>School Counselors</vt:lpstr>
      <vt:lpstr>Office of Professional Conduct</vt:lpstr>
      <vt:lpstr>Office of Educator Licensure</vt:lpstr>
      <vt:lpstr>CORE </vt:lpstr>
      <vt:lpstr>CORE Dashboard</vt:lpstr>
      <vt:lpstr>E-Signers</vt:lpstr>
      <vt:lpstr>Reminders</vt:lpstr>
      <vt:lpstr>For Veterans ODE Educator Licensure Fees</vt:lpstr>
      <vt:lpstr>Social Media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 Ramous</dc:creator>
  <cp:lastModifiedBy>ODE</cp:lastModifiedBy>
  <cp:revision>137</cp:revision>
  <cp:lastPrinted>2014-03-14T19:18:28Z</cp:lastPrinted>
  <dcterms:created xsi:type="dcterms:W3CDTF">2013-05-22T22:41:52Z</dcterms:created>
  <dcterms:modified xsi:type="dcterms:W3CDTF">2015-10-29T18:57:05Z</dcterms:modified>
</cp:coreProperties>
</file>