
<file path=[Content_Types].xml><?xml version="1.0" encoding="utf-8"?>
<Types xmlns="http://schemas.openxmlformats.org/package/2006/content-types">
  <Override PartName="/ppt/slideLayouts/slideLayout8.xml" ContentType="application/vnd.openxmlformats-officedocument.presentationml.slideLayout+xml"/>
  <Override PartName="/ppt/theme/theme2.xml" ContentType="application/vnd.openxmlformats-officedocument.theme+xml"/>
  <Override PartName="/ppt/slides/slide2.xml" ContentType="application/vnd.openxmlformats-officedocument.presentationml.slide+xml"/>
  <Override PartName="/ppt/diagrams/colors1.xml" ContentType="application/vnd.openxmlformats-officedocument.drawingml.diagramColors+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diagrams/data1.xml" ContentType="application/vnd.openxmlformats-officedocument.drawingml.diagramData+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diagrams/quickStyle1.xml" ContentType="application/vnd.openxmlformats-officedocument.drawingml.diagramStyle+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8"/>
  </p:notesMasterIdLst>
  <p:handoutMasterIdLst>
    <p:handoutMasterId r:id="rId19"/>
  </p:handoutMasterIdLst>
  <p:sldIdLst>
    <p:sldId id="256" r:id="rId2"/>
    <p:sldId id="257" r:id="rId3"/>
    <p:sldId id="267" r:id="rId4"/>
    <p:sldId id="266" r:id="rId5"/>
    <p:sldId id="273" r:id="rId6"/>
    <p:sldId id="268" r:id="rId7"/>
    <p:sldId id="263" r:id="rId8"/>
    <p:sldId id="259" r:id="rId9"/>
    <p:sldId id="260" r:id="rId10"/>
    <p:sldId id="264" r:id="rId11"/>
    <p:sldId id="271" r:id="rId12"/>
    <p:sldId id="265" r:id="rId13"/>
    <p:sldId id="269" r:id="rId14"/>
    <p:sldId id="270" r:id="rId15"/>
    <p:sldId id="272"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70" d="100"/>
          <a:sy n="70" d="100"/>
        </p:scale>
        <p:origin x="-1016" y="-1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930"/>
    </p:cViewPr>
  </p:sorter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interSettings" Target="printerSettings/printerSettings1.bin"/><Relationship Id="rId4" Type="http://schemas.openxmlformats.org/officeDocument/2006/relationships/slide" Target="slides/slide3.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24"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handoutMaster" Target="handoutMasters/handoutMaster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0988E6-4227-9147-85A0-1CB0300C9567}" type="doc">
      <dgm:prSet loTypeId="urn:microsoft.com/office/officeart/2005/8/layout/gear1" loCatId="relationship" qsTypeId="urn:microsoft.com/office/officeart/2005/8/quickstyle/simple4" qsCatId="simple" csTypeId="urn:microsoft.com/office/officeart/2005/8/colors/accent1_2" csCatId="accent1" phldr="1"/>
      <dgm:spPr/>
    </dgm:pt>
    <dgm:pt modelId="{9EC77E15-9872-9444-BE82-525BC6F7169E}">
      <dgm:prSet phldrT="[Text]"/>
      <dgm:spPr/>
      <dgm:t>
        <a:bodyPr/>
        <a:lstStyle/>
        <a:p>
          <a:r>
            <a:rPr lang="en-US" dirty="0" smtClean="0"/>
            <a:t>Field Experiences</a:t>
          </a:r>
          <a:endParaRPr lang="en-US" dirty="0"/>
        </a:p>
      </dgm:t>
    </dgm:pt>
    <dgm:pt modelId="{76414C48-82FA-4A44-8E2D-76EBC6118D24}" type="parTrans" cxnId="{75BA2656-3512-9345-A355-9D5E73281C1D}">
      <dgm:prSet/>
      <dgm:spPr/>
      <dgm:t>
        <a:bodyPr/>
        <a:lstStyle/>
        <a:p>
          <a:endParaRPr lang="en-US"/>
        </a:p>
      </dgm:t>
    </dgm:pt>
    <dgm:pt modelId="{E1274C8F-2746-BF48-AD11-F6F2F4E8B3CA}" type="sibTrans" cxnId="{75BA2656-3512-9345-A355-9D5E73281C1D}">
      <dgm:prSet/>
      <dgm:spPr/>
      <dgm:t>
        <a:bodyPr/>
        <a:lstStyle/>
        <a:p>
          <a:endParaRPr lang="en-US"/>
        </a:p>
      </dgm:t>
    </dgm:pt>
    <dgm:pt modelId="{45AB8347-CEF5-6546-9C7D-20EE17CF0A3F}">
      <dgm:prSet/>
      <dgm:spPr/>
      <dgm:t>
        <a:bodyPr/>
        <a:lstStyle/>
        <a:p>
          <a:r>
            <a:rPr lang="en-US" dirty="0" smtClean="0"/>
            <a:t>Community Service</a:t>
          </a:r>
          <a:endParaRPr lang="en-US" dirty="0"/>
        </a:p>
      </dgm:t>
    </dgm:pt>
    <dgm:pt modelId="{148C0D4D-71CD-B143-A83D-771B797980B5}" type="parTrans" cxnId="{D075B450-3BB7-384A-AC73-98025095102B}">
      <dgm:prSet/>
      <dgm:spPr/>
      <dgm:t>
        <a:bodyPr/>
        <a:lstStyle/>
        <a:p>
          <a:endParaRPr lang="en-US"/>
        </a:p>
      </dgm:t>
    </dgm:pt>
    <dgm:pt modelId="{298E536F-E6D6-1048-A204-4F88519751FD}" type="sibTrans" cxnId="{D075B450-3BB7-384A-AC73-98025095102B}">
      <dgm:prSet/>
      <dgm:spPr/>
      <dgm:t>
        <a:bodyPr/>
        <a:lstStyle/>
        <a:p>
          <a:endParaRPr lang="en-US"/>
        </a:p>
      </dgm:t>
    </dgm:pt>
    <dgm:pt modelId="{9EF6710F-8997-454D-A07E-94B4906684F1}">
      <dgm:prSet/>
      <dgm:spPr/>
      <dgm:t>
        <a:bodyPr/>
        <a:lstStyle/>
        <a:p>
          <a:r>
            <a:rPr lang="en-US" dirty="0" smtClean="0"/>
            <a:t>Coursework</a:t>
          </a:r>
          <a:endParaRPr lang="en-US" dirty="0"/>
        </a:p>
      </dgm:t>
    </dgm:pt>
    <dgm:pt modelId="{C7B754F1-2469-7B48-B52B-6F666F2176D9}" type="parTrans" cxnId="{67A2D2D0-3076-9A4F-95F8-C559454CF9C9}">
      <dgm:prSet/>
      <dgm:spPr/>
      <dgm:t>
        <a:bodyPr/>
        <a:lstStyle/>
        <a:p>
          <a:endParaRPr lang="en-US"/>
        </a:p>
      </dgm:t>
    </dgm:pt>
    <dgm:pt modelId="{1690C15C-9D47-674B-87DB-95C1CDBCCAF6}" type="sibTrans" cxnId="{67A2D2D0-3076-9A4F-95F8-C559454CF9C9}">
      <dgm:prSet/>
      <dgm:spPr/>
      <dgm:t>
        <a:bodyPr/>
        <a:lstStyle/>
        <a:p>
          <a:endParaRPr lang="en-US"/>
        </a:p>
      </dgm:t>
    </dgm:pt>
    <dgm:pt modelId="{64E0AEDD-6870-B245-BFC3-7F558AC07A4A}" type="pres">
      <dgm:prSet presAssocID="{100988E6-4227-9147-85A0-1CB0300C9567}" presName="composite" presStyleCnt="0">
        <dgm:presLayoutVars>
          <dgm:chMax val="3"/>
          <dgm:animLvl val="lvl"/>
          <dgm:resizeHandles val="exact"/>
        </dgm:presLayoutVars>
      </dgm:prSet>
      <dgm:spPr/>
    </dgm:pt>
    <dgm:pt modelId="{F1DDE189-6AFC-6843-B329-2972983C0C5B}" type="pres">
      <dgm:prSet presAssocID="{9EC77E15-9872-9444-BE82-525BC6F7169E}" presName="gear1" presStyleLbl="node1" presStyleIdx="0" presStyleCnt="3">
        <dgm:presLayoutVars>
          <dgm:chMax val="1"/>
          <dgm:bulletEnabled val="1"/>
        </dgm:presLayoutVars>
      </dgm:prSet>
      <dgm:spPr/>
      <dgm:t>
        <a:bodyPr/>
        <a:lstStyle/>
        <a:p>
          <a:endParaRPr lang="en-US"/>
        </a:p>
      </dgm:t>
    </dgm:pt>
    <dgm:pt modelId="{EA96E423-D332-BE4E-9319-242CE3B7CAAD}" type="pres">
      <dgm:prSet presAssocID="{9EC77E15-9872-9444-BE82-525BC6F7169E}" presName="gear1srcNode" presStyleLbl="node1" presStyleIdx="0" presStyleCnt="3"/>
      <dgm:spPr/>
      <dgm:t>
        <a:bodyPr/>
        <a:lstStyle/>
        <a:p>
          <a:endParaRPr lang="en-US"/>
        </a:p>
      </dgm:t>
    </dgm:pt>
    <dgm:pt modelId="{6E8D4DDD-8EDD-8945-A10E-F30969EF1216}" type="pres">
      <dgm:prSet presAssocID="{9EC77E15-9872-9444-BE82-525BC6F7169E}" presName="gear1dstNode" presStyleLbl="node1" presStyleIdx="0" presStyleCnt="3"/>
      <dgm:spPr/>
      <dgm:t>
        <a:bodyPr/>
        <a:lstStyle/>
        <a:p>
          <a:endParaRPr lang="en-US"/>
        </a:p>
      </dgm:t>
    </dgm:pt>
    <dgm:pt modelId="{B4D9CF55-3D26-D347-9576-D010A323F643}" type="pres">
      <dgm:prSet presAssocID="{45AB8347-CEF5-6546-9C7D-20EE17CF0A3F}" presName="gear2" presStyleLbl="node1" presStyleIdx="1" presStyleCnt="3">
        <dgm:presLayoutVars>
          <dgm:chMax val="1"/>
          <dgm:bulletEnabled val="1"/>
        </dgm:presLayoutVars>
      </dgm:prSet>
      <dgm:spPr/>
      <dgm:t>
        <a:bodyPr/>
        <a:lstStyle/>
        <a:p>
          <a:endParaRPr lang="en-US"/>
        </a:p>
      </dgm:t>
    </dgm:pt>
    <dgm:pt modelId="{5C64D12A-9BE3-5E49-810F-8866AC9EADF4}" type="pres">
      <dgm:prSet presAssocID="{45AB8347-CEF5-6546-9C7D-20EE17CF0A3F}" presName="gear2srcNode" presStyleLbl="node1" presStyleIdx="1" presStyleCnt="3"/>
      <dgm:spPr/>
      <dgm:t>
        <a:bodyPr/>
        <a:lstStyle/>
        <a:p>
          <a:endParaRPr lang="en-US"/>
        </a:p>
      </dgm:t>
    </dgm:pt>
    <dgm:pt modelId="{71444EBA-1672-D14D-A7B2-ADFEF9CE23C1}" type="pres">
      <dgm:prSet presAssocID="{45AB8347-CEF5-6546-9C7D-20EE17CF0A3F}" presName="gear2dstNode" presStyleLbl="node1" presStyleIdx="1" presStyleCnt="3"/>
      <dgm:spPr/>
      <dgm:t>
        <a:bodyPr/>
        <a:lstStyle/>
        <a:p>
          <a:endParaRPr lang="en-US"/>
        </a:p>
      </dgm:t>
    </dgm:pt>
    <dgm:pt modelId="{9798721F-5BE7-1B4F-9626-1E67CD882737}" type="pres">
      <dgm:prSet presAssocID="{9EF6710F-8997-454D-A07E-94B4906684F1}" presName="gear3" presStyleLbl="node1" presStyleIdx="2" presStyleCnt="3"/>
      <dgm:spPr/>
      <dgm:t>
        <a:bodyPr/>
        <a:lstStyle/>
        <a:p>
          <a:endParaRPr lang="en-US"/>
        </a:p>
      </dgm:t>
    </dgm:pt>
    <dgm:pt modelId="{D1F2F8F9-21DF-E047-8A57-3746381B3E2C}" type="pres">
      <dgm:prSet presAssocID="{9EF6710F-8997-454D-A07E-94B4906684F1}" presName="gear3tx" presStyleLbl="node1" presStyleIdx="2" presStyleCnt="3">
        <dgm:presLayoutVars>
          <dgm:chMax val="1"/>
          <dgm:bulletEnabled val="1"/>
        </dgm:presLayoutVars>
      </dgm:prSet>
      <dgm:spPr/>
      <dgm:t>
        <a:bodyPr/>
        <a:lstStyle/>
        <a:p>
          <a:endParaRPr lang="en-US"/>
        </a:p>
      </dgm:t>
    </dgm:pt>
    <dgm:pt modelId="{9B74889E-23F3-154B-BD18-4657BFAEAEF1}" type="pres">
      <dgm:prSet presAssocID="{9EF6710F-8997-454D-A07E-94B4906684F1}" presName="gear3srcNode" presStyleLbl="node1" presStyleIdx="2" presStyleCnt="3"/>
      <dgm:spPr/>
      <dgm:t>
        <a:bodyPr/>
        <a:lstStyle/>
        <a:p>
          <a:endParaRPr lang="en-US"/>
        </a:p>
      </dgm:t>
    </dgm:pt>
    <dgm:pt modelId="{EE0CF0E9-3D2A-E548-998A-413769531B82}" type="pres">
      <dgm:prSet presAssocID="{9EF6710F-8997-454D-A07E-94B4906684F1}" presName="gear3dstNode" presStyleLbl="node1" presStyleIdx="2" presStyleCnt="3"/>
      <dgm:spPr/>
      <dgm:t>
        <a:bodyPr/>
        <a:lstStyle/>
        <a:p>
          <a:endParaRPr lang="en-US"/>
        </a:p>
      </dgm:t>
    </dgm:pt>
    <dgm:pt modelId="{B22A289F-5BFD-6441-B325-DF9ED54F0E28}" type="pres">
      <dgm:prSet presAssocID="{E1274C8F-2746-BF48-AD11-F6F2F4E8B3CA}" presName="connector1" presStyleLbl="sibTrans2D1" presStyleIdx="0" presStyleCnt="3"/>
      <dgm:spPr/>
      <dgm:t>
        <a:bodyPr/>
        <a:lstStyle/>
        <a:p>
          <a:endParaRPr lang="en-US"/>
        </a:p>
      </dgm:t>
    </dgm:pt>
    <dgm:pt modelId="{77D2A9AD-AEFE-724E-BD1B-2E0EF608976F}" type="pres">
      <dgm:prSet presAssocID="{298E536F-E6D6-1048-A204-4F88519751FD}" presName="connector2" presStyleLbl="sibTrans2D1" presStyleIdx="1" presStyleCnt="3"/>
      <dgm:spPr/>
      <dgm:t>
        <a:bodyPr/>
        <a:lstStyle/>
        <a:p>
          <a:endParaRPr lang="en-US"/>
        </a:p>
      </dgm:t>
    </dgm:pt>
    <dgm:pt modelId="{149B828A-8EB3-0E4F-A39E-503F8AD68DC8}" type="pres">
      <dgm:prSet presAssocID="{1690C15C-9D47-674B-87DB-95C1CDBCCAF6}" presName="connector3" presStyleLbl="sibTrans2D1" presStyleIdx="2" presStyleCnt="3"/>
      <dgm:spPr/>
      <dgm:t>
        <a:bodyPr/>
        <a:lstStyle/>
        <a:p>
          <a:endParaRPr lang="en-US"/>
        </a:p>
      </dgm:t>
    </dgm:pt>
  </dgm:ptLst>
  <dgm:cxnLst>
    <dgm:cxn modelId="{01F301C0-0460-934F-9AA6-4E1C6B714015}" type="presOf" srcId="{298E536F-E6D6-1048-A204-4F88519751FD}" destId="{77D2A9AD-AEFE-724E-BD1B-2E0EF608976F}" srcOrd="0" destOrd="0" presId="urn:microsoft.com/office/officeart/2005/8/layout/gear1"/>
    <dgm:cxn modelId="{39CC2412-723B-FD42-B517-3B978EEBC4CA}" type="presOf" srcId="{9EC77E15-9872-9444-BE82-525BC6F7169E}" destId="{F1DDE189-6AFC-6843-B329-2972983C0C5B}" srcOrd="0" destOrd="0" presId="urn:microsoft.com/office/officeart/2005/8/layout/gear1"/>
    <dgm:cxn modelId="{96CAE80A-8FD4-6142-B066-F1661C05975B}" type="presOf" srcId="{1690C15C-9D47-674B-87DB-95C1CDBCCAF6}" destId="{149B828A-8EB3-0E4F-A39E-503F8AD68DC8}" srcOrd="0" destOrd="0" presId="urn:microsoft.com/office/officeart/2005/8/layout/gear1"/>
    <dgm:cxn modelId="{56586DB2-FEEF-D945-AED0-B49579DCBC6A}" type="presOf" srcId="{E1274C8F-2746-BF48-AD11-F6F2F4E8B3CA}" destId="{B22A289F-5BFD-6441-B325-DF9ED54F0E28}" srcOrd="0" destOrd="0" presId="urn:microsoft.com/office/officeart/2005/8/layout/gear1"/>
    <dgm:cxn modelId="{5EF5758C-42A3-C54F-B2EA-375BBE700E39}" type="presOf" srcId="{9EF6710F-8997-454D-A07E-94B4906684F1}" destId="{9B74889E-23F3-154B-BD18-4657BFAEAEF1}" srcOrd="2" destOrd="0" presId="urn:microsoft.com/office/officeart/2005/8/layout/gear1"/>
    <dgm:cxn modelId="{AA0535C2-564C-4C4B-9181-7A2546A87121}" type="presOf" srcId="{45AB8347-CEF5-6546-9C7D-20EE17CF0A3F}" destId="{71444EBA-1672-D14D-A7B2-ADFEF9CE23C1}" srcOrd="2" destOrd="0" presId="urn:microsoft.com/office/officeart/2005/8/layout/gear1"/>
    <dgm:cxn modelId="{19C9227E-A734-844E-8E6C-8118777DFF8E}" type="presOf" srcId="{9EC77E15-9872-9444-BE82-525BC6F7169E}" destId="{6E8D4DDD-8EDD-8945-A10E-F30969EF1216}" srcOrd="2" destOrd="0" presId="urn:microsoft.com/office/officeart/2005/8/layout/gear1"/>
    <dgm:cxn modelId="{8CFD54AC-CBC0-4F4F-A3C1-0091395049CC}" type="presOf" srcId="{45AB8347-CEF5-6546-9C7D-20EE17CF0A3F}" destId="{5C64D12A-9BE3-5E49-810F-8866AC9EADF4}" srcOrd="1" destOrd="0" presId="urn:microsoft.com/office/officeart/2005/8/layout/gear1"/>
    <dgm:cxn modelId="{D075B450-3BB7-384A-AC73-98025095102B}" srcId="{100988E6-4227-9147-85A0-1CB0300C9567}" destId="{45AB8347-CEF5-6546-9C7D-20EE17CF0A3F}" srcOrd="1" destOrd="0" parTransId="{148C0D4D-71CD-B143-A83D-771B797980B5}" sibTransId="{298E536F-E6D6-1048-A204-4F88519751FD}"/>
    <dgm:cxn modelId="{48C76A06-0567-904B-BF9E-02D315C2A7CC}" type="presOf" srcId="{9EF6710F-8997-454D-A07E-94B4906684F1}" destId="{EE0CF0E9-3D2A-E548-998A-413769531B82}" srcOrd="3" destOrd="0" presId="urn:microsoft.com/office/officeart/2005/8/layout/gear1"/>
    <dgm:cxn modelId="{619E1C91-6D61-854C-95DF-9FB475C3FB4C}" type="presOf" srcId="{9EC77E15-9872-9444-BE82-525BC6F7169E}" destId="{EA96E423-D332-BE4E-9319-242CE3B7CAAD}" srcOrd="1" destOrd="0" presId="urn:microsoft.com/office/officeart/2005/8/layout/gear1"/>
    <dgm:cxn modelId="{67A2D2D0-3076-9A4F-95F8-C559454CF9C9}" srcId="{100988E6-4227-9147-85A0-1CB0300C9567}" destId="{9EF6710F-8997-454D-A07E-94B4906684F1}" srcOrd="2" destOrd="0" parTransId="{C7B754F1-2469-7B48-B52B-6F666F2176D9}" sibTransId="{1690C15C-9D47-674B-87DB-95C1CDBCCAF6}"/>
    <dgm:cxn modelId="{B2FCAB76-8F4C-B640-85F1-F07C4FD65C72}" type="presOf" srcId="{9EF6710F-8997-454D-A07E-94B4906684F1}" destId="{D1F2F8F9-21DF-E047-8A57-3746381B3E2C}" srcOrd="1" destOrd="0" presId="urn:microsoft.com/office/officeart/2005/8/layout/gear1"/>
    <dgm:cxn modelId="{75BA2656-3512-9345-A355-9D5E73281C1D}" srcId="{100988E6-4227-9147-85A0-1CB0300C9567}" destId="{9EC77E15-9872-9444-BE82-525BC6F7169E}" srcOrd="0" destOrd="0" parTransId="{76414C48-82FA-4A44-8E2D-76EBC6118D24}" sibTransId="{E1274C8F-2746-BF48-AD11-F6F2F4E8B3CA}"/>
    <dgm:cxn modelId="{39EAD520-1DF6-874C-9AA9-98C01E70AB74}" type="presOf" srcId="{9EF6710F-8997-454D-A07E-94B4906684F1}" destId="{9798721F-5BE7-1B4F-9626-1E67CD882737}" srcOrd="0" destOrd="0" presId="urn:microsoft.com/office/officeart/2005/8/layout/gear1"/>
    <dgm:cxn modelId="{AB202F6D-012F-0242-9B5B-D7E9A381AFC5}" type="presOf" srcId="{45AB8347-CEF5-6546-9C7D-20EE17CF0A3F}" destId="{B4D9CF55-3D26-D347-9576-D010A323F643}" srcOrd="0" destOrd="0" presId="urn:microsoft.com/office/officeart/2005/8/layout/gear1"/>
    <dgm:cxn modelId="{BB8B53E9-8C4A-8546-9329-7082744F2F1C}" type="presOf" srcId="{100988E6-4227-9147-85A0-1CB0300C9567}" destId="{64E0AEDD-6870-B245-BFC3-7F558AC07A4A}" srcOrd="0" destOrd="0" presId="urn:microsoft.com/office/officeart/2005/8/layout/gear1"/>
    <dgm:cxn modelId="{4806213B-F3CA-8E42-9555-5773AF2F0054}" type="presParOf" srcId="{64E0AEDD-6870-B245-BFC3-7F558AC07A4A}" destId="{F1DDE189-6AFC-6843-B329-2972983C0C5B}" srcOrd="0" destOrd="0" presId="urn:microsoft.com/office/officeart/2005/8/layout/gear1"/>
    <dgm:cxn modelId="{74FBE22B-B71E-CE43-9A66-3A28E5189811}" type="presParOf" srcId="{64E0AEDD-6870-B245-BFC3-7F558AC07A4A}" destId="{EA96E423-D332-BE4E-9319-242CE3B7CAAD}" srcOrd="1" destOrd="0" presId="urn:microsoft.com/office/officeart/2005/8/layout/gear1"/>
    <dgm:cxn modelId="{7A7832BD-D551-BB40-9296-29645575BFA8}" type="presParOf" srcId="{64E0AEDD-6870-B245-BFC3-7F558AC07A4A}" destId="{6E8D4DDD-8EDD-8945-A10E-F30969EF1216}" srcOrd="2" destOrd="0" presId="urn:microsoft.com/office/officeart/2005/8/layout/gear1"/>
    <dgm:cxn modelId="{60A4602E-6431-0A41-B287-A94B4B324F51}" type="presParOf" srcId="{64E0AEDD-6870-B245-BFC3-7F558AC07A4A}" destId="{B4D9CF55-3D26-D347-9576-D010A323F643}" srcOrd="3" destOrd="0" presId="urn:microsoft.com/office/officeart/2005/8/layout/gear1"/>
    <dgm:cxn modelId="{62334AA0-B65F-944B-A92A-A941E92CEC9A}" type="presParOf" srcId="{64E0AEDD-6870-B245-BFC3-7F558AC07A4A}" destId="{5C64D12A-9BE3-5E49-810F-8866AC9EADF4}" srcOrd="4" destOrd="0" presId="urn:microsoft.com/office/officeart/2005/8/layout/gear1"/>
    <dgm:cxn modelId="{4BA62E1F-7787-4740-8F59-654CC37F40C2}" type="presParOf" srcId="{64E0AEDD-6870-B245-BFC3-7F558AC07A4A}" destId="{71444EBA-1672-D14D-A7B2-ADFEF9CE23C1}" srcOrd="5" destOrd="0" presId="urn:microsoft.com/office/officeart/2005/8/layout/gear1"/>
    <dgm:cxn modelId="{D1A62A76-615D-7542-AC28-9DA7B6FDC41D}" type="presParOf" srcId="{64E0AEDD-6870-B245-BFC3-7F558AC07A4A}" destId="{9798721F-5BE7-1B4F-9626-1E67CD882737}" srcOrd="6" destOrd="0" presId="urn:microsoft.com/office/officeart/2005/8/layout/gear1"/>
    <dgm:cxn modelId="{9AAC8214-2482-864B-9686-921D610BDEC2}" type="presParOf" srcId="{64E0AEDD-6870-B245-BFC3-7F558AC07A4A}" destId="{D1F2F8F9-21DF-E047-8A57-3746381B3E2C}" srcOrd="7" destOrd="0" presId="urn:microsoft.com/office/officeart/2005/8/layout/gear1"/>
    <dgm:cxn modelId="{F1AB41C2-5C9B-C245-92BD-1489A3CA3881}" type="presParOf" srcId="{64E0AEDD-6870-B245-BFC3-7F558AC07A4A}" destId="{9B74889E-23F3-154B-BD18-4657BFAEAEF1}" srcOrd="8" destOrd="0" presId="urn:microsoft.com/office/officeart/2005/8/layout/gear1"/>
    <dgm:cxn modelId="{00107BFC-F445-4E46-AE1F-C429A7AFB367}" type="presParOf" srcId="{64E0AEDD-6870-B245-BFC3-7F558AC07A4A}" destId="{EE0CF0E9-3D2A-E548-998A-413769531B82}" srcOrd="9" destOrd="0" presId="urn:microsoft.com/office/officeart/2005/8/layout/gear1"/>
    <dgm:cxn modelId="{3A437310-2EF2-D14E-9996-102428134A7A}" type="presParOf" srcId="{64E0AEDD-6870-B245-BFC3-7F558AC07A4A}" destId="{B22A289F-5BFD-6441-B325-DF9ED54F0E28}" srcOrd="10" destOrd="0" presId="urn:microsoft.com/office/officeart/2005/8/layout/gear1"/>
    <dgm:cxn modelId="{40C9C5C9-D00C-7847-A1E3-030F0F278DC3}" type="presParOf" srcId="{64E0AEDD-6870-B245-BFC3-7F558AC07A4A}" destId="{77D2A9AD-AEFE-724E-BD1B-2E0EF608976F}" srcOrd="11" destOrd="0" presId="urn:microsoft.com/office/officeart/2005/8/layout/gear1"/>
    <dgm:cxn modelId="{5DADD381-7AF0-2F47-9078-2362AE4D7B42}" type="presParOf" srcId="{64E0AEDD-6870-B245-BFC3-7F558AC07A4A}" destId="{149B828A-8EB3-0E4F-A39E-503F8AD68DC8}"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DDE189-6AFC-6843-B329-2972983C0C5B}">
      <dsp:nvSpPr>
        <dsp:cNvPr id="0" name=""/>
        <dsp:cNvSpPr/>
      </dsp:nvSpPr>
      <dsp:spPr>
        <a:xfrm>
          <a:off x="2844800" y="1828800"/>
          <a:ext cx="2235200" cy="2235200"/>
        </a:xfrm>
        <a:prstGeom prst="gear9">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accent1">
              <a:hueOff val="0"/>
              <a:satOff val="0"/>
              <a:lumOff val="0"/>
              <a:alphaOff val="0"/>
              <a:shade val="60000"/>
              <a:satMod val="11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Field Experiences</a:t>
          </a:r>
          <a:endParaRPr lang="en-US" sz="1200" kern="1200" dirty="0"/>
        </a:p>
      </dsp:txBody>
      <dsp:txXfrm>
        <a:off x="2844800" y="1828800"/>
        <a:ext cx="2235200" cy="2235200"/>
      </dsp:txXfrm>
    </dsp:sp>
    <dsp:sp modelId="{B4D9CF55-3D26-D347-9576-D010A323F643}">
      <dsp:nvSpPr>
        <dsp:cNvPr id="0" name=""/>
        <dsp:cNvSpPr/>
      </dsp:nvSpPr>
      <dsp:spPr>
        <a:xfrm>
          <a:off x="1544320" y="1300480"/>
          <a:ext cx="1625600" cy="1625600"/>
        </a:xfrm>
        <a:prstGeom prst="gear6">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accent1">
              <a:hueOff val="0"/>
              <a:satOff val="0"/>
              <a:lumOff val="0"/>
              <a:alphaOff val="0"/>
              <a:shade val="60000"/>
              <a:satMod val="11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Community Service</a:t>
          </a:r>
          <a:endParaRPr lang="en-US" sz="1200" kern="1200" dirty="0"/>
        </a:p>
      </dsp:txBody>
      <dsp:txXfrm>
        <a:off x="1544320" y="1300480"/>
        <a:ext cx="1625600" cy="1625600"/>
      </dsp:txXfrm>
    </dsp:sp>
    <dsp:sp modelId="{9798721F-5BE7-1B4F-9626-1E67CD882737}">
      <dsp:nvSpPr>
        <dsp:cNvPr id="0" name=""/>
        <dsp:cNvSpPr/>
      </dsp:nvSpPr>
      <dsp:spPr>
        <a:xfrm rot="20700000">
          <a:off x="2454821" y="178981"/>
          <a:ext cx="1592756" cy="1592756"/>
        </a:xfrm>
        <a:prstGeom prst="gear6">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accent1">
              <a:hueOff val="0"/>
              <a:satOff val="0"/>
              <a:lumOff val="0"/>
              <a:alphaOff val="0"/>
              <a:shade val="60000"/>
              <a:satMod val="11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Coursework</a:t>
          </a:r>
          <a:endParaRPr lang="en-US" sz="1200" kern="1200" dirty="0"/>
        </a:p>
      </dsp:txBody>
      <dsp:txXfrm>
        <a:off x="2804160" y="528320"/>
        <a:ext cx="894080" cy="894080"/>
      </dsp:txXfrm>
    </dsp:sp>
    <dsp:sp modelId="{B22A289F-5BFD-6441-B325-DF9ED54F0E28}">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gradFill rotWithShape="0">
          <a:gsLst>
            <a:gs pos="0">
              <a:schemeClr val="accent1">
                <a:tint val="60000"/>
                <a:hueOff val="0"/>
                <a:satOff val="0"/>
                <a:lumOff val="0"/>
                <a:alphaOff val="0"/>
                <a:tint val="48000"/>
                <a:satMod val="138000"/>
              </a:schemeClr>
            </a:gs>
            <a:gs pos="25000">
              <a:schemeClr val="accent1">
                <a:tint val="60000"/>
                <a:hueOff val="0"/>
                <a:satOff val="0"/>
                <a:lumOff val="0"/>
                <a:alphaOff val="0"/>
                <a:tint val="85000"/>
              </a:schemeClr>
            </a:gs>
            <a:gs pos="40000">
              <a:schemeClr val="accent1">
                <a:tint val="60000"/>
                <a:hueOff val="0"/>
                <a:satOff val="0"/>
                <a:lumOff val="0"/>
                <a:alphaOff val="0"/>
                <a:tint val="92000"/>
              </a:schemeClr>
            </a:gs>
            <a:gs pos="50000">
              <a:schemeClr val="accent1">
                <a:tint val="60000"/>
                <a:hueOff val="0"/>
                <a:satOff val="0"/>
                <a:lumOff val="0"/>
                <a:alphaOff val="0"/>
                <a:tint val="93000"/>
              </a:schemeClr>
            </a:gs>
            <a:gs pos="60000">
              <a:schemeClr val="accent1">
                <a:tint val="60000"/>
                <a:hueOff val="0"/>
                <a:satOff val="0"/>
                <a:lumOff val="0"/>
                <a:alphaOff val="0"/>
                <a:tint val="92000"/>
              </a:schemeClr>
            </a:gs>
            <a:gs pos="75000">
              <a:schemeClr val="accent1">
                <a:tint val="60000"/>
                <a:hueOff val="0"/>
                <a:satOff val="0"/>
                <a:lumOff val="0"/>
                <a:alphaOff val="0"/>
                <a:tint val="83000"/>
                <a:satMod val="108000"/>
              </a:schemeClr>
            </a:gs>
            <a:gs pos="100000">
              <a:schemeClr val="accent1">
                <a:tint val="60000"/>
                <a:hueOff val="0"/>
                <a:satOff val="0"/>
                <a:lumOff val="0"/>
                <a:alphaOff val="0"/>
                <a:tint val="48000"/>
                <a:satMod val="150000"/>
              </a:schemeClr>
            </a:gs>
          </a:gsLst>
          <a:lin ang="5400000" scaled="0"/>
        </a:gradFill>
        <a:ln>
          <a:noFill/>
        </a:ln>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accent1">
              <a:tint val="60000"/>
              <a:hueOff val="0"/>
              <a:satOff val="0"/>
              <a:lumOff val="0"/>
              <a:alphaOff val="0"/>
              <a:shade val="60000"/>
              <a:satMod val="110000"/>
            </a:schemeClr>
          </a:contourClr>
        </a:sp3d>
      </dsp:spPr>
      <dsp:style>
        <a:lnRef idx="0">
          <a:scrgbClr r="0" g="0" b="0"/>
        </a:lnRef>
        <a:fillRef idx="3">
          <a:scrgbClr r="0" g="0" b="0"/>
        </a:fillRef>
        <a:effectRef idx="2">
          <a:scrgbClr r="0" g="0" b="0"/>
        </a:effectRef>
        <a:fontRef idx="minor">
          <a:schemeClr val="lt1"/>
        </a:fontRef>
      </dsp:style>
    </dsp:sp>
    <dsp:sp modelId="{77D2A9AD-AEFE-724E-BD1B-2E0EF608976F}">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48000"/>
                <a:satMod val="138000"/>
              </a:schemeClr>
            </a:gs>
            <a:gs pos="25000">
              <a:schemeClr val="accent1">
                <a:tint val="60000"/>
                <a:hueOff val="0"/>
                <a:satOff val="0"/>
                <a:lumOff val="0"/>
                <a:alphaOff val="0"/>
                <a:tint val="85000"/>
              </a:schemeClr>
            </a:gs>
            <a:gs pos="40000">
              <a:schemeClr val="accent1">
                <a:tint val="60000"/>
                <a:hueOff val="0"/>
                <a:satOff val="0"/>
                <a:lumOff val="0"/>
                <a:alphaOff val="0"/>
                <a:tint val="92000"/>
              </a:schemeClr>
            </a:gs>
            <a:gs pos="50000">
              <a:schemeClr val="accent1">
                <a:tint val="60000"/>
                <a:hueOff val="0"/>
                <a:satOff val="0"/>
                <a:lumOff val="0"/>
                <a:alphaOff val="0"/>
                <a:tint val="93000"/>
              </a:schemeClr>
            </a:gs>
            <a:gs pos="60000">
              <a:schemeClr val="accent1">
                <a:tint val="60000"/>
                <a:hueOff val="0"/>
                <a:satOff val="0"/>
                <a:lumOff val="0"/>
                <a:alphaOff val="0"/>
                <a:tint val="92000"/>
              </a:schemeClr>
            </a:gs>
            <a:gs pos="75000">
              <a:schemeClr val="accent1">
                <a:tint val="60000"/>
                <a:hueOff val="0"/>
                <a:satOff val="0"/>
                <a:lumOff val="0"/>
                <a:alphaOff val="0"/>
                <a:tint val="83000"/>
                <a:satMod val="108000"/>
              </a:schemeClr>
            </a:gs>
            <a:gs pos="100000">
              <a:schemeClr val="accent1">
                <a:tint val="60000"/>
                <a:hueOff val="0"/>
                <a:satOff val="0"/>
                <a:lumOff val="0"/>
                <a:alphaOff val="0"/>
                <a:tint val="48000"/>
                <a:satMod val="150000"/>
              </a:schemeClr>
            </a:gs>
          </a:gsLst>
          <a:lin ang="5400000" scaled="0"/>
        </a:gradFill>
        <a:ln>
          <a:noFill/>
        </a:ln>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accent1">
              <a:tint val="60000"/>
              <a:hueOff val="0"/>
              <a:satOff val="0"/>
              <a:lumOff val="0"/>
              <a:alphaOff val="0"/>
              <a:shade val="60000"/>
              <a:satMod val="110000"/>
            </a:schemeClr>
          </a:contourClr>
        </a:sp3d>
      </dsp:spPr>
      <dsp:style>
        <a:lnRef idx="0">
          <a:scrgbClr r="0" g="0" b="0"/>
        </a:lnRef>
        <a:fillRef idx="3">
          <a:scrgbClr r="0" g="0" b="0"/>
        </a:fillRef>
        <a:effectRef idx="2">
          <a:scrgbClr r="0" g="0" b="0"/>
        </a:effectRef>
        <a:fontRef idx="minor">
          <a:schemeClr val="lt1"/>
        </a:fontRef>
      </dsp:style>
    </dsp:sp>
    <dsp:sp modelId="{149B828A-8EB3-0E4F-A39E-503F8AD68DC8}">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48000"/>
                <a:satMod val="138000"/>
              </a:schemeClr>
            </a:gs>
            <a:gs pos="25000">
              <a:schemeClr val="accent1">
                <a:tint val="60000"/>
                <a:hueOff val="0"/>
                <a:satOff val="0"/>
                <a:lumOff val="0"/>
                <a:alphaOff val="0"/>
                <a:tint val="85000"/>
              </a:schemeClr>
            </a:gs>
            <a:gs pos="40000">
              <a:schemeClr val="accent1">
                <a:tint val="60000"/>
                <a:hueOff val="0"/>
                <a:satOff val="0"/>
                <a:lumOff val="0"/>
                <a:alphaOff val="0"/>
                <a:tint val="92000"/>
              </a:schemeClr>
            </a:gs>
            <a:gs pos="50000">
              <a:schemeClr val="accent1">
                <a:tint val="60000"/>
                <a:hueOff val="0"/>
                <a:satOff val="0"/>
                <a:lumOff val="0"/>
                <a:alphaOff val="0"/>
                <a:tint val="93000"/>
              </a:schemeClr>
            </a:gs>
            <a:gs pos="60000">
              <a:schemeClr val="accent1">
                <a:tint val="60000"/>
                <a:hueOff val="0"/>
                <a:satOff val="0"/>
                <a:lumOff val="0"/>
                <a:alphaOff val="0"/>
                <a:tint val="92000"/>
              </a:schemeClr>
            </a:gs>
            <a:gs pos="75000">
              <a:schemeClr val="accent1">
                <a:tint val="60000"/>
                <a:hueOff val="0"/>
                <a:satOff val="0"/>
                <a:lumOff val="0"/>
                <a:alphaOff val="0"/>
                <a:tint val="83000"/>
                <a:satMod val="108000"/>
              </a:schemeClr>
            </a:gs>
            <a:gs pos="100000">
              <a:schemeClr val="accent1">
                <a:tint val="60000"/>
                <a:hueOff val="0"/>
                <a:satOff val="0"/>
                <a:lumOff val="0"/>
                <a:alphaOff val="0"/>
                <a:tint val="48000"/>
                <a:satMod val="150000"/>
              </a:schemeClr>
            </a:gs>
          </a:gsLst>
          <a:lin ang="5400000" scaled="0"/>
        </a:gradFill>
        <a:ln>
          <a:noFill/>
        </a:ln>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accent1">
              <a:tint val="60000"/>
              <a:hueOff val="0"/>
              <a:satOff val="0"/>
              <a:lumOff val="0"/>
              <a:alphaOff val="0"/>
              <a:shade val="60000"/>
              <a:satMod val="110000"/>
            </a:schemeClr>
          </a:contourClr>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72741E-4CB0-4630-B3E0-313212FE2C69}" type="datetimeFigureOut">
              <a:rPr lang="en-US" smtClean="0"/>
              <a:pPr/>
              <a:t>3/17/11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283F58-809B-484A-A3A4-4ABC5A2A8C3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4C8D9D-4069-490E-A738-DB3C74889C70}" type="datetimeFigureOut">
              <a:rPr lang="en-US" smtClean="0"/>
              <a:pPr/>
              <a:t>3/17/11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AB277-53EE-42FC-9FD0-69D30C4B024B}"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279169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AB277-53EE-42FC-9FD0-69D30C4B024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en-US" altLang="ja-JP" smtClean="0"/>
              <a:t>Click to edit Master title style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fld id="{D1CB98CA-08C5-4697-9FBC-B81ABBD8B82A}" type="datetimeFigureOut">
              <a:rPr lang="en-US" smtClean="0"/>
              <a:pPr/>
              <a:t>3/17/11</a:t>
            </a:fld>
            <a:endParaRPr lang="en-US"/>
          </a:p>
        </p:txBody>
      </p:sp>
      <p:sp>
        <p:nvSpPr>
          <p:cNvPr id="11" name="図形 10"/>
          <p:cNvSpPr>
            <a:spLocks noGrp="1"/>
          </p:cNvSpPr>
          <p:nvPr>
            <p:ph type="ftr" sz="quarter" idx="11"/>
          </p:nvPr>
        </p:nvSpPr>
        <p:spPr>
          <a:xfrm>
            <a:off x="6048000" y="6492875"/>
            <a:ext cx="2394000" cy="365125"/>
          </a:xfrm>
        </p:spPr>
        <p:txBody>
          <a:bodyPr/>
          <a:lstStyle/>
          <a:p>
            <a:endParaRPr lang="en-US"/>
          </a:p>
        </p:txBody>
      </p:sp>
      <p:sp>
        <p:nvSpPr>
          <p:cNvPr id="18" name="図形 17"/>
          <p:cNvSpPr>
            <a:spLocks noGrp="1"/>
          </p:cNvSpPr>
          <p:nvPr>
            <p:ph type="sldNum" sz="quarter" idx="12"/>
          </p:nvPr>
        </p:nvSpPr>
        <p:spPr>
          <a:xfrm>
            <a:off x="8499632" y="6492875"/>
            <a:ext cx="644400" cy="365125"/>
          </a:xfrm>
        </p:spPr>
        <p:txBody>
          <a:bodyPr/>
          <a:lstStyle/>
          <a:p>
            <a:fld id="{98AD0178-E593-48F6-A5B1-D940D43B2397}" type="slidenum">
              <a:rPr lang="en-US" smtClean="0"/>
              <a:pPr/>
              <a:t>‹#›</a:t>
            </a:fld>
            <a:endParaRPr lang="en-US"/>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fld id="{D1CB98CA-08C5-4697-9FBC-B81ABBD8B82A}" type="datetimeFigureOut">
              <a:rPr lang="en-US" smtClean="0"/>
              <a:pPr/>
              <a:t>3/17/11</a:t>
            </a:fld>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98AD0178-E593-48F6-A5B1-D940D43B23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fld id="{D1CB98CA-08C5-4697-9FBC-B81ABBD8B82A}" type="datetimeFigureOut">
              <a:rPr lang="en-US" smtClean="0"/>
              <a:pPr/>
              <a:t>3/17/11</a:t>
            </a:fld>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98AD0178-E593-48F6-A5B1-D940D43B23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fld id="{D1CB98CA-08C5-4697-9FBC-B81ABBD8B82A}" type="datetimeFigureOut">
              <a:rPr lang="en-US" smtClean="0"/>
              <a:pPr/>
              <a:t>3/17/11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D0178-E593-48F6-A5B1-D940D43B23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fld id="{D1CB98CA-08C5-4697-9FBC-B81ABBD8B82A}" type="datetimeFigureOut">
              <a:rPr lang="en-US" smtClean="0"/>
              <a:pPr/>
              <a:t>3/17/11</a:t>
            </a:fld>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98AD0178-E593-48F6-A5B1-D940D43B23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a:xfrm>
            <a:off x="4471200" y="6494400"/>
            <a:ext cx="1530000" cy="365125"/>
          </a:xfrm>
        </p:spPr>
        <p:txBody>
          <a:bodyPr/>
          <a:lstStyle/>
          <a:p>
            <a:fld id="{D1CB98CA-08C5-4697-9FBC-B81ABBD8B82A}" type="datetimeFigureOut">
              <a:rPr lang="en-US" smtClean="0"/>
              <a:pPr/>
              <a:t>3/17/11</a:t>
            </a:fld>
            <a:endParaRPr lang="en-US"/>
          </a:p>
        </p:txBody>
      </p:sp>
      <p:sp>
        <p:nvSpPr>
          <p:cNvPr id="5" name="図形 4"/>
          <p:cNvSpPr>
            <a:spLocks noGrp="1"/>
          </p:cNvSpPr>
          <p:nvPr>
            <p:ph type="ftr" sz="quarter" idx="11"/>
          </p:nvPr>
        </p:nvSpPr>
        <p:spPr>
          <a:xfrm>
            <a:off x="6048000" y="6492874"/>
            <a:ext cx="2395534" cy="365125"/>
          </a:xfrm>
        </p:spPr>
        <p:txBody>
          <a:bodyPr/>
          <a:lstStyle/>
          <a:p>
            <a:endParaRPr lang="en-US"/>
          </a:p>
        </p:txBody>
      </p:sp>
      <p:sp>
        <p:nvSpPr>
          <p:cNvPr id="6" name="図形 5"/>
          <p:cNvSpPr>
            <a:spLocks noGrp="1"/>
          </p:cNvSpPr>
          <p:nvPr>
            <p:ph type="sldNum" sz="quarter" idx="12"/>
          </p:nvPr>
        </p:nvSpPr>
        <p:spPr>
          <a:xfrm>
            <a:off x="8499600" y="6492875"/>
            <a:ext cx="644400" cy="365125"/>
          </a:xfrm>
        </p:spPr>
        <p:txBody>
          <a:bodyPr/>
          <a:lstStyle/>
          <a:p>
            <a:fld id="{98AD0178-E593-48F6-A5B1-D940D43B23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fld id="{D1CB98CA-08C5-4697-9FBC-B81ABBD8B82A}" type="datetimeFigureOut">
              <a:rPr lang="en-US" smtClean="0"/>
              <a:pPr/>
              <a:t>3/17/11</a:t>
            </a:fld>
            <a:endParaRPr lang="en-US"/>
          </a:p>
        </p:txBody>
      </p:sp>
      <p:sp>
        <p:nvSpPr>
          <p:cNvPr id="6" name="図形 5"/>
          <p:cNvSpPr>
            <a:spLocks noGrp="1"/>
          </p:cNvSpPr>
          <p:nvPr>
            <p:ph type="ftr" sz="quarter" idx="11"/>
          </p:nvPr>
        </p:nvSpPr>
        <p:spPr>
          <a:xfrm>
            <a:off x="6048000" y="6494400"/>
            <a:ext cx="2395534"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98AD0178-E593-48F6-A5B1-D940D43B23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fld id="{D1CB98CA-08C5-4697-9FBC-B81ABBD8B82A}" type="datetimeFigureOut">
              <a:rPr lang="en-US" smtClean="0"/>
              <a:pPr/>
              <a:t>3/17/11</a:t>
            </a:fld>
            <a:endParaRPr lang="en-US"/>
          </a:p>
        </p:txBody>
      </p:sp>
      <p:sp>
        <p:nvSpPr>
          <p:cNvPr id="8" name="図形 7"/>
          <p:cNvSpPr>
            <a:spLocks noGrp="1"/>
          </p:cNvSpPr>
          <p:nvPr>
            <p:ph type="ftr" sz="quarter" idx="11"/>
          </p:nvPr>
        </p:nvSpPr>
        <p:spPr>
          <a:xfrm>
            <a:off x="6048000" y="6494400"/>
            <a:ext cx="2394000" cy="365125"/>
          </a:xfrm>
        </p:spPr>
        <p:txBody>
          <a:bodyPr/>
          <a:lstStyle/>
          <a:p>
            <a:endParaRPr lang="en-US"/>
          </a:p>
        </p:txBody>
      </p:sp>
      <p:sp>
        <p:nvSpPr>
          <p:cNvPr id="9" name="図形 8"/>
          <p:cNvSpPr>
            <a:spLocks noGrp="1"/>
          </p:cNvSpPr>
          <p:nvPr>
            <p:ph type="sldNum" sz="quarter" idx="12"/>
          </p:nvPr>
        </p:nvSpPr>
        <p:spPr>
          <a:xfrm>
            <a:off x="8499600" y="6494400"/>
            <a:ext cx="644400" cy="365125"/>
          </a:xfrm>
        </p:spPr>
        <p:txBody>
          <a:bodyPr/>
          <a:lstStyle/>
          <a:p>
            <a:fld id="{98AD0178-E593-48F6-A5B1-D940D43B2397}" type="slidenum">
              <a:rPr lang="en-US" smtClean="0"/>
              <a:pPr/>
              <a:t>‹#›</a:t>
            </a:fld>
            <a:endParaRPr lang="en-US"/>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dt" sz="half" idx="10"/>
          </p:nvPr>
        </p:nvSpPr>
        <p:spPr/>
        <p:txBody>
          <a:bodyPr/>
          <a:lstStyle/>
          <a:p>
            <a:fld id="{D1CB98CA-08C5-4697-9FBC-B81ABBD8B82A}" type="datetimeFigureOut">
              <a:rPr lang="en-US" smtClean="0"/>
              <a:pPr/>
              <a:t>3/17/11</a:t>
            </a:fld>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98AD0178-E593-48F6-A5B1-D940D43B23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D1CB98CA-08C5-4697-9FBC-B81ABBD8B82A}" type="datetimeFigureOut">
              <a:rPr lang="en-US" smtClean="0"/>
              <a:pPr/>
              <a:t>3/17/11</a:t>
            </a:fld>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98AD0178-E593-48F6-A5B1-D940D43B23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a:xfrm>
            <a:off x="4471200" y="6494400"/>
            <a:ext cx="1530000" cy="365125"/>
          </a:xfrm>
        </p:spPr>
        <p:txBody>
          <a:bodyPr/>
          <a:lstStyle/>
          <a:p>
            <a:fld id="{D1CB98CA-08C5-4697-9FBC-B81ABBD8B82A}" type="datetimeFigureOut">
              <a:rPr lang="en-US" smtClean="0"/>
              <a:pPr/>
              <a:t>3/17/11</a:t>
            </a:fld>
            <a:endParaRPr lang="en-US"/>
          </a:p>
        </p:txBody>
      </p:sp>
      <p:sp>
        <p:nvSpPr>
          <p:cNvPr id="6" name="図形 5"/>
          <p:cNvSpPr>
            <a:spLocks noGrp="1"/>
          </p:cNvSpPr>
          <p:nvPr>
            <p:ph type="ftr" sz="quarter" idx="11"/>
          </p:nvPr>
        </p:nvSpPr>
        <p:spPr>
          <a:xfrm>
            <a:off x="6048000" y="6494400"/>
            <a:ext cx="2394000"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98AD0178-E593-48F6-A5B1-D940D43B23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fld id="{D1CB98CA-08C5-4697-9FBC-B81ABBD8B82A}" type="datetimeFigureOut">
              <a:rPr lang="en-US" smtClean="0"/>
              <a:pPr/>
              <a:t>3/17/11</a:t>
            </a:fld>
            <a:endParaRPr lang="en-US"/>
          </a:p>
        </p:txBody>
      </p:sp>
      <p:sp>
        <p:nvSpPr>
          <p:cNvPr id="10" name="図形 9"/>
          <p:cNvSpPr>
            <a:spLocks noGrp="1"/>
          </p:cNvSpPr>
          <p:nvPr>
            <p:ph type="ftr" sz="quarter" idx="11"/>
          </p:nvPr>
        </p:nvSpPr>
        <p:spPr>
          <a:xfrm>
            <a:off x="6048000" y="6494400"/>
            <a:ext cx="2394000" cy="365125"/>
          </a:xfrm>
        </p:spPr>
        <p:txBody>
          <a:bodyPr/>
          <a:lstStyle/>
          <a:p>
            <a:endParaRPr lang="en-US"/>
          </a:p>
        </p:txBody>
      </p:sp>
      <p:sp>
        <p:nvSpPr>
          <p:cNvPr id="11" name="図形 10"/>
          <p:cNvSpPr>
            <a:spLocks noGrp="1"/>
          </p:cNvSpPr>
          <p:nvPr>
            <p:ph type="sldNum" sz="quarter" idx="12"/>
          </p:nvPr>
        </p:nvSpPr>
        <p:spPr>
          <a:xfrm>
            <a:off x="8499600" y="6494400"/>
            <a:ext cx="644400" cy="365125"/>
          </a:xfrm>
        </p:spPr>
        <p:txBody>
          <a:bodyPr/>
          <a:lstStyle/>
          <a:p>
            <a:fld id="{98AD0178-E593-48F6-A5B1-D940D43B2397}" type="slidenum">
              <a:rPr lang="en-US" smtClean="0"/>
              <a:pPr/>
              <a:t>‹#›</a:t>
            </a:fld>
            <a:endParaRPr lang="en-US"/>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n-US" altLang="ja-JP" smtClean="0"/>
              <a:t>Click to edit Master title style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fld id="{D1CB98CA-08C5-4697-9FBC-B81ABBD8B82A}" type="datetimeFigureOut">
              <a:rPr lang="en-US" smtClean="0"/>
              <a:pPr/>
              <a:t>3/17/11</a:t>
            </a:fld>
            <a:endParaRPr lang="en-US"/>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en-US"/>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98AD0178-E593-48F6-A5B1-D940D43B2397}" type="slidenum">
              <a:rPr lang="en-US" smtClean="0"/>
              <a:pPr/>
              <a:t>‹#›</a:t>
            </a:fld>
            <a:endParaRPr lang="en-US"/>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3"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ashland.edu/academics/" TargetMode="External"/><Relationship Id="rId3" Type="http://schemas.openxmlformats.org/officeDocument/2006/relationships/hyperlink" Target="http://www.ode.state.oh/"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4" Type="http://schemas.openxmlformats.org/officeDocument/2006/relationships/hyperlink" Target="http://ncate.org/LinkClick.aspx?fileticket=2hcN10hyvU4=&amp;tabid=523" TargetMode="External"/><Relationship Id="rId1" Type="http://schemas.openxmlformats.org/officeDocument/2006/relationships/slideLayout" Target="../slideLayouts/slideLayout2.xml"/><Relationship Id="rId2" Type="http://schemas.openxmlformats.org/officeDocument/2006/relationships/hyperlink" Target="http://www.ode.state.oh.us/GD/Templates/Pages/ODE/ODEPrimary.aspx?page=2&amp;TopicRelationID=521" TargetMode="External"/><Relationship Id="rId3" Type="http://schemas.openxmlformats.org/officeDocument/2006/relationships/hyperlink" Target="http://education.ohio.gov/GD/Templates/Pages/ODE/ODEDetail.aspx?Page=3&amp;TopicRelationID=1699&amp;ContentID=86942&amp;Content=10050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4" Type="http://schemas.openxmlformats.org/officeDocument/2006/relationships/hyperlink" Target="http://www.ashland.edu/students/academics/study-abroad/faculty-led-programs" TargetMode="External"/><Relationship Id="rId1" Type="http://schemas.openxmlformats.org/officeDocument/2006/relationships/slideLayout" Target="../slideLayouts/slideLayout2.xml"/><Relationship Id="rId2" Type="http://schemas.openxmlformats.org/officeDocument/2006/relationships/hyperlink" Target="http://www.ashland.edu/alumni-visitors/about/creed-mission" TargetMode="External"/><Relationship Id="rId3" Type="http://schemas.openxmlformats.org/officeDocument/2006/relationships/hyperlink" Target="http://www.ashland.edu/students/colleges/college-education/mission-and-values" TargetMode="External"/></Relationships>
</file>

<file path=ppt/slides/_rels/slide5.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3.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p21.org/index.php?option=com_content&amp;task=view&amp;id=254&amp;Itemid=12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harspotlight.blogspot.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924800" cy="4800600"/>
          </a:xfrm>
        </p:spPr>
        <p:txBody>
          <a:bodyPr>
            <a:normAutofit fontScale="90000"/>
          </a:bodyPr>
          <a:lstStyle/>
          <a:p>
            <a:r>
              <a:rPr lang="en-US" dirty="0" smtClean="0"/>
              <a:t>Empowering Educators through Local, National, and Global Partnerships</a:t>
            </a:r>
            <a:br>
              <a:rPr lang="en-US" dirty="0" smtClean="0"/>
            </a:br>
            <a:r>
              <a:rPr lang="en-US" dirty="0" smtClean="0"/>
              <a:t/>
            </a:r>
            <a:br>
              <a:rPr lang="en-US" dirty="0" smtClean="0"/>
            </a:br>
            <a:r>
              <a:rPr lang="en-US" sz="3100" dirty="0" smtClean="0">
                <a:solidFill>
                  <a:srgbClr val="FF0000"/>
                </a:solidFill>
              </a:rPr>
              <a:t>Ohio Confederation of </a:t>
            </a:r>
            <a:br>
              <a:rPr lang="en-US" sz="3100" dirty="0" smtClean="0">
                <a:solidFill>
                  <a:srgbClr val="FF0000"/>
                </a:solidFill>
              </a:rPr>
            </a:br>
            <a:r>
              <a:rPr lang="en-US" sz="3100" dirty="0" smtClean="0">
                <a:solidFill>
                  <a:srgbClr val="FF0000"/>
                </a:solidFill>
              </a:rPr>
              <a:t>Teacher Education Organizations </a:t>
            </a:r>
            <a:r>
              <a:rPr lang="en-US" sz="3600" dirty="0" smtClean="0">
                <a:solidFill>
                  <a:srgbClr val="FF0000"/>
                </a:solidFill>
              </a:rPr>
              <a:t>(OCTEO)</a:t>
            </a:r>
            <a:r>
              <a:rPr lang="en-US" sz="3600" dirty="0" smtClean="0"/>
              <a:t> </a:t>
            </a:r>
            <a:br>
              <a:rPr lang="en-US" sz="3600" dirty="0" smtClean="0"/>
            </a:br>
            <a:r>
              <a:rPr lang="en-US" dirty="0" smtClean="0"/>
              <a:t> </a:t>
            </a:r>
            <a:r>
              <a:rPr lang="en-US" sz="4000" dirty="0" smtClean="0"/>
              <a:t>2011 Spring Conference</a:t>
            </a:r>
            <a:r>
              <a:rPr lang="en-US" dirty="0"/>
              <a:t/>
            </a:r>
            <a:br>
              <a:rPr lang="en-US" dirty="0"/>
            </a:br>
            <a:endParaRPr lang="en-US" dirty="0"/>
          </a:p>
        </p:txBody>
      </p:sp>
      <p:sp>
        <p:nvSpPr>
          <p:cNvPr id="3" name="Subtitle 2"/>
          <p:cNvSpPr>
            <a:spLocks noGrp="1"/>
          </p:cNvSpPr>
          <p:nvPr>
            <p:ph type="subTitle" idx="1"/>
          </p:nvPr>
        </p:nvSpPr>
        <p:spPr>
          <a:xfrm>
            <a:off x="642910" y="4267200"/>
            <a:ext cx="8120090" cy="2133600"/>
          </a:xfrm>
        </p:spPr>
        <p:txBody>
          <a:bodyPr>
            <a:normAutofit fontScale="25000" lnSpcReduction="20000"/>
          </a:bodyPr>
          <a:lstStyle/>
          <a:p>
            <a:pPr algn="l"/>
            <a:r>
              <a:rPr lang="en-US" sz="6400" dirty="0" smtClean="0"/>
              <a:t>Dr. Rosaire Ifedi, Educational Foundations</a:t>
            </a:r>
          </a:p>
          <a:p>
            <a:pPr algn="l"/>
            <a:endParaRPr lang="en-US" sz="6400" dirty="0" smtClean="0"/>
          </a:p>
          <a:p>
            <a:pPr algn="l"/>
            <a:r>
              <a:rPr lang="en-US" sz="6400" dirty="0" smtClean="0"/>
              <a:t>Dr. Donna </a:t>
            </a:r>
            <a:r>
              <a:rPr lang="en-US" sz="6400" dirty="0" err="1" smtClean="0"/>
              <a:t>Villareal</a:t>
            </a:r>
            <a:r>
              <a:rPr lang="en-US" sz="6400" dirty="0" smtClean="0"/>
              <a:t>, Inclusive Services &amp; Exceptional Learners</a:t>
            </a:r>
          </a:p>
          <a:p>
            <a:pPr algn="l"/>
            <a:endParaRPr lang="en-US" sz="6400" dirty="0" smtClean="0"/>
          </a:p>
          <a:p>
            <a:pPr algn="l"/>
            <a:r>
              <a:rPr lang="en-US" sz="6400" dirty="0" smtClean="0"/>
              <a:t>Dr. Debbie </a:t>
            </a:r>
            <a:r>
              <a:rPr lang="en-US" sz="6400" dirty="0" err="1" smtClean="0"/>
              <a:t>Arrowsmith</a:t>
            </a:r>
            <a:r>
              <a:rPr lang="en-US" sz="6400" dirty="0" smtClean="0"/>
              <a:t>, Curriculum &amp; Instruction- Literacy Specialist</a:t>
            </a:r>
          </a:p>
          <a:p>
            <a:pPr algn="l"/>
            <a:endParaRPr lang="en-US" sz="6400" dirty="0" smtClean="0"/>
          </a:p>
          <a:p>
            <a:pPr algn="l"/>
            <a:r>
              <a:rPr lang="en-US" sz="6400" dirty="0" smtClean="0"/>
              <a:t>Monica Carroll, Groveport Madison Middle School</a:t>
            </a:r>
          </a:p>
          <a:p>
            <a:pPr algn="l"/>
            <a:r>
              <a:rPr lang="en-US" sz="6400" dirty="0" smtClean="0"/>
              <a:t>Carrie </a:t>
            </a:r>
            <a:r>
              <a:rPr lang="en-US" sz="6400" dirty="0" err="1" smtClean="0"/>
              <a:t>Darr</a:t>
            </a:r>
            <a:r>
              <a:rPr lang="en-US" sz="6400" dirty="0" smtClean="0"/>
              <a:t>, Norwich Elementary, Hilliard City Schools</a:t>
            </a:r>
            <a:r>
              <a:rPr lang="en-US" sz="11200" dirty="0" smtClean="0"/>
              <a:t>  </a:t>
            </a:r>
          </a:p>
          <a:p>
            <a:pPr algn="l"/>
            <a:r>
              <a:rPr lang="en-US" sz="6600" dirty="0" smtClean="0"/>
              <a:t> 			</a:t>
            </a:r>
          </a:p>
          <a:p>
            <a:pPr algn="l"/>
            <a:r>
              <a:rPr lang="en-US" sz="6600" dirty="0" smtClean="0"/>
              <a:t>      </a:t>
            </a:r>
            <a:endParaRPr lang="en-US" sz="1800" dirty="0"/>
          </a:p>
        </p:txBody>
      </p:sp>
      <p:pic>
        <p:nvPicPr>
          <p:cNvPr id="1027" name="Picture 3" descr="C:\Documents and Settings\rifedi\My Documents\My Pictures\AshlandLogo.gif"/>
          <p:cNvPicPr>
            <a:picLocks noChangeAspect="1" noChangeArrowheads="1"/>
          </p:cNvPicPr>
          <p:nvPr/>
        </p:nvPicPr>
        <p:blipFill>
          <a:blip r:embed="rId2" cstate="print"/>
          <a:srcRect/>
          <a:stretch>
            <a:fillRect/>
          </a:stretch>
        </p:blipFill>
        <p:spPr bwMode="auto">
          <a:xfrm>
            <a:off x="5791200" y="5638800"/>
            <a:ext cx="3124200" cy="914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381001"/>
            <a:ext cx="7772400" cy="990600"/>
          </a:xfrm>
        </p:spPr>
        <p:txBody>
          <a:bodyPr/>
          <a:lstStyle/>
          <a:p>
            <a:r>
              <a:rPr lang="en-US" sz="3600" dirty="0" smtClean="0"/>
              <a:t>International Partnerships</a:t>
            </a:r>
            <a:endParaRPr lang="en-US" sz="3600" dirty="0"/>
          </a:p>
        </p:txBody>
      </p:sp>
      <p:sp>
        <p:nvSpPr>
          <p:cNvPr id="3" name="Subtitle 2"/>
          <p:cNvSpPr>
            <a:spLocks noGrp="1"/>
          </p:cNvSpPr>
          <p:nvPr>
            <p:ph type="subTitle" idx="1"/>
          </p:nvPr>
        </p:nvSpPr>
        <p:spPr>
          <a:xfrm>
            <a:off x="642910" y="1143000"/>
            <a:ext cx="7772400" cy="5257800"/>
          </a:xfrm>
        </p:spPr>
        <p:txBody>
          <a:bodyPr>
            <a:normAutofit/>
          </a:bodyPr>
          <a:lstStyle/>
          <a:p>
            <a:pPr algn="l">
              <a:buFont typeface="Wingdings" pitchFamily="2" charset="2"/>
              <a:buChar char="q"/>
            </a:pPr>
            <a:r>
              <a:rPr lang="en-US" dirty="0" smtClean="0"/>
              <a:t>Global Perspectives on Education</a:t>
            </a:r>
          </a:p>
          <a:p>
            <a:pPr algn="l">
              <a:buFont typeface="Wingdings" pitchFamily="2" charset="2"/>
              <a:buChar char="q"/>
            </a:pPr>
            <a:r>
              <a:rPr lang="en-US" dirty="0" smtClean="0"/>
              <a:t>Inquiry Seminar Components include</a:t>
            </a:r>
          </a:p>
          <a:p>
            <a:pPr lvl="1" algn="l">
              <a:buFont typeface="Wingdings" pitchFamily="2" charset="2"/>
              <a:buChar char="q"/>
            </a:pPr>
            <a:r>
              <a:rPr lang="en-US" dirty="0" smtClean="0"/>
              <a:t>Research on diversity, authentic assessments, literacy, special education, gifted education</a:t>
            </a:r>
          </a:p>
          <a:p>
            <a:pPr lvl="1" algn="l">
              <a:buFont typeface="Wingdings" pitchFamily="2" charset="2"/>
              <a:buChar char="q"/>
            </a:pPr>
            <a:r>
              <a:rPr lang="en-US" dirty="0" smtClean="0"/>
              <a:t>School reform strategies</a:t>
            </a:r>
          </a:p>
          <a:p>
            <a:pPr lvl="1" algn="l">
              <a:buFont typeface="Wingdings" pitchFamily="2" charset="2"/>
              <a:buChar char="q"/>
            </a:pPr>
            <a:r>
              <a:rPr lang="en-US" dirty="0" smtClean="0"/>
              <a:t>Interaction with diverse others</a:t>
            </a:r>
          </a:p>
          <a:p>
            <a:pPr lvl="1" algn="l">
              <a:buFont typeface="Wingdings" pitchFamily="2" charset="2"/>
              <a:buChar char="q"/>
            </a:pPr>
            <a:r>
              <a:rPr lang="en-US" dirty="0" smtClean="0"/>
              <a:t>Blogging and Reflection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Partnerships</a:t>
            </a:r>
            <a:endParaRPr lang="en-US" dirty="0"/>
          </a:p>
        </p:txBody>
      </p:sp>
      <p:sp>
        <p:nvSpPr>
          <p:cNvPr id="3" name="Text Placeholder 2"/>
          <p:cNvSpPr>
            <a:spLocks noGrp="1"/>
          </p:cNvSpPr>
          <p:nvPr>
            <p:ph type="body" idx="1"/>
          </p:nvPr>
        </p:nvSpPr>
        <p:spPr/>
        <p:txBody>
          <a:bodyPr>
            <a:normAutofit/>
          </a:bodyPr>
          <a:lstStyle/>
          <a:p>
            <a:r>
              <a:rPr lang="en-US" sz="2000" dirty="0" smtClean="0"/>
              <a:t>Inquiry</a:t>
            </a:r>
            <a:r>
              <a:rPr lang="en-US" dirty="0" smtClean="0"/>
              <a:t> </a:t>
            </a:r>
            <a:r>
              <a:rPr lang="en-US" sz="2000" dirty="0" smtClean="0"/>
              <a:t>Projects </a:t>
            </a:r>
            <a:r>
              <a:rPr lang="en-US" dirty="0" smtClean="0"/>
              <a:t> </a:t>
            </a:r>
            <a:r>
              <a:rPr lang="en-US" sz="2000" dirty="0" smtClean="0"/>
              <a:t>in</a:t>
            </a:r>
            <a:r>
              <a:rPr lang="en-US" dirty="0" smtClean="0"/>
              <a:t> </a:t>
            </a:r>
            <a:endParaRPr lang="en-US" dirty="0"/>
          </a:p>
        </p:txBody>
      </p:sp>
      <p:pic>
        <p:nvPicPr>
          <p:cNvPr id="7" name="Content Placeholder 6" descr="Monica, Carrie -Classroom.JPG"/>
          <p:cNvPicPr>
            <a:picLocks noGrp="1" noChangeAspect="1"/>
          </p:cNvPicPr>
          <p:nvPr>
            <p:ph sz="half" idx="2"/>
          </p:nvPr>
        </p:nvPicPr>
        <p:blipFill>
          <a:blip r:embed="rId2" cstate="print"/>
          <a:stretch>
            <a:fillRect/>
          </a:stretch>
        </p:blipFill>
        <p:spPr>
          <a:xfrm>
            <a:off x="457200" y="2421136"/>
            <a:ext cx="4040188" cy="3030141"/>
          </a:xfrm>
        </p:spPr>
      </p:pic>
      <p:sp>
        <p:nvSpPr>
          <p:cNvPr id="5" name="Text Placeholder 4"/>
          <p:cNvSpPr>
            <a:spLocks noGrp="1"/>
          </p:cNvSpPr>
          <p:nvPr>
            <p:ph type="body" sz="quarter" idx="3"/>
          </p:nvPr>
        </p:nvSpPr>
        <p:spPr/>
        <p:txBody>
          <a:bodyPr>
            <a:normAutofit fontScale="92500"/>
          </a:bodyPr>
          <a:lstStyle/>
          <a:p>
            <a:r>
              <a:rPr lang="en-US" dirty="0" smtClean="0"/>
              <a:t>London, England Classrooms</a:t>
            </a:r>
            <a:endParaRPr lang="en-US" dirty="0"/>
          </a:p>
        </p:txBody>
      </p:sp>
      <p:pic>
        <p:nvPicPr>
          <p:cNvPr id="8" name="Content Placeholder 7" descr="School Tour 6.JPG"/>
          <p:cNvPicPr>
            <a:picLocks noGrp="1" noChangeAspect="1"/>
          </p:cNvPicPr>
          <p:nvPr>
            <p:ph sz="quarter" idx="4"/>
          </p:nvPr>
        </p:nvPicPr>
        <p:blipFill>
          <a:blip r:embed="rId3" cstate="print"/>
          <a:stretch>
            <a:fillRect/>
          </a:stretch>
        </p:blipFill>
        <p:spPr>
          <a:xfrm>
            <a:off x="4645025" y="2421731"/>
            <a:ext cx="4038600" cy="30289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
            <a:ext cx="7772400" cy="1447800"/>
          </a:xfrm>
        </p:spPr>
        <p:txBody>
          <a:bodyPr>
            <a:normAutofit/>
          </a:bodyPr>
          <a:lstStyle/>
          <a:p>
            <a:r>
              <a:rPr lang="en-US" dirty="0" smtClean="0"/>
              <a:t>Educators’ Efficacy and Growth</a:t>
            </a:r>
            <a:endParaRPr lang="en-US" dirty="0"/>
          </a:p>
        </p:txBody>
      </p:sp>
      <p:sp>
        <p:nvSpPr>
          <p:cNvPr id="3" name="Subtitle 2"/>
          <p:cNvSpPr>
            <a:spLocks noGrp="1"/>
          </p:cNvSpPr>
          <p:nvPr>
            <p:ph type="subTitle" idx="1"/>
          </p:nvPr>
        </p:nvSpPr>
        <p:spPr>
          <a:xfrm>
            <a:off x="642910" y="1600200"/>
            <a:ext cx="7772400" cy="4876800"/>
          </a:xfrm>
        </p:spPr>
        <p:txBody>
          <a:bodyPr>
            <a:normAutofit fontScale="77500" lnSpcReduction="20000"/>
          </a:bodyPr>
          <a:lstStyle/>
          <a:p>
            <a:r>
              <a:rPr lang="en-US" sz="5400" dirty="0" smtClean="0"/>
              <a:t>Capstone Inquiry Project</a:t>
            </a:r>
          </a:p>
          <a:p>
            <a:r>
              <a:rPr lang="en-US" sz="4000" dirty="0" smtClean="0"/>
              <a:t>“Gifted Education In the United Kingdom and the United States”</a:t>
            </a:r>
          </a:p>
          <a:p>
            <a:pPr>
              <a:lnSpc>
                <a:spcPct val="90000"/>
              </a:lnSpc>
            </a:pPr>
            <a:r>
              <a:rPr lang="en-US" sz="3600" dirty="0" smtClean="0"/>
              <a:t>Teacher and teacher assistant</a:t>
            </a:r>
          </a:p>
          <a:p>
            <a:pPr>
              <a:lnSpc>
                <a:spcPct val="90000"/>
              </a:lnSpc>
            </a:pPr>
            <a:r>
              <a:rPr lang="en-US" sz="3600" dirty="0" smtClean="0"/>
              <a:t>Project based/Theme based</a:t>
            </a:r>
          </a:p>
          <a:p>
            <a:pPr>
              <a:lnSpc>
                <a:spcPct val="90000"/>
              </a:lnSpc>
            </a:pPr>
            <a:r>
              <a:rPr lang="en-US" sz="3600" dirty="0" smtClean="0"/>
              <a:t>Learning through experiencing, investigating</a:t>
            </a:r>
          </a:p>
          <a:p>
            <a:pPr>
              <a:lnSpc>
                <a:spcPct val="90000"/>
              </a:lnSpc>
            </a:pPr>
            <a:r>
              <a:rPr lang="en-US" sz="3600" dirty="0" smtClean="0"/>
              <a:t>No gifted classrooms, all inclusion</a:t>
            </a:r>
          </a:p>
          <a:p>
            <a:pPr>
              <a:lnSpc>
                <a:spcPct val="90000"/>
              </a:lnSpc>
            </a:pPr>
            <a:r>
              <a:rPr lang="en-US" sz="3600" dirty="0" smtClean="0"/>
              <a:t>No gifted labels, students not told</a:t>
            </a:r>
          </a:p>
          <a:p>
            <a:pPr>
              <a:lnSpc>
                <a:spcPct val="90000"/>
              </a:lnSpc>
            </a:pPr>
            <a:r>
              <a:rPr lang="en-US" sz="3600" dirty="0" smtClean="0"/>
              <a:t>Students individually challenged with goals</a:t>
            </a:r>
          </a:p>
          <a:p>
            <a:pPr>
              <a:lnSpc>
                <a:spcPct val="90000"/>
              </a:lnSpc>
            </a:pPr>
            <a:r>
              <a:rPr lang="en-US" sz="3600" dirty="0" smtClean="0"/>
              <a:t>After school/before school programs for talent or other gifted abilities</a:t>
            </a:r>
          </a:p>
          <a:p>
            <a:endParaRPr lang="en-US" sz="3600" dirty="0" smtClean="0"/>
          </a:p>
          <a:p>
            <a:endParaRPr lang="en-US" sz="65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Efficacy &amp; Learning</a:t>
            </a:r>
            <a:endParaRPr lang="en-US" dirty="0"/>
          </a:p>
        </p:txBody>
      </p:sp>
      <p:sp>
        <p:nvSpPr>
          <p:cNvPr id="3" name="Text Placeholder 2"/>
          <p:cNvSpPr>
            <a:spLocks noGrp="1"/>
          </p:cNvSpPr>
          <p:nvPr>
            <p:ph type="body" idx="1"/>
          </p:nvPr>
        </p:nvSpPr>
        <p:spPr/>
        <p:txBody>
          <a:bodyPr/>
          <a:lstStyle/>
          <a:p>
            <a:r>
              <a:rPr lang="en-US" dirty="0" smtClean="0"/>
              <a:t>Student Engagement</a:t>
            </a:r>
          </a:p>
        </p:txBody>
      </p:sp>
      <p:sp>
        <p:nvSpPr>
          <p:cNvPr id="6" name="Content Placeholder 5"/>
          <p:cNvSpPr>
            <a:spLocks noGrp="1"/>
          </p:cNvSpPr>
          <p:nvPr>
            <p:ph sz="half" idx="2"/>
          </p:nvPr>
        </p:nvSpPr>
        <p:spPr/>
        <p:txBody>
          <a:bodyPr>
            <a:normAutofit fontScale="92500" lnSpcReduction="10000"/>
          </a:bodyPr>
          <a:lstStyle/>
          <a:p>
            <a:pPr>
              <a:lnSpc>
                <a:spcPct val="90000"/>
              </a:lnSpc>
            </a:pPr>
            <a:r>
              <a:rPr lang="en-US" dirty="0" smtClean="0"/>
              <a:t>Similar legislation timing</a:t>
            </a:r>
          </a:p>
          <a:p>
            <a:pPr>
              <a:lnSpc>
                <a:spcPct val="90000"/>
              </a:lnSpc>
            </a:pPr>
            <a:r>
              <a:rPr lang="en-US" dirty="0" smtClean="0"/>
              <a:t>Cultural differences, different beliefs</a:t>
            </a:r>
          </a:p>
          <a:p>
            <a:pPr>
              <a:lnSpc>
                <a:spcPct val="90000"/>
              </a:lnSpc>
            </a:pPr>
            <a:r>
              <a:rPr lang="en-US" dirty="0" smtClean="0"/>
              <a:t>More nominations for identification</a:t>
            </a:r>
          </a:p>
          <a:p>
            <a:pPr>
              <a:lnSpc>
                <a:spcPct val="90000"/>
              </a:lnSpc>
            </a:pPr>
            <a:r>
              <a:rPr lang="en-US" dirty="0" smtClean="0"/>
              <a:t>US ahead in programs</a:t>
            </a:r>
          </a:p>
          <a:p>
            <a:pPr>
              <a:lnSpc>
                <a:spcPct val="90000"/>
              </a:lnSpc>
            </a:pPr>
            <a:r>
              <a:rPr lang="en-US" dirty="0" smtClean="0"/>
              <a:t>UK ahead in differentiation</a:t>
            </a:r>
          </a:p>
          <a:p>
            <a:pPr>
              <a:lnSpc>
                <a:spcPct val="90000"/>
              </a:lnSpc>
            </a:pPr>
            <a:r>
              <a:rPr lang="en-US" dirty="0" smtClean="0"/>
              <a:t>More teachers involved in teaching gifted in UK, US has specially trained teachers</a:t>
            </a:r>
          </a:p>
          <a:p>
            <a:pPr>
              <a:lnSpc>
                <a:spcPct val="90000"/>
              </a:lnSpc>
            </a:pPr>
            <a:r>
              <a:rPr lang="en-US" dirty="0" smtClean="0"/>
              <a:t>Stop global competition, start sharing</a:t>
            </a:r>
            <a:endParaRPr lang="en-US" dirty="0"/>
          </a:p>
        </p:txBody>
      </p:sp>
      <p:sp>
        <p:nvSpPr>
          <p:cNvPr id="5" name="Text Placeholder 4"/>
          <p:cNvSpPr>
            <a:spLocks noGrp="1"/>
          </p:cNvSpPr>
          <p:nvPr>
            <p:ph type="body" sz="quarter" idx="3"/>
          </p:nvPr>
        </p:nvSpPr>
        <p:spPr/>
        <p:txBody>
          <a:bodyPr>
            <a:normAutofit fontScale="92500" lnSpcReduction="20000"/>
          </a:bodyPr>
          <a:lstStyle/>
          <a:p>
            <a:r>
              <a:rPr lang="en-US" dirty="0" smtClean="0"/>
              <a:t>Capstone Inquiry on Special Education</a:t>
            </a:r>
            <a:endParaRPr lang="en-US" dirty="0"/>
          </a:p>
        </p:txBody>
      </p:sp>
      <p:pic>
        <p:nvPicPr>
          <p:cNvPr id="8" name="Content Placeholder 7" descr="SpEd2.JPG"/>
          <p:cNvPicPr>
            <a:picLocks noGrp="1" noChangeAspect="1"/>
          </p:cNvPicPr>
          <p:nvPr>
            <p:ph sz="quarter" idx="4"/>
          </p:nvPr>
        </p:nvPicPr>
        <p:blipFill>
          <a:blip r:embed="rId2" cstate="print"/>
          <a:stretch>
            <a:fillRect/>
          </a:stretch>
        </p:blipFill>
        <p:spPr>
          <a:xfrm>
            <a:off x="4645025" y="2421731"/>
            <a:ext cx="4038600" cy="30289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7646" y="304800"/>
            <a:ext cx="7629553" cy="304800"/>
          </a:xfrm>
        </p:spPr>
        <p:txBody>
          <a:bodyPr>
            <a:normAutofit fontScale="90000"/>
          </a:bodyPr>
          <a:lstStyle/>
          <a:p>
            <a:r>
              <a:rPr lang="en-US" sz="2800" dirty="0" smtClean="0"/>
              <a:t>		Advanced Field Practicum</a:t>
            </a:r>
            <a:endParaRPr lang="en-US" sz="2800" dirty="0"/>
          </a:p>
        </p:txBody>
      </p:sp>
      <p:sp>
        <p:nvSpPr>
          <p:cNvPr id="3" name="Content Placeholder 2"/>
          <p:cNvSpPr>
            <a:spLocks noGrp="1"/>
          </p:cNvSpPr>
          <p:nvPr>
            <p:ph idx="1"/>
          </p:nvPr>
        </p:nvSpPr>
        <p:spPr>
          <a:xfrm>
            <a:off x="609600" y="609600"/>
            <a:ext cx="7319986" cy="5819796"/>
          </a:xfrm>
        </p:spPr>
        <p:txBody>
          <a:bodyPr>
            <a:normAutofit fontScale="25000" lnSpcReduction="20000"/>
          </a:bodyPr>
          <a:lstStyle/>
          <a:p>
            <a:r>
              <a:rPr lang="en-US" sz="7200" dirty="0" smtClean="0"/>
              <a:t>Student-designed project in a special needs resource room. </a:t>
            </a:r>
          </a:p>
          <a:p>
            <a:r>
              <a:rPr lang="en-US" sz="7200" dirty="0" smtClean="0"/>
              <a:t> Students with learning disabilities, autism, gifted and talented in one area.  11students, 8 boys;3 girls.  </a:t>
            </a:r>
          </a:p>
          <a:p>
            <a:r>
              <a:rPr lang="en-US" sz="7200" dirty="0" smtClean="0"/>
              <a:t>Site: Diverse-- socio-economic ally, free and reduced lunch; Caucasian, adoptive families, Russia, Mexico, and Africa; American citizens. </a:t>
            </a:r>
          </a:p>
          <a:p>
            <a:r>
              <a:rPr lang="en-US" sz="7200" dirty="0" smtClean="0"/>
              <a:t>“I was unaware that I had students who spoke a different language at home.”  </a:t>
            </a:r>
          </a:p>
          <a:p>
            <a:r>
              <a:rPr lang="en-US" sz="7200" dirty="0" smtClean="0"/>
              <a:t>“My masters course work is changing the way that I do things in my classroom.  I find that I am assessing my children in many different ways…not just when it comes time for report cards and their annual </a:t>
            </a:r>
            <a:r>
              <a:rPr lang="en-US" sz="7200" dirty="0" err="1" smtClean="0"/>
              <a:t>IEP</a:t>
            </a:r>
            <a:r>
              <a:rPr lang="en-US" sz="7200" dirty="0" smtClean="0"/>
              <a:t> meetings.”</a:t>
            </a:r>
          </a:p>
          <a:p>
            <a:r>
              <a:rPr lang="en-US" sz="7200" dirty="0" smtClean="0"/>
              <a:t> The Assessment class opened my eyes to assessment formats that I might have been aware of, but had forgotten about and was not using in my classroom on a regular basis.  I am taking ideas from classmates, professors, and educational settings visited, and applying these new ideas in my classroom.  From London, I took the idea of Aspiration sheets and decided to focus on those as a means to motivate my students.  We talked about where we want to go and how we are going to get there.  These sheets now stay in each student’s binder as a constant reminder of what we are working towards.  </a:t>
            </a:r>
          </a:p>
          <a:p>
            <a:endParaRPr lang="en-US" sz="7200" dirty="0" smtClean="0"/>
          </a:p>
          <a:p>
            <a:endParaRPr lang="en-US" sz="7200" dirty="0" smtClean="0"/>
          </a:p>
          <a:p>
            <a:endParaRPr lang="en-US" sz="7200" dirty="0" smtClean="0"/>
          </a:p>
          <a:p>
            <a:endParaRPr lang="en-US" sz="7200" dirty="0" smtClean="0"/>
          </a:p>
          <a:p>
            <a:endParaRPr lang="en-US" sz="7200" dirty="0" smtClean="0"/>
          </a:p>
          <a:p>
            <a:r>
              <a:rPr lang="en-US" sz="7200" dirty="0" smtClean="0"/>
              <a:t> With the aspiration sheets that I completed with my class, I had to reflect upon the purpose of such sheets and how to adapt for a special needs classroom and the confidentiality involved.  I loved how the sheets were hung in the hallways of the school each student and help them to keep “an eye on the prize” so to speak and so I needed to have the students keep the paper in a place where he could easily find it when motivation was needed.  </a:t>
            </a:r>
          </a:p>
          <a:p>
            <a:r>
              <a:rPr lang="en-US" sz="7200" dirty="0" smtClean="0"/>
              <a:t>	This project met the needs of every diverse student because of its individuality.  Everyone has a dream, regardless of their diverse needs.  It could be as plain or elaborate as the child wanted it to be.  It was for their personal use.  My only goal was for them to think beyond the moment.  Everyone must feel as if what they are doing has purpose.  That way, each student will be invested in what they are doing.  </a:t>
            </a:r>
          </a:p>
          <a:p>
            <a:r>
              <a:rPr lang="en-US" sz="7200" dirty="0" smtClean="0"/>
              <a:t>	On a daily basis, I work with diversity in the way of academic functioning.  Each of my students is at a very different spot and I have to adjust my lessons to meet the needs of students who can hardly read to the needs of students who are reading and writing almost on grade level.  My assessment class helped me create tiered assessments for these learners.  This class also helped me to adapt content area assessments for the special needs students.  </a:t>
            </a:r>
          </a:p>
          <a:p>
            <a:r>
              <a:rPr lang="en-US" sz="7200" dirty="0" smtClean="0"/>
              <a:t>	</a:t>
            </a:r>
          </a:p>
          <a:p>
            <a:r>
              <a:rPr lang="en-US" sz="7200" dirty="0" smtClean="0"/>
              <a:t>	</a:t>
            </a:r>
          </a:p>
          <a:p>
            <a:endParaRPr lang="en-US" dirty="0">
              <a:solidFill>
                <a:schemeClr val="tx2"/>
              </a:solidFill>
            </a:endParaRPr>
          </a:p>
        </p:txBody>
      </p:sp>
      <p:sp>
        <p:nvSpPr>
          <p:cNvPr id="4" name="Text Placeholder 3"/>
          <p:cNvSpPr>
            <a:spLocks noGrp="1"/>
          </p:cNvSpPr>
          <p:nvPr>
            <p:ph type="body" sz="half" idx="2"/>
          </p:nvPr>
        </p:nvSpPr>
        <p:spPr>
          <a:xfrm>
            <a:off x="457202" y="914400"/>
            <a:ext cx="76198" cy="5514996"/>
          </a:xfrm>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28676" y="5334000"/>
            <a:ext cx="6815158" cy="1143000"/>
          </a:xfrm>
        </p:spPr>
        <p:txBody>
          <a:bodyPr>
            <a:normAutofit fontScale="90000"/>
          </a:bodyPr>
          <a:lstStyle/>
          <a:p>
            <a:r>
              <a:rPr lang="en-US" dirty="0" smtClean="0"/>
              <a:t>Your thoughts? </a:t>
            </a:r>
            <a:br>
              <a:rPr lang="en-US" dirty="0" smtClean="0"/>
            </a:br>
            <a:r>
              <a:rPr lang="en-US" dirty="0" smtClean="0"/>
              <a:t>Thank You!</a:t>
            </a:r>
            <a:endParaRPr lang="en-US" dirty="0"/>
          </a:p>
        </p:txBody>
      </p:sp>
      <p:sp>
        <p:nvSpPr>
          <p:cNvPr id="3" name="Text Placeholder 2"/>
          <p:cNvSpPr>
            <a:spLocks noGrp="1"/>
          </p:cNvSpPr>
          <p:nvPr>
            <p:ph type="body" idx="1"/>
          </p:nvPr>
        </p:nvSpPr>
        <p:spPr>
          <a:xfrm>
            <a:off x="828676" y="304801"/>
            <a:ext cx="6815158" cy="4876799"/>
          </a:xfrm>
        </p:spPr>
        <p:txBody>
          <a:bodyPr>
            <a:normAutofit lnSpcReduction="10000"/>
          </a:bodyPr>
          <a:lstStyle/>
          <a:p>
            <a:pPr algn="ctr"/>
            <a:r>
              <a:rPr lang="en-US" sz="3200" dirty="0" smtClean="0">
                <a:solidFill>
                  <a:srgbClr val="C00000"/>
                </a:solidFill>
              </a:rPr>
              <a:t>Affirming Teacher Identity </a:t>
            </a:r>
          </a:p>
          <a:p>
            <a:r>
              <a:rPr lang="en-US" sz="3200" dirty="0" smtClean="0"/>
              <a:t>“Developing  the ability to see beyond one’s own perspective, to put oneself in the shoes of the learner and to understand the meaning of that experience in terms of learning, is perhaps the most important role of universities in the preparation of teachers.”  Prof. Linda Darling-Hammond (2000).</a:t>
            </a:r>
            <a:endParaRPr lang="en-US" sz="3200"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59525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0"/>
            <a:ext cx="6815158" cy="1524000"/>
          </a:xfrm>
        </p:spPr>
        <p:txBody>
          <a:bodyPr>
            <a:normAutofit/>
          </a:bodyPr>
          <a:lstStyle/>
          <a:p>
            <a:r>
              <a:rPr lang="en-US" sz="4000" dirty="0" smtClean="0"/>
              <a:t>                    </a:t>
            </a:r>
            <a:r>
              <a:rPr lang="en-US" sz="3200" dirty="0" smtClean="0"/>
              <a:t>References</a:t>
            </a:r>
            <a:endParaRPr lang="en-US" sz="4000" dirty="0" smtClean="0"/>
          </a:p>
          <a:p>
            <a:endParaRPr lang="en-US" sz="4000" dirty="0" smtClean="0"/>
          </a:p>
        </p:txBody>
      </p:sp>
      <p:sp>
        <p:nvSpPr>
          <p:cNvPr id="4" name="TextBox 3"/>
          <p:cNvSpPr txBox="1"/>
          <p:nvPr/>
        </p:nvSpPr>
        <p:spPr>
          <a:xfrm>
            <a:off x="0" y="914400"/>
            <a:ext cx="9144000" cy="7109639"/>
          </a:xfrm>
          <a:prstGeom prst="rect">
            <a:avLst/>
          </a:prstGeom>
          <a:noFill/>
        </p:spPr>
        <p:txBody>
          <a:bodyPr wrap="square" rtlCol="0">
            <a:spAutoFit/>
          </a:bodyPr>
          <a:lstStyle/>
          <a:p>
            <a:r>
              <a:rPr lang="en-US" sz="1600" dirty="0" err="1" smtClean="0"/>
              <a:t>Abromitis</a:t>
            </a:r>
            <a:r>
              <a:rPr lang="en-US" sz="1600" dirty="0" smtClean="0"/>
              <a:t>, B. (2010). Partnering with parents through family literacy programs. </a:t>
            </a:r>
            <a:r>
              <a:rPr lang="en-US" sz="1600" i="1" dirty="0" smtClean="0"/>
              <a:t>Reading Today</a:t>
            </a:r>
            <a:r>
              <a:rPr lang="en-US" sz="1600" dirty="0" smtClean="0"/>
              <a:t>. </a:t>
            </a:r>
          </a:p>
          <a:p>
            <a:endParaRPr lang="en-US" sz="1600" dirty="0" smtClean="0"/>
          </a:p>
          <a:p>
            <a:r>
              <a:rPr lang="en-US" sz="1600" dirty="0" smtClean="0"/>
              <a:t>Ashland University. Studying Outside of the Classroom. </a:t>
            </a:r>
            <a:r>
              <a:rPr lang="en-US" sz="1600" i="1" dirty="0" smtClean="0"/>
              <a:t>Study Abroad Programs</a:t>
            </a:r>
            <a:r>
              <a:rPr lang="en-US" sz="1600" dirty="0" smtClean="0"/>
              <a:t>.  Retrieved December 30, 2010, from </a:t>
            </a:r>
            <a:r>
              <a:rPr lang="en-US" sz="1600" dirty="0" smtClean="0">
                <a:hlinkClick r:id="rId2"/>
              </a:rPr>
              <a:t>http://www.ashland.edu/academics/</a:t>
            </a:r>
            <a:r>
              <a:rPr lang="en-US" sz="1600" dirty="0" smtClean="0"/>
              <a:t>studyabroadprograms</a:t>
            </a:r>
          </a:p>
          <a:p>
            <a:endParaRPr lang="en-US" sz="1600" dirty="0" smtClean="0"/>
          </a:p>
          <a:p>
            <a:r>
              <a:rPr lang="en-US" sz="1600" dirty="0" smtClean="0"/>
              <a:t>Brown, T. (1998). Family literacy: Respecting family ways</a:t>
            </a:r>
            <a:r>
              <a:rPr lang="en-US" sz="1600" i="1" dirty="0" smtClean="0"/>
              <a:t>. Reading Teacher, </a:t>
            </a:r>
            <a:r>
              <a:rPr lang="en-US" sz="1600" dirty="0" smtClean="0"/>
              <a:t>261-271.</a:t>
            </a:r>
          </a:p>
          <a:p>
            <a:endParaRPr lang="en-US" sz="1600" dirty="0" smtClean="0"/>
          </a:p>
          <a:p>
            <a:r>
              <a:rPr lang="en-US" sz="1600" dirty="0" smtClean="0"/>
              <a:t>Darling-Hammond, L. (2000). How teacher education matters. </a:t>
            </a:r>
            <a:r>
              <a:rPr lang="en-US" sz="1600" i="1" dirty="0" smtClean="0"/>
              <a:t>Journal of Teacher Education</a:t>
            </a:r>
            <a:r>
              <a:rPr lang="en-US" sz="1600" dirty="0" smtClean="0"/>
              <a:t>, 51(3), 166,-174.</a:t>
            </a:r>
          </a:p>
          <a:p>
            <a:endParaRPr lang="en-US" sz="1600" dirty="0" smtClean="0"/>
          </a:p>
          <a:p>
            <a:r>
              <a:rPr lang="en-US" sz="1600" dirty="0" smtClean="0"/>
              <a:t>Johnson, D. P. (2005). </a:t>
            </a:r>
            <a:r>
              <a:rPr lang="en-US" sz="1600" i="1" dirty="0" smtClean="0"/>
              <a:t>Sustaining change in schools: How to overcome differences and focus on quality. </a:t>
            </a:r>
            <a:r>
              <a:rPr lang="en-US" sz="1600" dirty="0" smtClean="0"/>
              <a:t>Alexandria, VA: Association for Supervision and Curriculum Development.</a:t>
            </a:r>
          </a:p>
          <a:p>
            <a:endParaRPr lang="en-US" sz="1600" dirty="0" smtClean="0"/>
          </a:p>
          <a:p>
            <a:r>
              <a:rPr lang="en-US" sz="1600" dirty="0" smtClean="0"/>
              <a:t>National Comprehensive Center on Teacher Quality. (2008). </a:t>
            </a:r>
            <a:r>
              <a:rPr lang="en-US" sz="1600" i="1" dirty="0" smtClean="0"/>
              <a:t>Lessons Learned, 3</a:t>
            </a:r>
          </a:p>
          <a:p>
            <a:endParaRPr lang="en-US" sz="1600" dirty="0" smtClean="0"/>
          </a:p>
          <a:p>
            <a:r>
              <a:rPr lang="en-US" sz="1600" dirty="0" smtClean="0"/>
              <a:t>Oakes, J., &amp; Lipton, M. (1999).  </a:t>
            </a:r>
            <a:r>
              <a:rPr lang="en-US" sz="1600" i="1" dirty="0" smtClean="0"/>
              <a:t>Teaching to change the world. </a:t>
            </a:r>
            <a:r>
              <a:rPr lang="en-US" sz="1600" dirty="0" smtClean="0"/>
              <a:t>Boston: McGraw-Hill.</a:t>
            </a:r>
          </a:p>
          <a:p>
            <a:endParaRPr lang="en-US" sz="1600" dirty="0" smtClean="0"/>
          </a:p>
          <a:p>
            <a:r>
              <a:rPr lang="en-US" sz="1600" dirty="0" smtClean="0"/>
              <a:t>Ohio Department of Education. Ohio Standards for the Teaching Profession. Retrieved </a:t>
            </a:r>
            <a:r>
              <a:rPr lang="en-US" sz="1600" smtClean="0"/>
              <a:t>from </a:t>
            </a:r>
            <a:r>
              <a:rPr lang="en-US" sz="1600" smtClean="0">
                <a:hlinkClick r:id="rId3"/>
              </a:rPr>
              <a:t>www.ode.state.oh</a:t>
            </a:r>
            <a:endParaRPr lang="en-US" sz="1600" smtClean="0"/>
          </a:p>
          <a:p>
            <a:endParaRPr lang="en-US" sz="1600" dirty="0" smtClean="0"/>
          </a:p>
          <a:p>
            <a:r>
              <a:rPr lang="en-US" sz="1600" dirty="0" smtClean="0"/>
              <a:t>Partnership for 21</a:t>
            </a:r>
            <a:r>
              <a:rPr lang="en-US" sz="1600" baseline="30000" dirty="0" smtClean="0"/>
              <a:t>st</a:t>
            </a:r>
            <a:r>
              <a:rPr lang="en-US" sz="1600" dirty="0" smtClean="0"/>
              <a:t> Century Skills. Retrieved January 10, 2011 from www.p21.org</a:t>
            </a:r>
          </a:p>
          <a:p>
            <a:endParaRPr lang="en-US" sz="1600" i="1" dirty="0" smtClean="0"/>
          </a:p>
          <a:p>
            <a:r>
              <a:rPr lang="en-US" sz="1600" dirty="0" smtClean="0"/>
              <a:t>Saenz-de-</a:t>
            </a:r>
            <a:r>
              <a:rPr lang="en-US" sz="1600" dirty="0" err="1" smtClean="0"/>
              <a:t>Tejada</a:t>
            </a:r>
            <a:r>
              <a:rPr lang="en-US" sz="1600" dirty="0" smtClean="0"/>
              <a:t>, C., </a:t>
            </a:r>
            <a:r>
              <a:rPr lang="en-US" sz="1600" dirty="0" err="1" smtClean="0"/>
              <a:t>Kopischke</a:t>
            </a:r>
            <a:r>
              <a:rPr lang="en-US" sz="1600" dirty="0" smtClean="0"/>
              <a:t> Smith, T., &amp; Moreno-Lopez, I. (2008). Language and study abroad across the curriculum. </a:t>
            </a:r>
            <a:r>
              <a:rPr lang="en-US" sz="1600" i="1" dirty="0" smtClean="0"/>
              <a:t>Foreign Language Annals</a:t>
            </a:r>
            <a:r>
              <a:rPr lang="en-US" sz="1600" dirty="0" smtClean="0"/>
              <a:t>, 41(4),  674-686. </a:t>
            </a:r>
          </a:p>
          <a:p>
            <a:endParaRPr lang="en-US" i="1" dirty="0" smtClean="0"/>
          </a:p>
          <a:p>
            <a:endParaRPr lang="en-US" dirty="0" smtClean="0"/>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81118"/>
          </a:xfrm>
        </p:spPr>
        <p:txBody>
          <a:bodyPr>
            <a:normAutofit/>
          </a:bodyPr>
          <a:lstStyle/>
          <a:p>
            <a:r>
              <a:rPr lang="en-US" dirty="0" smtClean="0"/>
              <a:t>BACKGROUND</a:t>
            </a:r>
            <a:br>
              <a:rPr lang="en-US" dirty="0" smtClean="0"/>
            </a:br>
            <a:r>
              <a:rPr lang="en-US" dirty="0" smtClean="0"/>
              <a:t>&amp; CONTEXT</a:t>
            </a:r>
            <a:endParaRPr lang="en-US" sz="4000" dirty="0"/>
          </a:p>
        </p:txBody>
      </p:sp>
      <p:sp>
        <p:nvSpPr>
          <p:cNvPr id="5" name="Content Placeholder 4"/>
          <p:cNvSpPr>
            <a:spLocks noGrp="1"/>
          </p:cNvSpPr>
          <p:nvPr>
            <p:ph idx="1"/>
          </p:nvPr>
        </p:nvSpPr>
        <p:spPr>
          <a:xfrm>
            <a:off x="466696" y="2133600"/>
            <a:ext cx="8248708" cy="4152921"/>
          </a:xfrm>
        </p:spPr>
        <p:txBody>
          <a:bodyPr>
            <a:normAutofit fontScale="92500" lnSpcReduction="10000"/>
          </a:bodyPr>
          <a:lstStyle/>
          <a:p>
            <a:r>
              <a:rPr lang="en-US" dirty="0" smtClean="0"/>
              <a:t>Change : The One Constant</a:t>
            </a:r>
          </a:p>
          <a:p>
            <a:r>
              <a:rPr lang="en-US" dirty="0" smtClean="0">
                <a:hlinkClick r:id="rId2"/>
              </a:rPr>
              <a:t>ODE - Ohio Educator Standards</a:t>
            </a:r>
            <a:endParaRPr lang="en-US" dirty="0" smtClean="0"/>
          </a:p>
          <a:p>
            <a:r>
              <a:rPr lang="en-US" dirty="0" smtClean="0">
                <a:hlinkClick r:id="rId3"/>
              </a:rPr>
              <a:t>ODE - Common Core State Standards </a:t>
            </a:r>
            <a:endParaRPr lang="en-US" dirty="0" smtClean="0"/>
          </a:p>
          <a:p>
            <a:r>
              <a:rPr lang="en-US" dirty="0" smtClean="0"/>
              <a:t>Teacher Efficacy </a:t>
            </a:r>
            <a:r>
              <a:rPr lang="en-US" dirty="0" smtClean="0">
                <a:hlinkClick r:id="rId4"/>
              </a:rPr>
              <a:t>NCATE Standards</a:t>
            </a:r>
            <a:endParaRPr lang="en-US" dirty="0" smtClean="0"/>
          </a:p>
          <a:p>
            <a:r>
              <a:rPr lang="en-US" dirty="0" smtClean="0"/>
              <a:t>New Ohio Teacher Licensure Standards</a:t>
            </a:r>
          </a:p>
          <a:p>
            <a:r>
              <a:rPr lang="en-US" dirty="0" smtClean="0"/>
              <a:t>21</a:t>
            </a:r>
            <a:r>
              <a:rPr lang="en-US" baseline="30000" dirty="0" smtClean="0"/>
              <a:t>st</a:t>
            </a:r>
            <a:r>
              <a:rPr lang="en-US" dirty="0" smtClean="0"/>
              <a:t> Century Learning</a:t>
            </a:r>
          </a:p>
          <a:p>
            <a:r>
              <a:rPr lang="en-US" dirty="0" smtClean="0"/>
              <a:t>Global Comparisons</a:t>
            </a:r>
          </a:p>
          <a:p>
            <a:pPr marL="0" indent="0">
              <a:buNone/>
            </a:pPr>
            <a:r>
              <a:rPr lang="en-US" dirty="0" smtClean="0"/>
              <a:t>                        </a:t>
            </a:r>
          </a:p>
          <a:p>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533400" y="304800"/>
            <a:ext cx="7848600" cy="6172200"/>
          </a:xfrm>
        </p:spPr>
        <p:txBody>
          <a:bodyPr>
            <a:normAutofit fontScale="70000" lnSpcReduction="20000"/>
          </a:bodyPr>
          <a:lstStyle/>
          <a:p>
            <a:pPr algn="ctr"/>
            <a:r>
              <a:rPr lang="en-US" sz="5100" dirty="0" smtClean="0"/>
              <a:t>Ohio Standards For the Teaching Profession</a:t>
            </a:r>
          </a:p>
          <a:p>
            <a:r>
              <a:rPr lang="en-US" sz="2900" dirty="0" smtClean="0">
                <a:solidFill>
                  <a:schemeClr val="accent2">
                    <a:lumMod val="75000"/>
                  </a:schemeClr>
                </a:solidFill>
              </a:rPr>
              <a:t>“The research is clear: what matters most is the quality of the teacher we put before every student. It is the interaction between teacher and student that is critical to producing high level student learning and achievement </a:t>
            </a:r>
            <a:r>
              <a:rPr lang="en-US" sz="2600" dirty="0" smtClean="0">
                <a:solidFill>
                  <a:schemeClr val="accent2">
                    <a:lumMod val="75000"/>
                  </a:schemeClr>
                </a:solidFill>
              </a:rPr>
              <a:t>(www.ode.state.oh)</a:t>
            </a:r>
            <a:endParaRPr lang="en-US" dirty="0" smtClean="0">
              <a:solidFill>
                <a:schemeClr val="accent2">
                  <a:lumMod val="75000"/>
                </a:schemeClr>
              </a:solidFill>
            </a:endParaRPr>
          </a:p>
          <a:p>
            <a:endParaRPr lang="en-US" dirty="0" smtClean="0"/>
          </a:p>
          <a:p>
            <a:r>
              <a:rPr lang="en-US" sz="2600" dirty="0" smtClean="0"/>
              <a:t>1. Teachers understand student learning  and development and respect the diversity of the students they teach. </a:t>
            </a:r>
          </a:p>
          <a:p>
            <a:r>
              <a:rPr lang="en-US" sz="2600" dirty="0" smtClean="0"/>
              <a:t>2. Teachers know and understand the content area for which they have instructional responsibility.</a:t>
            </a:r>
          </a:p>
          <a:p>
            <a:r>
              <a:rPr lang="en-US" sz="2600" dirty="0" smtClean="0"/>
              <a:t>3. Teachers understand and use varied assessments to inform instruction, evaluate and ensure student learning.</a:t>
            </a:r>
          </a:p>
          <a:p>
            <a:r>
              <a:rPr lang="en-US" sz="2600" dirty="0" smtClean="0"/>
              <a:t>4. Teachers plan and deliver effective instruction that advances the learning of each individual student.</a:t>
            </a:r>
          </a:p>
          <a:p>
            <a:r>
              <a:rPr lang="en-US" sz="2600" dirty="0" smtClean="0"/>
              <a:t>5. Teachers create learning environments that promote high levels of learning and achievement for all students.</a:t>
            </a:r>
          </a:p>
          <a:p>
            <a:r>
              <a:rPr lang="en-US" sz="2600" dirty="0" smtClean="0"/>
              <a:t>6. Teachers collaborate and communicate with students, parents, other educators, administrators and the community to support student learning. </a:t>
            </a:r>
          </a:p>
          <a:p>
            <a:r>
              <a:rPr lang="en-US" sz="2600" dirty="0" smtClean="0"/>
              <a:t>7. Teachers assume responsibility for professional growth, performance and involvement as an individual and as a member of to learning community.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Ashland University</a:t>
            </a:r>
            <a:endParaRPr lang="en-US" dirty="0"/>
          </a:p>
        </p:txBody>
      </p:sp>
      <p:sp>
        <p:nvSpPr>
          <p:cNvPr id="3" name="Content Placeholder 2"/>
          <p:cNvSpPr>
            <a:spLocks noGrp="1"/>
          </p:cNvSpPr>
          <p:nvPr>
            <p:ph idx="1"/>
          </p:nvPr>
        </p:nvSpPr>
        <p:spPr/>
        <p:txBody>
          <a:bodyPr/>
          <a:lstStyle/>
          <a:p>
            <a:r>
              <a:rPr lang="en-US" dirty="0" smtClean="0">
                <a:hlinkClick r:id="rId2"/>
              </a:rPr>
              <a:t>Ashland University Mission</a:t>
            </a:r>
            <a:endParaRPr lang="en-US" dirty="0" smtClean="0"/>
          </a:p>
          <a:p>
            <a:endParaRPr lang="en-US" dirty="0" smtClean="0"/>
          </a:p>
          <a:p>
            <a:r>
              <a:rPr lang="en-US" dirty="0" smtClean="0">
                <a:hlinkClick r:id="rId3"/>
              </a:rPr>
              <a:t>College of Education | Ashland University</a:t>
            </a:r>
            <a:endParaRPr lang="en-US" dirty="0" smtClean="0"/>
          </a:p>
          <a:p>
            <a:pPr>
              <a:buNone/>
            </a:pPr>
            <a:r>
              <a:rPr lang="en-US" dirty="0" smtClean="0"/>
              <a:t>Values: Knowledge, Accent on the Individual, Collaboration, Reflection, Ethics</a:t>
            </a:r>
          </a:p>
          <a:p>
            <a:endParaRPr lang="en-US" dirty="0" smtClean="0"/>
          </a:p>
          <a:p>
            <a:r>
              <a:rPr lang="en-US" dirty="0" smtClean="0">
                <a:hlinkClick r:id="rId4"/>
              </a:rPr>
              <a:t>Faculty-Led Programs | Ashland University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
            <a:ext cx="9144000" cy="1143000"/>
          </a:xfrm>
        </p:spPr>
        <p:txBody>
          <a:bodyPr>
            <a:noAutofit/>
          </a:bodyPr>
          <a:lstStyle/>
          <a:p>
            <a:r>
              <a:rPr lang="en-US" sz="3600" dirty="0" smtClean="0"/>
              <a:t>Educator Preparation</a:t>
            </a:r>
            <a:endParaRPr lang="en-US" sz="3600" dirty="0"/>
          </a:p>
        </p:txBody>
      </p:sp>
      <p:sp>
        <p:nvSpPr>
          <p:cNvPr id="2" name="Title 1"/>
          <p:cNvSpPr>
            <a:spLocks noGrp="1"/>
          </p:cNvSpPr>
          <p:nvPr>
            <p:ph type="title"/>
          </p:nvPr>
        </p:nvSpPr>
        <p:spPr>
          <a:xfrm>
            <a:off x="0" y="1295400"/>
            <a:ext cx="6815158" cy="4419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marL="0" indent="0"/>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Coursework  </a:t>
            </a:r>
            <a:br>
              <a:rPr lang="en-US" sz="2700" dirty="0" smtClean="0"/>
            </a:br>
            <a:r>
              <a:rPr lang="en-US" sz="2700" dirty="0" smtClean="0"/>
              <a:t/>
            </a:r>
            <a:br>
              <a:rPr lang="en-US" sz="2700" dirty="0" smtClean="0"/>
            </a:br>
            <a:r>
              <a:rPr lang="en-US" sz="2700" dirty="0" smtClean="0"/>
              <a:t>field experiences </a:t>
            </a:r>
            <a:br>
              <a:rPr lang="en-US" sz="2700" dirty="0" smtClean="0"/>
            </a:br>
            <a:r>
              <a:rPr lang="en-US" sz="2700" dirty="0" smtClean="0"/>
              <a:t/>
            </a:r>
            <a:br>
              <a:rPr lang="en-US" sz="2700" dirty="0" smtClean="0"/>
            </a:br>
            <a:r>
              <a:rPr lang="en-US" sz="2700" dirty="0" smtClean="0"/>
              <a:t>service &amp; community</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solidFill>
                  <a:schemeClr val="tx1"/>
                </a:solidFill>
              </a:rPr>
              <a:t>research: graduates &amp; faculty</a:t>
            </a:r>
            <a:r>
              <a:rPr lang="en-US" sz="2700" dirty="0" smtClean="0"/>
              <a:t/>
            </a:r>
            <a:br>
              <a:rPr lang="en-US" sz="2700" dirty="0" smtClean="0"/>
            </a:br>
            <a:r>
              <a:rPr lang="en-US" sz="2700" dirty="0" smtClean="0"/>
              <a:t> </a:t>
            </a:r>
            <a:r>
              <a:rPr lang="en-US" sz="3600" dirty="0" smtClean="0"/>
              <a:t/>
            </a:r>
            <a:br>
              <a:rPr lang="en-US" sz="3600" dirty="0" smtClean="0"/>
            </a:br>
            <a:r>
              <a:rPr lang="en-US" sz="3600" dirty="0" smtClean="0"/>
              <a:t/>
            </a:r>
            <a:br>
              <a:rPr lang="en-US" sz="3600" dirty="0" smtClean="0"/>
            </a:br>
            <a:endParaRPr lang="en-US" sz="3600" dirty="0"/>
          </a:p>
        </p:txBody>
      </p:sp>
      <p:graphicFrame>
        <p:nvGraphicFramePr>
          <p:cNvPr id="4" name="Diagram 3"/>
          <p:cNvGraphicFramePr/>
          <p:nvPr/>
        </p:nvGraphicFramePr>
        <p:xfrm>
          <a:off x="2590800" y="1371600"/>
          <a:ext cx="609600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635271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7647" y="0"/>
            <a:ext cx="2767032" cy="1947844"/>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sz="2200" dirty="0" smtClean="0"/>
              <a:t>  Field Teaching Experiences in Eastern Germany</a:t>
            </a:r>
            <a:br>
              <a:rPr lang="en-US" sz="2200" dirty="0" smtClean="0"/>
            </a:br>
            <a:endParaRPr lang="en-US" dirty="0"/>
          </a:p>
        </p:txBody>
      </p:sp>
      <p:sp>
        <p:nvSpPr>
          <p:cNvPr id="3" name="Content Placeholder 2"/>
          <p:cNvSpPr>
            <a:spLocks noGrp="1"/>
          </p:cNvSpPr>
          <p:nvPr>
            <p:ph idx="1"/>
          </p:nvPr>
        </p:nvSpPr>
        <p:spPr>
          <a:xfrm>
            <a:off x="3352800" y="152400"/>
            <a:ext cx="4576786" cy="6276996"/>
          </a:xfrm>
        </p:spPr>
        <p:txBody>
          <a:bodyPr>
            <a:normAutofit/>
          </a:bodyPr>
          <a:lstStyle/>
          <a:p>
            <a:pPr>
              <a:buNone/>
            </a:pPr>
            <a:r>
              <a:rPr lang="en-US" sz="3600" dirty="0" smtClean="0">
                <a:solidFill>
                  <a:schemeClr val="bg2">
                    <a:lumMod val="50000"/>
                  </a:schemeClr>
                </a:solidFill>
              </a:rPr>
              <a:t>International Partnerships</a:t>
            </a:r>
            <a:endParaRPr lang="en-US" sz="3600" dirty="0">
              <a:solidFill>
                <a:schemeClr val="bg2">
                  <a:lumMod val="50000"/>
                </a:schemeClr>
              </a:solidFill>
            </a:endParaRPr>
          </a:p>
        </p:txBody>
      </p:sp>
      <p:sp>
        <p:nvSpPr>
          <p:cNvPr id="4" name="Text Placeholder 3"/>
          <p:cNvSpPr>
            <a:spLocks noGrp="1"/>
          </p:cNvSpPr>
          <p:nvPr>
            <p:ph type="body" sz="half" idx="2"/>
          </p:nvPr>
        </p:nvSpPr>
        <p:spPr>
          <a:xfrm>
            <a:off x="457202" y="2000240"/>
            <a:ext cx="6248398" cy="4429156"/>
          </a:xfrm>
        </p:spPr>
        <p:txBody>
          <a:bodyPr/>
          <a:lstStyle/>
          <a:p>
            <a:endParaRPr lang="en-US" dirty="0"/>
          </a:p>
        </p:txBody>
      </p:sp>
      <p:pic>
        <p:nvPicPr>
          <p:cNvPr id="2051" name="Picture 3" descr="C:\Documents and Settings\rifedi\Desktop\ashley3.jpg"/>
          <p:cNvPicPr>
            <a:picLocks noChangeAspect="1" noChangeArrowheads="1"/>
          </p:cNvPicPr>
          <p:nvPr/>
        </p:nvPicPr>
        <p:blipFill>
          <a:blip r:embed="rId2" cstate="print"/>
          <a:srcRect/>
          <a:stretch>
            <a:fillRect/>
          </a:stretch>
        </p:blipFill>
        <p:spPr bwMode="auto">
          <a:xfrm>
            <a:off x="1447800" y="2057400"/>
            <a:ext cx="6032157" cy="4038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
            <a:ext cx="7772400" cy="914400"/>
          </a:xfrm>
        </p:spPr>
        <p:txBody>
          <a:bodyPr>
            <a:normAutofit/>
          </a:bodyPr>
          <a:lstStyle/>
          <a:p>
            <a:r>
              <a:rPr lang="en-US" sz="3600" dirty="0" smtClean="0"/>
              <a:t>Local Partnerships</a:t>
            </a:r>
            <a:endParaRPr lang="en-US" sz="3600" dirty="0"/>
          </a:p>
        </p:txBody>
      </p:sp>
      <p:sp>
        <p:nvSpPr>
          <p:cNvPr id="3" name="Subtitle 2"/>
          <p:cNvSpPr>
            <a:spLocks noGrp="1"/>
          </p:cNvSpPr>
          <p:nvPr>
            <p:ph type="subTitle" idx="1"/>
          </p:nvPr>
        </p:nvSpPr>
        <p:spPr>
          <a:xfrm>
            <a:off x="533400" y="838200"/>
            <a:ext cx="8153400" cy="6019800"/>
          </a:xfrm>
        </p:spPr>
        <p:txBody>
          <a:bodyPr>
            <a:normAutofit fontScale="77500" lnSpcReduction="20000"/>
          </a:bodyPr>
          <a:lstStyle/>
          <a:p>
            <a:r>
              <a:rPr lang="en-US" sz="3800" dirty="0" smtClean="0">
                <a:solidFill>
                  <a:srgbClr val="FF0000"/>
                </a:solidFill>
              </a:rPr>
              <a:t>Reading Clinic</a:t>
            </a:r>
          </a:p>
          <a:p>
            <a:r>
              <a:rPr lang="en-US" sz="3800" dirty="0" smtClean="0">
                <a:solidFill>
                  <a:srgbClr val="FF0000"/>
                </a:solidFill>
              </a:rPr>
              <a:t>Partnering with Columbus City Schools</a:t>
            </a:r>
          </a:p>
          <a:p>
            <a:pPr algn="l"/>
            <a:endParaRPr lang="en-US" dirty="0" smtClean="0"/>
          </a:p>
          <a:p>
            <a:pPr algn="l"/>
            <a:r>
              <a:rPr lang="en-US" dirty="0" smtClean="0"/>
              <a:t>To think and act globally, we think and act locally.</a:t>
            </a:r>
          </a:p>
          <a:p>
            <a:pPr algn="l"/>
            <a:r>
              <a:rPr lang="en-US" dirty="0" smtClean="0"/>
              <a:t>Preparing and Empowering pre and in-service teachers for success across diverse learning environments.</a:t>
            </a:r>
          </a:p>
          <a:p>
            <a:pPr algn="l"/>
            <a:r>
              <a:rPr lang="en-US" dirty="0" smtClean="0"/>
              <a:t>	                     </a:t>
            </a:r>
          </a:p>
          <a:p>
            <a:pPr algn="l"/>
            <a:r>
              <a:rPr lang="en-US" dirty="0" smtClean="0"/>
              <a:t>Components include:</a:t>
            </a:r>
          </a:p>
          <a:p>
            <a:pPr algn="l"/>
            <a:endParaRPr lang="en-US" dirty="0" smtClean="0"/>
          </a:p>
          <a:p>
            <a:pPr algn="l"/>
            <a:r>
              <a:rPr lang="en-US" dirty="0" smtClean="0"/>
              <a:t>*Tutoring opportunities for students at below-grade level</a:t>
            </a:r>
          </a:p>
          <a:p>
            <a:pPr algn="l"/>
            <a:r>
              <a:rPr lang="en-US" dirty="0" smtClean="0"/>
              <a:t>*Targeted diagnostic and remediation training for AU students</a:t>
            </a:r>
          </a:p>
          <a:p>
            <a:pPr algn="l"/>
            <a:r>
              <a:rPr lang="en-US" dirty="0" smtClean="0"/>
              <a:t>*Parent and Guardian Involvement</a:t>
            </a:r>
          </a:p>
          <a:p>
            <a:pPr algn="l"/>
            <a:r>
              <a:rPr lang="en-US" dirty="0" smtClean="0"/>
              <a:t>*Sibling Component</a:t>
            </a:r>
          </a:p>
          <a:p>
            <a:pPr algn="l"/>
            <a:r>
              <a:rPr lang="en-US" dirty="0" smtClean="0"/>
              <a:t>* Diverse communities around Columbus Center</a:t>
            </a:r>
          </a:p>
          <a:p>
            <a:endParaRPr lang="en-US" dirty="0" smtClean="0"/>
          </a:p>
          <a:p>
            <a:pPr algn="l"/>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National Partnerships</a:t>
            </a:r>
            <a:endParaRPr lang="en-US" dirty="0"/>
          </a:p>
        </p:txBody>
      </p:sp>
      <p:sp>
        <p:nvSpPr>
          <p:cNvPr id="3" name="Content Placeholder 2"/>
          <p:cNvSpPr>
            <a:spLocks noGrp="1"/>
          </p:cNvSpPr>
          <p:nvPr>
            <p:ph idx="1"/>
          </p:nvPr>
        </p:nvSpPr>
        <p:spPr>
          <a:xfrm>
            <a:off x="0" y="1857370"/>
            <a:ext cx="9144000" cy="4429151"/>
          </a:xfrm>
        </p:spPr>
        <p:txBody>
          <a:bodyPr>
            <a:noAutofit/>
          </a:bodyPr>
          <a:lstStyle/>
          <a:p>
            <a:pPr>
              <a:buNone/>
            </a:pPr>
            <a:r>
              <a:rPr lang="en-US" sz="2800" dirty="0" smtClean="0">
                <a:hlinkClick r:id="rId2"/>
              </a:rPr>
              <a:t>Framework  for 21st </a:t>
            </a:r>
            <a:r>
              <a:rPr lang="en-US" sz="2800" dirty="0">
                <a:hlinkClick r:id="rId2"/>
              </a:rPr>
              <a:t>Century Skills </a:t>
            </a:r>
            <a:r>
              <a:rPr lang="en-US" sz="2800" dirty="0" smtClean="0"/>
              <a:t/>
            </a:r>
            <a:br>
              <a:rPr lang="en-US" sz="2800" dirty="0" smtClean="0"/>
            </a:br>
            <a:r>
              <a:rPr lang="en-US" sz="2800" dirty="0" smtClean="0"/>
              <a:t>	</a:t>
            </a:r>
          </a:p>
          <a:p>
            <a:pPr>
              <a:buNone/>
            </a:pPr>
            <a:r>
              <a:rPr lang="en-US" sz="2800" dirty="0" smtClean="0"/>
              <a:t>Teaching that encourages knowledge sharing among communities of practitioners, using face-to-face, virtual and blended communications" including:</a:t>
            </a:r>
            <a:br>
              <a:rPr lang="en-US" sz="2800" dirty="0" smtClean="0"/>
            </a:br>
            <a:endParaRPr lang="en-US" sz="2800" dirty="0" smtClean="0"/>
          </a:p>
          <a:p>
            <a:pPr marL="0" indent="0">
              <a:buFont typeface="Wingdings" charset="2"/>
              <a:buChar char="q"/>
            </a:pPr>
            <a:r>
              <a:rPr lang="en-US" sz="2800" dirty="0" smtClean="0"/>
              <a:t> Community guest speakers in classes</a:t>
            </a:r>
            <a:br>
              <a:rPr lang="en-US" sz="2800" dirty="0" smtClean="0"/>
            </a:br>
            <a:endParaRPr lang="en-US" sz="2800" dirty="0" smtClean="0"/>
          </a:p>
          <a:p>
            <a:pPr marL="0" indent="0">
              <a:buFont typeface="Wingdings" charset="2"/>
              <a:buChar char="q"/>
            </a:pPr>
            <a:r>
              <a:rPr lang="en-US" sz="2800" dirty="0" smtClean="0"/>
              <a:t> Field and student teaching experiences (IBO)</a:t>
            </a:r>
            <a:br>
              <a:rPr lang="en-US" sz="2800" dirty="0" smtClean="0"/>
            </a:br>
            <a:r>
              <a:rPr lang="en-US" sz="2800" dirty="0" smtClean="0"/>
              <a:t/>
            </a:r>
            <a:br>
              <a:rPr lang="en-US" sz="2800" dirty="0" smtClean="0"/>
            </a:br>
            <a:r>
              <a:rPr lang="en-US" sz="2800" dirty="0" smtClean="0"/>
              <a:t>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National Partnerships</a:t>
            </a:r>
            <a:endParaRPr lang="en-US" dirty="0"/>
          </a:p>
        </p:txBody>
      </p:sp>
      <p:sp>
        <p:nvSpPr>
          <p:cNvPr id="3" name="Content Placeholder 2"/>
          <p:cNvSpPr>
            <a:spLocks noGrp="1"/>
          </p:cNvSpPr>
          <p:nvPr>
            <p:ph idx="1"/>
          </p:nvPr>
        </p:nvSpPr>
        <p:spPr>
          <a:xfrm>
            <a:off x="466696" y="1295400"/>
            <a:ext cx="8248708" cy="4991121"/>
          </a:xfrm>
        </p:spPr>
        <p:txBody>
          <a:bodyPr>
            <a:normAutofit lnSpcReduction="10000"/>
          </a:bodyPr>
          <a:lstStyle/>
          <a:p>
            <a:pPr marL="0" indent="0">
              <a:buNone/>
            </a:pPr>
            <a:endParaRPr lang="en-US" dirty="0" smtClean="0">
              <a:hlinkClick r:id="rId2"/>
            </a:endParaRPr>
          </a:p>
          <a:p>
            <a:r>
              <a:rPr lang="en-US" dirty="0" smtClean="0">
                <a:hlinkClick r:id="rId2"/>
              </a:rPr>
              <a:t>http://scharspotlight.blogspot.com</a:t>
            </a:r>
            <a:endParaRPr lang="en-US" dirty="0" smtClean="0"/>
          </a:p>
          <a:p>
            <a:pPr marL="0" indent="0">
              <a:buNone/>
            </a:pPr>
            <a:endParaRPr lang="en-US" dirty="0" smtClean="0"/>
          </a:p>
          <a:p>
            <a:pPr marL="0" indent="0">
              <a:buNone/>
            </a:pPr>
            <a:r>
              <a:rPr lang="en-US" dirty="0" smtClean="0"/>
              <a:t>Connecting coursework, field experiences and clinical preparation. </a:t>
            </a:r>
          </a:p>
          <a:p>
            <a:pPr marL="0" indent="0">
              <a:buNone/>
            </a:pPr>
            <a:r>
              <a:rPr lang="en-US" dirty="0" smtClean="0"/>
              <a:t>Closing gaps in course exposure and application in practice –diversity, special education, ELLs </a:t>
            </a:r>
          </a:p>
          <a:p>
            <a:pPr marL="0" indent="0">
              <a:buNone/>
            </a:pPr>
            <a:r>
              <a:rPr lang="en-US" sz="2400" dirty="0" smtClean="0"/>
              <a:t>(National Comprehensive Center on Teacher Quality and Public Agenda, 2008)</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1035</TotalTime>
  <Words>1568</Words>
  <Application>Microsoft Macintosh PowerPoint</Application>
  <PresentationFormat>On-screen Show (4:3)</PresentationFormat>
  <Paragraphs>149</Paragraphs>
  <Slides>16</Slides>
  <Notes>1</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Brooklet</vt:lpstr>
      <vt:lpstr>Empowering Educators through Local, National, and Global Partnerships  Ohio Confederation of  Teacher Education Organizations (OCTEO)   2011 Spring Conference </vt:lpstr>
      <vt:lpstr>BACKGROUND &amp; CONTEXT</vt:lpstr>
      <vt:lpstr>Slide 3</vt:lpstr>
      <vt:lpstr>Ashland University</vt:lpstr>
      <vt:lpstr>   Coursework    field experiences   service &amp; community   research: graduates &amp; faculty    </vt:lpstr>
      <vt:lpstr>       Field Teaching Experiences in Eastern Germany </vt:lpstr>
      <vt:lpstr>Local Partnerships</vt:lpstr>
      <vt:lpstr>National Partnerships</vt:lpstr>
      <vt:lpstr>National Partnerships</vt:lpstr>
      <vt:lpstr>International Partnerships</vt:lpstr>
      <vt:lpstr>International Partnerships</vt:lpstr>
      <vt:lpstr>Educators’ Efficacy and Growth</vt:lpstr>
      <vt:lpstr>Teacher Efficacy &amp; Learning</vt:lpstr>
      <vt:lpstr>  Advanced Field Practicum</vt:lpstr>
      <vt:lpstr>Your thoughts?  Thank You!</vt:lpstr>
      <vt:lpstr>Slide 16</vt:lpstr>
    </vt:vector>
  </TitlesOfParts>
  <Company>Ashland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 Mentor Ship Proposal November 14, 2010 </dc:title>
  <dc:creator>Au Tech</dc:creator>
  <cp:lastModifiedBy>Donna Villareal</cp:lastModifiedBy>
  <cp:revision>79</cp:revision>
  <dcterms:created xsi:type="dcterms:W3CDTF">2011-03-17T13:17:15Z</dcterms:created>
  <dcterms:modified xsi:type="dcterms:W3CDTF">2011-03-17T13:39:52Z</dcterms:modified>
</cp:coreProperties>
</file>