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60"/>
  </p:notesMasterIdLst>
  <p:handoutMasterIdLst>
    <p:handoutMasterId r:id="rId61"/>
  </p:handoutMasterIdLst>
  <p:sldIdLst>
    <p:sldId id="256" r:id="rId2"/>
    <p:sldId id="328" r:id="rId3"/>
    <p:sldId id="346" r:id="rId4"/>
    <p:sldId id="347" r:id="rId5"/>
    <p:sldId id="366" r:id="rId6"/>
    <p:sldId id="367" r:id="rId7"/>
    <p:sldId id="368" r:id="rId8"/>
    <p:sldId id="369" r:id="rId9"/>
    <p:sldId id="370" r:id="rId10"/>
    <p:sldId id="349" r:id="rId11"/>
    <p:sldId id="342" r:id="rId12"/>
    <p:sldId id="375" r:id="rId13"/>
    <p:sldId id="376" r:id="rId14"/>
    <p:sldId id="377" r:id="rId15"/>
    <p:sldId id="378" r:id="rId16"/>
    <p:sldId id="379" r:id="rId17"/>
    <p:sldId id="380" r:id="rId18"/>
    <p:sldId id="381" r:id="rId19"/>
    <p:sldId id="382" r:id="rId20"/>
    <p:sldId id="337" r:id="rId21"/>
    <p:sldId id="295" r:id="rId22"/>
    <p:sldId id="351" r:id="rId23"/>
    <p:sldId id="352" r:id="rId24"/>
    <p:sldId id="353" r:id="rId25"/>
    <p:sldId id="309" r:id="rId26"/>
    <p:sldId id="310" r:id="rId27"/>
    <p:sldId id="388" r:id="rId28"/>
    <p:sldId id="311" r:id="rId29"/>
    <p:sldId id="354" r:id="rId30"/>
    <p:sldId id="387" r:id="rId31"/>
    <p:sldId id="384" r:id="rId32"/>
    <p:sldId id="385" r:id="rId33"/>
    <p:sldId id="386" r:id="rId34"/>
    <p:sldId id="383" r:id="rId35"/>
    <p:sldId id="355" r:id="rId36"/>
    <p:sldId id="356" r:id="rId37"/>
    <p:sldId id="357" r:id="rId38"/>
    <p:sldId id="358" r:id="rId39"/>
    <p:sldId id="359" r:id="rId40"/>
    <p:sldId id="373" r:id="rId41"/>
    <p:sldId id="361" r:id="rId42"/>
    <p:sldId id="389" r:id="rId43"/>
    <p:sldId id="390" r:id="rId44"/>
    <p:sldId id="329" r:id="rId45"/>
    <p:sldId id="334" r:id="rId46"/>
    <p:sldId id="339" r:id="rId47"/>
    <p:sldId id="341" r:id="rId48"/>
    <p:sldId id="335" r:id="rId49"/>
    <p:sldId id="374" r:id="rId50"/>
    <p:sldId id="343" r:id="rId51"/>
    <p:sldId id="372" r:id="rId52"/>
    <p:sldId id="344" r:id="rId53"/>
    <p:sldId id="345" r:id="rId54"/>
    <p:sldId id="363" r:id="rId55"/>
    <p:sldId id="327" r:id="rId56"/>
    <p:sldId id="362" r:id="rId57"/>
    <p:sldId id="364" r:id="rId58"/>
    <p:sldId id="365"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D30"/>
    <a:srgbClr val="CD0920"/>
    <a:srgbClr val="C0DB37"/>
    <a:srgbClr val="83A2CA"/>
    <a:srgbClr val="0402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119" autoAdjust="0"/>
  </p:normalViewPr>
  <p:slideViewPr>
    <p:cSldViewPr snapToGrid="0" snapToObjects="1">
      <p:cViewPr varScale="1">
        <p:scale>
          <a:sx n="96" d="100"/>
          <a:sy n="96" d="100"/>
        </p:scale>
        <p:origin x="193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B1B537-953B-4C0C-B18D-F20B29415C80}" type="doc">
      <dgm:prSet loTypeId="urn:microsoft.com/office/officeart/2008/layout/AlternatingHexagons" loCatId="list" qsTypeId="urn:microsoft.com/office/officeart/2005/8/quickstyle/3d3" qsCatId="3D" csTypeId="urn:microsoft.com/office/officeart/2005/8/colors/accent1_2" csCatId="accent1" phldr="1"/>
      <dgm:spPr/>
      <dgm:t>
        <a:bodyPr/>
        <a:lstStyle/>
        <a:p>
          <a:endParaRPr lang="en-US"/>
        </a:p>
      </dgm:t>
    </dgm:pt>
    <dgm:pt modelId="{CFB47B67-491E-4C6E-8891-AC504E444637}" type="pres">
      <dgm:prSet presAssocID="{72B1B537-953B-4C0C-B18D-F20B29415C80}" presName="Name0" presStyleCnt="0">
        <dgm:presLayoutVars>
          <dgm:chMax/>
          <dgm:chPref/>
          <dgm:dir/>
          <dgm:animLvl val="lvl"/>
        </dgm:presLayoutVars>
      </dgm:prSet>
      <dgm:spPr/>
    </dgm:pt>
  </dgm:ptLst>
  <dgm:cxnLst>
    <dgm:cxn modelId="{1074BA99-B28C-4FC5-9AB2-83F384502EF5}" type="presOf" srcId="{72B1B537-953B-4C0C-B18D-F20B29415C80}" destId="{CFB47B67-491E-4C6E-8891-AC504E444637}" srcOrd="0"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CFCAA1-B974-434F-A638-1EA0D8503247}"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3C3993F8-C823-4779-A8ED-9CEBC876A2DB}">
      <dgm:prSet phldrT="[Text]"/>
      <dgm:spPr/>
      <dgm:t>
        <a:bodyPr/>
        <a:lstStyle/>
        <a:p>
          <a:r>
            <a:rPr lang="en-US" dirty="0">
              <a:solidFill>
                <a:schemeClr val="bg1"/>
              </a:solidFill>
            </a:rPr>
            <a:t>OASPA</a:t>
          </a:r>
        </a:p>
      </dgm:t>
    </dgm:pt>
    <dgm:pt modelId="{4AD26227-A275-484E-A0C5-E0B8803A35BC}" type="parTrans" cxnId="{BB872AAA-785A-4926-A0C9-85BCC3CA5720}">
      <dgm:prSet/>
      <dgm:spPr/>
      <dgm:t>
        <a:bodyPr/>
        <a:lstStyle/>
        <a:p>
          <a:endParaRPr lang="en-US"/>
        </a:p>
      </dgm:t>
    </dgm:pt>
    <dgm:pt modelId="{20D12646-BBC0-4887-A338-439C64949A04}" type="sibTrans" cxnId="{BB872AAA-785A-4926-A0C9-85BCC3CA5720}">
      <dgm:prSet/>
      <dgm:spPr/>
      <dgm:t>
        <a:bodyPr/>
        <a:lstStyle/>
        <a:p>
          <a:endParaRPr lang="en-US"/>
        </a:p>
      </dgm:t>
    </dgm:pt>
    <dgm:pt modelId="{57D3257F-31D4-4804-A360-7E98AA33726C}">
      <dgm:prSet phldrT="[Text]"/>
      <dgm:spPr/>
      <dgm:t>
        <a:bodyPr/>
        <a:lstStyle/>
        <a:p>
          <a:r>
            <a:rPr lang="en-US" dirty="0">
              <a:solidFill>
                <a:schemeClr val="bg1"/>
              </a:solidFill>
            </a:rPr>
            <a:t>ODE</a:t>
          </a:r>
        </a:p>
      </dgm:t>
    </dgm:pt>
    <dgm:pt modelId="{89418F79-6494-4EEC-A46D-002C2CBF993A}" type="parTrans" cxnId="{85509FDF-23BB-454C-8B9A-B583787FA45D}">
      <dgm:prSet/>
      <dgm:spPr/>
      <dgm:t>
        <a:bodyPr/>
        <a:lstStyle/>
        <a:p>
          <a:endParaRPr lang="en-US"/>
        </a:p>
      </dgm:t>
    </dgm:pt>
    <dgm:pt modelId="{93C28C5F-E40C-406D-BA0B-5163C9EB1E78}" type="sibTrans" cxnId="{85509FDF-23BB-454C-8B9A-B583787FA45D}">
      <dgm:prSet/>
      <dgm:spPr/>
      <dgm:t>
        <a:bodyPr/>
        <a:lstStyle/>
        <a:p>
          <a:endParaRPr lang="en-US"/>
        </a:p>
      </dgm:t>
    </dgm:pt>
    <dgm:pt modelId="{F1D1F730-AA5D-4DBF-A82E-231859BCA02C}">
      <dgm:prSet phldrT="[Text]"/>
      <dgm:spPr/>
      <dgm:t>
        <a:bodyPr/>
        <a:lstStyle/>
        <a:p>
          <a:r>
            <a:rPr lang="en-US" dirty="0">
              <a:solidFill>
                <a:schemeClr val="bg1"/>
              </a:solidFill>
            </a:rPr>
            <a:t>BFK</a:t>
          </a:r>
        </a:p>
      </dgm:t>
    </dgm:pt>
    <dgm:pt modelId="{B72ECE38-48F9-4FEE-968B-3DA4ACA32E18}" type="parTrans" cxnId="{632297C2-27F4-4E86-B063-7EB64A24E4B3}">
      <dgm:prSet/>
      <dgm:spPr/>
      <dgm:t>
        <a:bodyPr/>
        <a:lstStyle/>
        <a:p>
          <a:endParaRPr lang="en-US"/>
        </a:p>
      </dgm:t>
    </dgm:pt>
    <dgm:pt modelId="{7CEBAE8A-8278-4F77-9695-FD68C5893964}" type="sibTrans" cxnId="{632297C2-27F4-4E86-B063-7EB64A24E4B3}">
      <dgm:prSet/>
      <dgm:spPr/>
      <dgm:t>
        <a:bodyPr/>
        <a:lstStyle/>
        <a:p>
          <a:endParaRPr lang="en-US"/>
        </a:p>
      </dgm:t>
    </dgm:pt>
    <dgm:pt modelId="{9ABEAD2B-A050-466A-BB01-B900DBB4BDCD}" type="pres">
      <dgm:prSet presAssocID="{D4CFCAA1-B974-434F-A638-1EA0D8503247}" presName="Name0" presStyleCnt="0">
        <dgm:presLayoutVars>
          <dgm:dir/>
          <dgm:resizeHandles val="exact"/>
        </dgm:presLayoutVars>
      </dgm:prSet>
      <dgm:spPr/>
    </dgm:pt>
    <dgm:pt modelId="{FABDC47E-6AF9-4770-82CB-1A15BC58BEE6}" type="pres">
      <dgm:prSet presAssocID="{3C3993F8-C823-4779-A8ED-9CEBC876A2DB}" presName="compNode" presStyleCnt="0"/>
      <dgm:spPr/>
    </dgm:pt>
    <dgm:pt modelId="{93B478F9-F41E-4B18-8503-BC7A268462FC}" type="pres">
      <dgm:prSet presAssocID="{3C3993F8-C823-4779-A8ED-9CEBC876A2DB}" presName="pictRect" presStyleLbl="node1" presStyleIdx="0" presStyleCnt="3" custLinFactNeighborY="-14255"/>
      <dgm:spPr>
        <a:solidFill>
          <a:schemeClr val="accent2">
            <a:lumMod val="75000"/>
          </a:schemeClr>
        </a:solidFill>
      </dgm:spPr>
    </dgm:pt>
    <dgm:pt modelId="{975F7007-670E-4071-8224-7E31AEA50CB6}" type="pres">
      <dgm:prSet presAssocID="{3C3993F8-C823-4779-A8ED-9CEBC876A2DB}" presName="textRect" presStyleLbl="revTx" presStyleIdx="0" presStyleCnt="3" custLinFactY="-60806" custLinFactNeighborX="-63" custLinFactNeighborY="-100000">
        <dgm:presLayoutVars>
          <dgm:bulletEnabled val="1"/>
        </dgm:presLayoutVars>
      </dgm:prSet>
      <dgm:spPr/>
    </dgm:pt>
    <dgm:pt modelId="{34EE3CF9-5828-42AE-B8D6-14B130F3328B}" type="pres">
      <dgm:prSet presAssocID="{20D12646-BBC0-4887-A338-439C64949A04}" presName="sibTrans" presStyleLbl="sibTrans2D1" presStyleIdx="0" presStyleCnt="0"/>
      <dgm:spPr/>
    </dgm:pt>
    <dgm:pt modelId="{A4F25B4E-0F67-43D4-8DBE-4AA9ED2C8547}" type="pres">
      <dgm:prSet presAssocID="{57D3257F-31D4-4804-A360-7E98AA33726C}" presName="compNode" presStyleCnt="0"/>
      <dgm:spPr/>
    </dgm:pt>
    <dgm:pt modelId="{B5C84E4B-47D3-45B5-A575-C6B0638E6CEF}" type="pres">
      <dgm:prSet presAssocID="{57D3257F-31D4-4804-A360-7E98AA33726C}" presName="pictRect" presStyleLbl="node1" presStyleIdx="1" presStyleCnt="3"/>
      <dgm:spPr>
        <a:solidFill>
          <a:srgbClr val="92D050"/>
        </a:solidFill>
      </dgm:spPr>
    </dgm:pt>
    <dgm:pt modelId="{D4747603-2991-4FE3-8ABD-377B5938075B}" type="pres">
      <dgm:prSet presAssocID="{57D3257F-31D4-4804-A360-7E98AA33726C}" presName="textRect" presStyleLbl="revTx" presStyleIdx="1" presStyleCnt="3" custLinFactY="-64400" custLinFactNeighborX="3146" custLinFactNeighborY="-100000">
        <dgm:presLayoutVars>
          <dgm:bulletEnabled val="1"/>
        </dgm:presLayoutVars>
      </dgm:prSet>
      <dgm:spPr/>
    </dgm:pt>
    <dgm:pt modelId="{2A9933DC-F728-4E44-8396-F272F7F0628E}" type="pres">
      <dgm:prSet presAssocID="{93C28C5F-E40C-406D-BA0B-5163C9EB1E78}" presName="sibTrans" presStyleLbl="sibTrans2D1" presStyleIdx="0" presStyleCnt="0"/>
      <dgm:spPr/>
    </dgm:pt>
    <dgm:pt modelId="{3C81545A-E3DC-4595-86C8-5853F41A8B84}" type="pres">
      <dgm:prSet presAssocID="{F1D1F730-AA5D-4DBF-A82E-231859BCA02C}" presName="compNode" presStyleCnt="0"/>
      <dgm:spPr/>
    </dgm:pt>
    <dgm:pt modelId="{17B62CE6-11E8-4BF5-8A5B-67471982E780}" type="pres">
      <dgm:prSet presAssocID="{F1D1F730-AA5D-4DBF-A82E-231859BCA02C}" presName="pictRect" presStyleLbl="node1" presStyleIdx="2" presStyleCnt="3" custLinFactNeighborX="0" custLinFactNeighborY="-54633"/>
      <dgm:spPr>
        <a:solidFill>
          <a:srgbClr val="7030A0"/>
        </a:solidFill>
      </dgm:spPr>
    </dgm:pt>
    <dgm:pt modelId="{F4E9CCFF-107A-4A41-B0D3-2A98F3AF38D3}" type="pres">
      <dgm:prSet presAssocID="{F1D1F730-AA5D-4DBF-A82E-231859BCA02C}" presName="textRect" presStyleLbl="revTx" presStyleIdx="2" presStyleCnt="3" custLinFactY="-100000" custLinFactNeighborX="0" custLinFactNeighborY="-161772">
        <dgm:presLayoutVars>
          <dgm:bulletEnabled val="1"/>
        </dgm:presLayoutVars>
      </dgm:prSet>
      <dgm:spPr/>
    </dgm:pt>
  </dgm:ptLst>
  <dgm:cxnLst>
    <dgm:cxn modelId="{3047A074-5282-49D9-88C2-EED1EA79E4A7}" type="presOf" srcId="{F1D1F730-AA5D-4DBF-A82E-231859BCA02C}" destId="{F4E9CCFF-107A-4A41-B0D3-2A98F3AF38D3}" srcOrd="0" destOrd="0" presId="urn:microsoft.com/office/officeart/2005/8/layout/pList1"/>
    <dgm:cxn modelId="{3EE39478-A835-4035-8E27-170CC7291455}" type="presOf" srcId="{93C28C5F-E40C-406D-BA0B-5163C9EB1E78}" destId="{2A9933DC-F728-4E44-8396-F272F7F0628E}" srcOrd="0" destOrd="0" presId="urn:microsoft.com/office/officeart/2005/8/layout/pList1"/>
    <dgm:cxn modelId="{2AC6A987-18D6-4D15-9BCF-EDEBA062D7A6}" type="presOf" srcId="{57D3257F-31D4-4804-A360-7E98AA33726C}" destId="{D4747603-2991-4FE3-8ABD-377B5938075B}" srcOrd="0" destOrd="0" presId="urn:microsoft.com/office/officeart/2005/8/layout/pList1"/>
    <dgm:cxn modelId="{BB872AAA-785A-4926-A0C9-85BCC3CA5720}" srcId="{D4CFCAA1-B974-434F-A638-1EA0D8503247}" destId="{3C3993F8-C823-4779-A8ED-9CEBC876A2DB}" srcOrd="0" destOrd="0" parTransId="{4AD26227-A275-484E-A0C5-E0B8803A35BC}" sibTransId="{20D12646-BBC0-4887-A338-439C64949A04}"/>
    <dgm:cxn modelId="{635F1DAE-8B18-481D-B314-8FE889C44FF5}" type="presOf" srcId="{D4CFCAA1-B974-434F-A638-1EA0D8503247}" destId="{9ABEAD2B-A050-466A-BB01-B900DBB4BDCD}" srcOrd="0" destOrd="0" presId="urn:microsoft.com/office/officeart/2005/8/layout/pList1"/>
    <dgm:cxn modelId="{6B3AC4AE-2A26-4BFE-B38D-B427636552E0}" type="presOf" srcId="{3C3993F8-C823-4779-A8ED-9CEBC876A2DB}" destId="{975F7007-670E-4071-8224-7E31AEA50CB6}" srcOrd="0" destOrd="0" presId="urn:microsoft.com/office/officeart/2005/8/layout/pList1"/>
    <dgm:cxn modelId="{0F55ADB7-7115-4738-9F98-6D643D7B9CA7}" type="presOf" srcId="{20D12646-BBC0-4887-A338-439C64949A04}" destId="{34EE3CF9-5828-42AE-B8D6-14B130F3328B}" srcOrd="0" destOrd="0" presId="urn:microsoft.com/office/officeart/2005/8/layout/pList1"/>
    <dgm:cxn modelId="{632297C2-27F4-4E86-B063-7EB64A24E4B3}" srcId="{D4CFCAA1-B974-434F-A638-1EA0D8503247}" destId="{F1D1F730-AA5D-4DBF-A82E-231859BCA02C}" srcOrd="2" destOrd="0" parTransId="{B72ECE38-48F9-4FEE-968B-3DA4ACA32E18}" sibTransId="{7CEBAE8A-8278-4F77-9695-FD68C5893964}"/>
    <dgm:cxn modelId="{85509FDF-23BB-454C-8B9A-B583787FA45D}" srcId="{D4CFCAA1-B974-434F-A638-1EA0D8503247}" destId="{57D3257F-31D4-4804-A360-7E98AA33726C}" srcOrd="1" destOrd="0" parTransId="{89418F79-6494-4EEC-A46D-002C2CBF993A}" sibTransId="{93C28C5F-E40C-406D-BA0B-5163C9EB1E78}"/>
    <dgm:cxn modelId="{AB3BA98E-0751-4FDC-993D-5E6D00B7D3A0}" type="presParOf" srcId="{9ABEAD2B-A050-466A-BB01-B900DBB4BDCD}" destId="{FABDC47E-6AF9-4770-82CB-1A15BC58BEE6}" srcOrd="0" destOrd="0" presId="urn:microsoft.com/office/officeart/2005/8/layout/pList1"/>
    <dgm:cxn modelId="{4766CB85-703C-44C0-A9F6-E7A097C2B76C}" type="presParOf" srcId="{FABDC47E-6AF9-4770-82CB-1A15BC58BEE6}" destId="{93B478F9-F41E-4B18-8503-BC7A268462FC}" srcOrd="0" destOrd="0" presId="urn:microsoft.com/office/officeart/2005/8/layout/pList1"/>
    <dgm:cxn modelId="{465DBD1E-E9E8-47D1-AFC7-08F9035308C7}" type="presParOf" srcId="{FABDC47E-6AF9-4770-82CB-1A15BC58BEE6}" destId="{975F7007-670E-4071-8224-7E31AEA50CB6}" srcOrd="1" destOrd="0" presId="urn:microsoft.com/office/officeart/2005/8/layout/pList1"/>
    <dgm:cxn modelId="{C757A202-DB6B-437F-9E93-DF0659BB2DC3}" type="presParOf" srcId="{9ABEAD2B-A050-466A-BB01-B900DBB4BDCD}" destId="{34EE3CF9-5828-42AE-B8D6-14B130F3328B}" srcOrd="1" destOrd="0" presId="urn:microsoft.com/office/officeart/2005/8/layout/pList1"/>
    <dgm:cxn modelId="{2F96DB20-8ADC-4493-93BC-6DD1307CD04C}" type="presParOf" srcId="{9ABEAD2B-A050-466A-BB01-B900DBB4BDCD}" destId="{A4F25B4E-0F67-43D4-8DBE-4AA9ED2C8547}" srcOrd="2" destOrd="0" presId="urn:microsoft.com/office/officeart/2005/8/layout/pList1"/>
    <dgm:cxn modelId="{22A3594E-935F-44DE-B414-6E9F44D270DB}" type="presParOf" srcId="{A4F25B4E-0F67-43D4-8DBE-4AA9ED2C8547}" destId="{B5C84E4B-47D3-45B5-A575-C6B0638E6CEF}" srcOrd="0" destOrd="0" presId="urn:microsoft.com/office/officeart/2005/8/layout/pList1"/>
    <dgm:cxn modelId="{827C3895-89A6-45E9-BBC1-4099338679AE}" type="presParOf" srcId="{A4F25B4E-0F67-43D4-8DBE-4AA9ED2C8547}" destId="{D4747603-2991-4FE3-8ABD-377B5938075B}" srcOrd="1" destOrd="0" presId="urn:microsoft.com/office/officeart/2005/8/layout/pList1"/>
    <dgm:cxn modelId="{27ADA2BB-21C6-47FF-B817-45D2B1AF03D5}" type="presParOf" srcId="{9ABEAD2B-A050-466A-BB01-B900DBB4BDCD}" destId="{2A9933DC-F728-4E44-8396-F272F7F0628E}" srcOrd="3" destOrd="0" presId="urn:microsoft.com/office/officeart/2005/8/layout/pList1"/>
    <dgm:cxn modelId="{2F4C265F-A9DA-474F-881F-CF5E286BC98A}" type="presParOf" srcId="{9ABEAD2B-A050-466A-BB01-B900DBB4BDCD}" destId="{3C81545A-E3DC-4595-86C8-5853F41A8B84}" srcOrd="4" destOrd="0" presId="urn:microsoft.com/office/officeart/2005/8/layout/pList1"/>
    <dgm:cxn modelId="{94B2CE42-2236-477A-B759-647289F5D2F0}" type="presParOf" srcId="{3C81545A-E3DC-4595-86C8-5853F41A8B84}" destId="{17B62CE6-11E8-4BF5-8A5B-67471982E780}" srcOrd="0" destOrd="0" presId="urn:microsoft.com/office/officeart/2005/8/layout/pList1"/>
    <dgm:cxn modelId="{30F5DDA5-A313-4D50-BE15-DC58F259D70F}" type="presParOf" srcId="{3C81545A-E3DC-4595-86C8-5853F41A8B84}" destId="{F4E9CCFF-107A-4A41-B0D3-2A98F3AF38D3}" srcOrd="1" destOrd="0" presId="urn:microsoft.com/office/officeart/2005/8/layout/p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E80647-7087-49C3-B0C9-C5B2079D46F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43D5CEE-8130-4B1C-AE59-27E73AE89229}">
      <dgm:prSet phldrT="[Text]"/>
      <dgm:spPr/>
      <dgm:t>
        <a:bodyPr/>
        <a:lstStyle/>
        <a:p>
          <a:r>
            <a:rPr lang="en-US" dirty="0"/>
            <a:t>Develop new website centered on human capital management systems</a:t>
          </a:r>
        </a:p>
      </dgm:t>
    </dgm:pt>
    <dgm:pt modelId="{2A34EF54-A909-417C-BE2F-8514F83AA2F8}" type="parTrans" cxnId="{ECE1271B-A6D3-43C9-A858-59B66F75BE21}">
      <dgm:prSet/>
      <dgm:spPr/>
      <dgm:t>
        <a:bodyPr/>
        <a:lstStyle/>
        <a:p>
          <a:endParaRPr lang="en-US"/>
        </a:p>
      </dgm:t>
    </dgm:pt>
    <dgm:pt modelId="{8E2D9E1D-D746-405C-A522-4D46ABBBE76E}" type="sibTrans" cxnId="{ECE1271B-A6D3-43C9-A858-59B66F75BE21}">
      <dgm:prSet/>
      <dgm:spPr/>
      <dgm:t>
        <a:bodyPr/>
        <a:lstStyle/>
        <a:p>
          <a:endParaRPr lang="en-US"/>
        </a:p>
      </dgm:t>
    </dgm:pt>
    <dgm:pt modelId="{2FACAFC0-AC1B-42B5-9D5D-70C8FC75CCB2}">
      <dgm:prSet phldrT="[Text]"/>
      <dgm:spPr/>
      <dgm:t>
        <a:bodyPr/>
        <a:lstStyle/>
        <a:p>
          <a:r>
            <a:rPr lang="en-US" dirty="0"/>
            <a:t>Provide new resources in areas of identified need</a:t>
          </a:r>
        </a:p>
      </dgm:t>
    </dgm:pt>
    <dgm:pt modelId="{52460E5A-5B10-47C7-8F39-77EED2699208}" type="parTrans" cxnId="{FFABD423-4805-405C-9FB8-560C17CCCA30}">
      <dgm:prSet/>
      <dgm:spPr/>
      <dgm:t>
        <a:bodyPr/>
        <a:lstStyle/>
        <a:p>
          <a:endParaRPr lang="en-US"/>
        </a:p>
      </dgm:t>
    </dgm:pt>
    <dgm:pt modelId="{D6C1450E-AE9F-44BA-A048-8129E7E43E64}" type="sibTrans" cxnId="{FFABD423-4805-405C-9FB8-560C17CCCA30}">
      <dgm:prSet/>
      <dgm:spPr/>
      <dgm:t>
        <a:bodyPr/>
        <a:lstStyle/>
        <a:p>
          <a:endParaRPr lang="en-US"/>
        </a:p>
      </dgm:t>
    </dgm:pt>
    <dgm:pt modelId="{39630338-6F21-42EC-BEC0-D50A1F20E598}">
      <dgm:prSet phldrT="[Text]"/>
      <dgm:spPr/>
      <dgm:t>
        <a:bodyPr/>
        <a:lstStyle/>
        <a:p>
          <a:r>
            <a:rPr lang="en-US" dirty="0"/>
            <a:t>Provide learning opportunities on human capital standards and resources</a:t>
          </a:r>
        </a:p>
      </dgm:t>
    </dgm:pt>
    <dgm:pt modelId="{206ACEB0-969F-4D31-B628-2269FBDA03C8}" type="parTrans" cxnId="{FFCCCC87-0E02-4CB5-A170-D462ECDC2E7C}">
      <dgm:prSet/>
      <dgm:spPr/>
      <dgm:t>
        <a:bodyPr/>
        <a:lstStyle/>
        <a:p>
          <a:endParaRPr lang="en-US"/>
        </a:p>
      </dgm:t>
    </dgm:pt>
    <dgm:pt modelId="{DA898754-4226-46BA-BD73-07F2F3BDF0A4}" type="sibTrans" cxnId="{FFCCCC87-0E02-4CB5-A170-D462ECDC2E7C}">
      <dgm:prSet/>
      <dgm:spPr/>
      <dgm:t>
        <a:bodyPr/>
        <a:lstStyle/>
        <a:p>
          <a:endParaRPr lang="en-US"/>
        </a:p>
      </dgm:t>
    </dgm:pt>
    <dgm:pt modelId="{EC3FF6A0-165C-4314-8648-D70B29FA43B0}" type="pres">
      <dgm:prSet presAssocID="{7FE80647-7087-49C3-B0C9-C5B2079D46F5}" presName="Name0" presStyleCnt="0">
        <dgm:presLayoutVars>
          <dgm:chMax val="7"/>
          <dgm:chPref val="7"/>
          <dgm:dir/>
        </dgm:presLayoutVars>
      </dgm:prSet>
      <dgm:spPr/>
    </dgm:pt>
    <dgm:pt modelId="{EF101242-D4D2-4913-881A-0FDD2EF4C062}" type="pres">
      <dgm:prSet presAssocID="{7FE80647-7087-49C3-B0C9-C5B2079D46F5}" presName="Name1" presStyleCnt="0"/>
      <dgm:spPr/>
    </dgm:pt>
    <dgm:pt modelId="{91F976EB-A873-4F8C-B832-88EB9BBFF83F}" type="pres">
      <dgm:prSet presAssocID="{7FE80647-7087-49C3-B0C9-C5B2079D46F5}" presName="cycle" presStyleCnt="0"/>
      <dgm:spPr/>
    </dgm:pt>
    <dgm:pt modelId="{E49A8BBB-4A11-46C0-9072-C9CC0D8B7312}" type="pres">
      <dgm:prSet presAssocID="{7FE80647-7087-49C3-B0C9-C5B2079D46F5}" presName="srcNode" presStyleLbl="node1" presStyleIdx="0" presStyleCnt="3"/>
      <dgm:spPr/>
    </dgm:pt>
    <dgm:pt modelId="{AA71A54A-3C07-4FD2-B8CB-90E7B3904F63}" type="pres">
      <dgm:prSet presAssocID="{7FE80647-7087-49C3-B0C9-C5B2079D46F5}" presName="conn" presStyleLbl="parChTrans1D2" presStyleIdx="0" presStyleCnt="1"/>
      <dgm:spPr/>
    </dgm:pt>
    <dgm:pt modelId="{7C87B1C5-91C8-4A7A-8196-E304283044C2}" type="pres">
      <dgm:prSet presAssocID="{7FE80647-7087-49C3-B0C9-C5B2079D46F5}" presName="extraNode" presStyleLbl="node1" presStyleIdx="0" presStyleCnt="3"/>
      <dgm:spPr/>
    </dgm:pt>
    <dgm:pt modelId="{785070E2-12BB-4E2F-B614-756BFCF8AB68}" type="pres">
      <dgm:prSet presAssocID="{7FE80647-7087-49C3-B0C9-C5B2079D46F5}" presName="dstNode" presStyleLbl="node1" presStyleIdx="0" presStyleCnt="3"/>
      <dgm:spPr/>
    </dgm:pt>
    <dgm:pt modelId="{F1B4AB15-143D-4E2C-A6D5-ED2429A632F0}" type="pres">
      <dgm:prSet presAssocID="{243D5CEE-8130-4B1C-AE59-27E73AE89229}" presName="text_1" presStyleLbl="node1" presStyleIdx="0" presStyleCnt="3">
        <dgm:presLayoutVars>
          <dgm:bulletEnabled val="1"/>
        </dgm:presLayoutVars>
      </dgm:prSet>
      <dgm:spPr/>
    </dgm:pt>
    <dgm:pt modelId="{19BC9BC2-1EEC-47E7-AA32-E5C1CCAA42BE}" type="pres">
      <dgm:prSet presAssocID="{243D5CEE-8130-4B1C-AE59-27E73AE89229}" presName="accent_1" presStyleCnt="0"/>
      <dgm:spPr/>
    </dgm:pt>
    <dgm:pt modelId="{488A9016-7640-4CC7-AB5F-A532A33EF0B2}" type="pres">
      <dgm:prSet presAssocID="{243D5CEE-8130-4B1C-AE59-27E73AE89229}" presName="accentRepeatNode" presStyleLbl="solidFgAcc1" presStyleIdx="0" presStyleCnt="3"/>
      <dgm:spPr/>
    </dgm:pt>
    <dgm:pt modelId="{8D736BDF-AB63-4BD0-A557-F0C25CB2A029}" type="pres">
      <dgm:prSet presAssocID="{2FACAFC0-AC1B-42B5-9D5D-70C8FC75CCB2}" presName="text_2" presStyleLbl="node1" presStyleIdx="1" presStyleCnt="3">
        <dgm:presLayoutVars>
          <dgm:bulletEnabled val="1"/>
        </dgm:presLayoutVars>
      </dgm:prSet>
      <dgm:spPr/>
    </dgm:pt>
    <dgm:pt modelId="{761B7CD4-8B04-4D08-A015-DD09A89D6379}" type="pres">
      <dgm:prSet presAssocID="{2FACAFC0-AC1B-42B5-9D5D-70C8FC75CCB2}" presName="accent_2" presStyleCnt="0"/>
      <dgm:spPr/>
    </dgm:pt>
    <dgm:pt modelId="{730089D6-F5A2-4899-8F69-DA87DF51F854}" type="pres">
      <dgm:prSet presAssocID="{2FACAFC0-AC1B-42B5-9D5D-70C8FC75CCB2}" presName="accentRepeatNode" presStyleLbl="solidFgAcc1" presStyleIdx="1" presStyleCnt="3"/>
      <dgm:spPr/>
    </dgm:pt>
    <dgm:pt modelId="{3EFD2768-1842-4BF6-AABF-965C78799203}" type="pres">
      <dgm:prSet presAssocID="{39630338-6F21-42EC-BEC0-D50A1F20E598}" presName="text_3" presStyleLbl="node1" presStyleIdx="2" presStyleCnt="3">
        <dgm:presLayoutVars>
          <dgm:bulletEnabled val="1"/>
        </dgm:presLayoutVars>
      </dgm:prSet>
      <dgm:spPr/>
    </dgm:pt>
    <dgm:pt modelId="{7CEBE1FB-FFAD-44D8-895B-7DEB86B152D0}" type="pres">
      <dgm:prSet presAssocID="{39630338-6F21-42EC-BEC0-D50A1F20E598}" presName="accent_3" presStyleCnt="0"/>
      <dgm:spPr/>
    </dgm:pt>
    <dgm:pt modelId="{E6B9CC4F-60EC-4EA6-A520-D530AE150362}" type="pres">
      <dgm:prSet presAssocID="{39630338-6F21-42EC-BEC0-D50A1F20E598}" presName="accentRepeatNode" presStyleLbl="solidFgAcc1" presStyleIdx="2" presStyleCnt="3"/>
      <dgm:spPr/>
    </dgm:pt>
  </dgm:ptLst>
  <dgm:cxnLst>
    <dgm:cxn modelId="{B1AC3709-AA06-4D7A-9816-2DA82872E9AD}" type="presOf" srcId="{39630338-6F21-42EC-BEC0-D50A1F20E598}" destId="{3EFD2768-1842-4BF6-AABF-965C78799203}" srcOrd="0" destOrd="0" presId="urn:microsoft.com/office/officeart/2008/layout/VerticalCurvedList"/>
    <dgm:cxn modelId="{ECE1271B-A6D3-43C9-A858-59B66F75BE21}" srcId="{7FE80647-7087-49C3-B0C9-C5B2079D46F5}" destId="{243D5CEE-8130-4B1C-AE59-27E73AE89229}" srcOrd="0" destOrd="0" parTransId="{2A34EF54-A909-417C-BE2F-8514F83AA2F8}" sibTransId="{8E2D9E1D-D746-405C-A522-4D46ABBBE76E}"/>
    <dgm:cxn modelId="{FFABD423-4805-405C-9FB8-560C17CCCA30}" srcId="{7FE80647-7087-49C3-B0C9-C5B2079D46F5}" destId="{2FACAFC0-AC1B-42B5-9D5D-70C8FC75CCB2}" srcOrd="1" destOrd="0" parTransId="{52460E5A-5B10-47C7-8F39-77EED2699208}" sibTransId="{D6C1450E-AE9F-44BA-A048-8129E7E43E64}"/>
    <dgm:cxn modelId="{C2EBCB2B-8F5E-484C-8A6F-19DDCCFA0EF6}" type="presOf" srcId="{8E2D9E1D-D746-405C-A522-4D46ABBBE76E}" destId="{AA71A54A-3C07-4FD2-B8CB-90E7B3904F63}" srcOrd="0" destOrd="0" presId="urn:microsoft.com/office/officeart/2008/layout/VerticalCurvedList"/>
    <dgm:cxn modelId="{A9868330-1D1C-422C-ABA4-0CC3D52C00EE}" type="presOf" srcId="{2FACAFC0-AC1B-42B5-9D5D-70C8FC75CCB2}" destId="{8D736BDF-AB63-4BD0-A557-F0C25CB2A029}" srcOrd="0" destOrd="0" presId="urn:microsoft.com/office/officeart/2008/layout/VerticalCurvedList"/>
    <dgm:cxn modelId="{FFCCCC87-0E02-4CB5-A170-D462ECDC2E7C}" srcId="{7FE80647-7087-49C3-B0C9-C5B2079D46F5}" destId="{39630338-6F21-42EC-BEC0-D50A1F20E598}" srcOrd="2" destOrd="0" parTransId="{206ACEB0-969F-4D31-B628-2269FBDA03C8}" sibTransId="{DA898754-4226-46BA-BD73-07F2F3BDF0A4}"/>
    <dgm:cxn modelId="{E250FA9F-5DEB-492D-A776-634059B8036F}" type="presOf" srcId="{243D5CEE-8130-4B1C-AE59-27E73AE89229}" destId="{F1B4AB15-143D-4E2C-A6D5-ED2429A632F0}" srcOrd="0" destOrd="0" presId="urn:microsoft.com/office/officeart/2008/layout/VerticalCurvedList"/>
    <dgm:cxn modelId="{53A37FC0-E5A0-4B13-B54D-4E5FB6091DBA}" type="presOf" srcId="{7FE80647-7087-49C3-B0C9-C5B2079D46F5}" destId="{EC3FF6A0-165C-4314-8648-D70B29FA43B0}" srcOrd="0" destOrd="0" presId="urn:microsoft.com/office/officeart/2008/layout/VerticalCurvedList"/>
    <dgm:cxn modelId="{434815EE-419E-498E-9878-4383D201B9C9}" type="presParOf" srcId="{EC3FF6A0-165C-4314-8648-D70B29FA43B0}" destId="{EF101242-D4D2-4913-881A-0FDD2EF4C062}" srcOrd="0" destOrd="0" presId="urn:microsoft.com/office/officeart/2008/layout/VerticalCurvedList"/>
    <dgm:cxn modelId="{CDC9DBD3-0A41-4E3E-97E1-529598D7C932}" type="presParOf" srcId="{EF101242-D4D2-4913-881A-0FDD2EF4C062}" destId="{91F976EB-A873-4F8C-B832-88EB9BBFF83F}" srcOrd="0" destOrd="0" presId="urn:microsoft.com/office/officeart/2008/layout/VerticalCurvedList"/>
    <dgm:cxn modelId="{5FA9CABB-E72A-45E7-B2E0-ACCC67B715C0}" type="presParOf" srcId="{91F976EB-A873-4F8C-B832-88EB9BBFF83F}" destId="{E49A8BBB-4A11-46C0-9072-C9CC0D8B7312}" srcOrd="0" destOrd="0" presId="urn:microsoft.com/office/officeart/2008/layout/VerticalCurvedList"/>
    <dgm:cxn modelId="{D0BC699A-0499-4D7C-8D0D-C95E0794AC79}" type="presParOf" srcId="{91F976EB-A873-4F8C-B832-88EB9BBFF83F}" destId="{AA71A54A-3C07-4FD2-B8CB-90E7B3904F63}" srcOrd="1" destOrd="0" presId="urn:microsoft.com/office/officeart/2008/layout/VerticalCurvedList"/>
    <dgm:cxn modelId="{85A26191-12E4-4935-B676-C9F1DD115A60}" type="presParOf" srcId="{91F976EB-A873-4F8C-B832-88EB9BBFF83F}" destId="{7C87B1C5-91C8-4A7A-8196-E304283044C2}" srcOrd="2" destOrd="0" presId="urn:microsoft.com/office/officeart/2008/layout/VerticalCurvedList"/>
    <dgm:cxn modelId="{AA58361C-B16F-4FA0-9E3B-5F09127DB8C5}" type="presParOf" srcId="{91F976EB-A873-4F8C-B832-88EB9BBFF83F}" destId="{785070E2-12BB-4E2F-B614-756BFCF8AB68}" srcOrd="3" destOrd="0" presId="urn:microsoft.com/office/officeart/2008/layout/VerticalCurvedList"/>
    <dgm:cxn modelId="{855CB4F4-880F-4069-BAA7-A0F13A2F14A6}" type="presParOf" srcId="{EF101242-D4D2-4913-881A-0FDD2EF4C062}" destId="{F1B4AB15-143D-4E2C-A6D5-ED2429A632F0}" srcOrd="1" destOrd="0" presId="urn:microsoft.com/office/officeart/2008/layout/VerticalCurvedList"/>
    <dgm:cxn modelId="{BE2897D3-6E90-44FF-9DCD-59256D685B0F}" type="presParOf" srcId="{EF101242-D4D2-4913-881A-0FDD2EF4C062}" destId="{19BC9BC2-1EEC-47E7-AA32-E5C1CCAA42BE}" srcOrd="2" destOrd="0" presId="urn:microsoft.com/office/officeart/2008/layout/VerticalCurvedList"/>
    <dgm:cxn modelId="{A269DD6A-A567-46E6-B645-D6C8737369A2}" type="presParOf" srcId="{19BC9BC2-1EEC-47E7-AA32-E5C1CCAA42BE}" destId="{488A9016-7640-4CC7-AB5F-A532A33EF0B2}" srcOrd="0" destOrd="0" presId="urn:microsoft.com/office/officeart/2008/layout/VerticalCurvedList"/>
    <dgm:cxn modelId="{B3EE4F7C-DCE1-4CE0-B33A-F0CF561A04DC}" type="presParOf" srcId="{EF101242-D4D2-4913-881A-0FDD2EF4C062}" destId="{8D736BDF-AB63-4BD0-A557-F0C25CB2A029}" srcOrd="3" destOrd="0" presId="urn:microsoft.com/office/officeart/2008/layout/VerticalCurvedList"/>
    <dgm:cxn modelId="{8CD164AF-0977-4447-A04A-C99B232BDF70}" type="presParOf" srcId="{EF101242-D4D2-4913-881A-0FDD2EF4C062}" destId="{761B7CD4-8B04-4D08-A015-DD09A89D6379}" srcOrd="4" destOrd="0" presId="urn:microsoft.com/office/officeart/2008/layout/VerticalCurvedList"/>
    <dgm:cxn modelId="{D03291E6-6287-469A-B17D-6CD091F2E29E}" type="presParOf" srcId="{761B7CD4-8B04-4D08-A015-DD09A89D6379}" destId="{730089D6-F5A2-4899-8F69-DA87DF51F854}" srcOrd="0" destOrd="0" presId="urn:microsoft.com/office/officeart/2008/layout/VerticalCurvedList"/>
    <dgm:cxn modelId="{0381EB54-6A57-4F39-A446-F138AD376FAC}" type="presParOf" srcId="{EF101242-D4D2-4913-881A-0FDD2EF4C062}" destId="{3EFD2768-1842-4BF6-AABF-965C78799203}" srcOrd="5" destOrd="0" presId="urn:microsoft.com/office/officeart/2008/layout/VerticalCurvedList"/>
    <dgm:cxn modelId="{540E8468-3FBE-4846-A518-1253EB55671A}" type="presParOf" srcId="{EF101242-D4D2-4913-881A-0FDD2EF4C062}" destId="{7CEBE1FB-FFAD-44D8-895B-7DEB86B152D0}" srcOrd="6" destOrd="0" presId="urn:microsoft.com/office/officeart/2008/layout/VerticalCurvedList"/>
    <dgm:cxn modelId="{FCD74CAB-822D-4ED5-9202-48A2B28AC88B}" type="presParOf" srcId="{7CEBE1FB-FFAD-44D8-895B-7DEB86B152D0}" destId="{E6B9CC4F-60EC-4EA6-A520-D530AE15036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AFE352-8C84-E246-98A6-75E115E34DD3}"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0EB4F48A-D0C0-DF43-A197-150EEAD9C5FA}">
      <dgm:prSet phldrT="[Text]" custT="1"/>
      <dgm:spPr>
        <a:solidFill>
          <a:schemeClr val="tx2">
            <a:lumMod val="60000"/>
            <a:lumOff val="40000"/>
          </a:schemeClr>
        </a:solidFill>
      </dgm:spPr>
      <dgm:t>
        <a:bodyPr/>
        <a:lstStyle/>
        <a:p>
          <a:r>
            <a:rPr lang="en-US" sz="2600" b="1" dirty="0">
              <a:latin typeface="Arial" panose="020B0604020202020204" pitchFamily="34" charset="0"/>
              <a:cs typeface="Arial" panose="020B0604020202020204" pitchFamily="34" charset="0"/>
            </a:rPr>
            <a:t>Evidence links school leadership to student performance</a:t>
          </a:r>
        </a:p>
      </dgm:t>
    </dgm:pt>
    <dgm:pt modelId="{7CA23639-CCB1-DE47-A96E-B43C9E051C2C}" type="parTrans" cxnId="{96F4D86D-9E0E-D54D-AEB7-E6B3C776EC02}">
      <dgm:prSet/>
      <dgm:spPr/>
      <dgm:t>
        <a:bodyPr/>
        <a:lstStyle/>
        <a:p>
          <a:endParaRPr lang="en-US">
            <a:latin typeface="Arial" panose="020B0604020202020204" pitchFamily="34" charset="0"/>
            <a:cs typeface="Arial" panose="020B0604020202020204" pitchFamily="34" charset="0"/>
          </a:endParaRPr>
        </a:p>
      </dgm:t>
    </dgm:pt>
    <dgm:pt modelId="{5250E418-99E9-9D44-9F3B-79BFC459D53E}" type="sibTrans" cxnId="{96F4D86D-9E0E-D54D-AEB7-E6B3C776EC02}">
      <dgm:prSet/>
      <dgm:spPr/>
      <dgm:t>
        <a:bodyPr/>
        <a:lstStyle/>
        <a:p>
          <a:endParaRPr lang="en-US">
            <a:latin typeface="Arial" panose="020B0604020202020204" pitchFamily="34" charset="0"/>
            <a:cs typeface="Arial" panose="020B0604020202020204" pitchFamily="34" charset="0"/>
          </a:endParaRPr>
        </a:p>
      </dgm:t>
    </dgm:pt>
    <dgm:pt modelId="{C0431CA2-D3C3-2F46-91A7-956E90E150C8}">
      <dgm:prSet phldrT="[Text]" custT="1"/>
      <dgm:spPr>
        <a:solidFill>
          <a:schemeClr val="tx2">
            <a:lumMod val="60000"/>
            <a:lumOff val="40000"/>
          </a:schemeClr>
        </a:solidFill>
      </dgm:spPr>
      <dgm:t>
        <a:bodyPr/>
        <a:lstStyle/>
        <a:p>
          <a:r>
            <a:rPr lang="en-US" sz="2600" b="1" dirty="0">
              <a:latin typeface="Arial" panose="020B0604020202020204" pitchFamily="34" charset="0"/>
              <a:cs typeface="Arial" panose="020B0604020202020204" pitchFamily="34" charset="0"/>
            </a:rPr>
            <a:t>Second only to teaching among school-related factors contributing to student achievement</a:t>
          </a:r>
        </a:p>
      </dgm:t>
    </dgm:pt>
    <dgm:pt modelId="{CD4973C9-CDC3-3644-8538-8952F47F339D}" type="parTrans" cxnId="{1245C343-7F35-FB40-B310-96D2C73FAAF0}">
      <dgm:prSet/>
      <dgm:spPr/>
      <dgm:t>
        <a:bodyPr/>
        <a:lstStyle/>
        <a:p>
          <a:endParaRPr lang="en-US">
            <a:latin typeface="Arial" panose="020B0604020202020204" pitchFamily="34" charset="0"/>
            <a:cs typeface="Arial" panose="020B0604020202020204" pitchFamily="34" charset="0"/>
          </a:endParaRPr>
        </a:p>
      </dgm:t>
    </dgm:pt>
    <dgm:pt modelId="{7CF0A51B-93C5-3041-A8F1-00B1F3275867}" type="sibTrans" cxnId="{1245C343-7F35-FB40-B310-96D2C73FAAF0}">
      <dgm:prSet/>
      <dgm:spPr/>
      <dgm:t>
        <a:bodyPr/>
        <a:lstStyle/>
        <a:p>
          <a:endParaRPr lang="en-US">
            <a:latin typeface="Arial" panose="020B0604020202020204" pitchFamily="34" charset="0"/>
            <a:cs typeface="Arial" panose="020B0604020202020204" pitchFamily="34" charset="0"/>
          </a:endParaRPr>
        </a:p>
      </dgm:t>
    </dgm:pt>
    <dgm:pt modelId="{105AC648-6DFF-3847-BED9-B5FE42BFBED7}">
      <dgm:prSet phldrT="[Text]" custT="1"/>
      <dgm:spPr>
        <a:solidFill>
          <a:schemeClr val="tx2">
            <a:lumMod val="60000"/>
            <a:lumOff val="40000"/>
          </a:schemeClr>
        </a:solidFill>
      </dgm:spPr>
      <dgm:t>
        <a:bodyPr/>
        <a:lstStyle/>
        <a:p>
          <a:r>
            <a:rPr lang="en-US" sz="2600" b="1" dirty="0">
              <a:latin typeface="Arial" panose="020B0604020202020204" pitchFamily="34" charset="0"/>
              <a:cs typeface="Arial" panose="020B0604020202020204" pitchFamily="34" charset="0"/>
            </a:rPr>
            <a:t>No documented instances of failing schools turning around without powerful leadership</a:t>
          </a:r>
        </a:p>
      </dgm:t>
    </dgm:pt>
    <dgm:pt modelId="{E09C831D-1168-4744-8914-E80CCA733D7E}" type="parTrans" cxnId="{76A11868-723E-4D47-B6F0-0B0FA49D0A6F}">
      <dgm:prSet/>
      <dgm:spPr/>
      <dgm:t>
        <a:bodyPr/>
        <a:lstStyle/>
        <a:p>
          <a:endParaRPr lang="en-US">
            <a:latin typeface="Arial" panose="020B0604020202020204" pitchFamily="34" charset="0"/>
            <a:cs typeface="Arial" panose="020B0604020202020204" pitchFamily="34" charset="0"/>
          </a:endParaRPr>
        </a:p>
      </dgm:t>
    </dgm:pt>
    <dgm:pt modelId="{2F741E2E-FD8E-EB46-A4B4-05FA09A44A20}" type="sibTrans" cxnId="{76A11868-723E-4D47-B6F0-0B0FA49D0A6F}">
      <dgm:prSet/>
      <dgm:spPr/>
      <dgm:t>
        <a:bodyPr/>
        <a:lstStyle/>
        <a:p>
          <a:endParaRPr lang="en-US">
            <a:latin typeface="Arial" panose="020B0604020202020204" pitchFamily="34" charset="0"/>
            <a:cs typeface="Arial" panose="020B0604020202020204" pitchFamily="34" charset="0"/>
          </a:endParaRPr>
        </a:p>
      </dgm:t>
    </dgm:pt>
    <dgm:pt modelId="{8A22E126-5537-4549-9A5E-281B6116A9B2}" type="pres">
      <dgm:prSet presAssocID="{36AFE352-8C84-E246-98A6-75E115E34DD3}" presName="linearFlow" presStyleCnt="0">
        <dgm:presLayoutVars>
          <dgm:dir/>
          <dgm:resizeHandles val="exact"/>
        </dgm:presLayoutVars>
      </dgm:prSet>
      <dgm:spPr/>
    </dgm:pt>
    <dgm:pt modelId="{A7F1BBE4-7DEA-0E40-A470-C635F2340CD5}" type="pres">
      <dgm:prSet presAssocID="{0EB4F48A-D0C0-DF43-A197-150EEAD9C5FA}" presName="composite" presStyleCnt="0"/>
      <dgm:spPr/>
    </dgm:pt>
    <dgm:pt modelId="{7F5BFF75-A775-2E44-94DB-70D81B88B986}" type="pres">
      <dgm:prSet presAssocID="{0EB4F48A-D0C0-DF43-A197-150EEAD9C5F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D49BDFAC-14E9-8641-83DE-4E378422FCD5}" type="pres">
      <dgm:prSet presAssocID="{0EB4F48A-D0C0-DF43-A197-150EEAD9C5FA}" presName="txShp" presStyleLbl="node1" presStyleIdx="0" presStyleCnt="3" custScaleX="111896" custLinFactNeighborX="12597" custLinFactNeighborY="-11">
        <dgm:presLayoutVars>
          <dgm:bulletEnabled val="1"/>
        </dgm:presLayoutVars>
      </dgm:prSet>
      <dgm:spPr/>
    </dgm:pt>
    <dgm:pt modelId="{47F55E00-0F06-5D49-82D6-9B417DA5E9DC}" type="pres">
      <dgm:prSet presAssocID="{5250E418-99E9-9D44-9F3B-79BFC459D53E}" presName="spacing" presStyleCnt="0"/>
      <dgm:spPr/>
    </dgm:pt>
    <dgm:pt modelId="{9EE3069B-6ED5-9646-8794-AA3D404CA29C}" type="pres">
      <dgm:prSet presAssocID="{C0431CA2-D3C3-2F46-91A7-956E90E150C8}" presName="composite" presStyleCnt="0"/>
      <dgm:spPr/>
    </dgm:pt>
    <dgm:pt modelId="{148E57F9-EA28-C946-864C-CE8FCFE14311}" type="pres">
      <dgm:prSet presAssocID="{C0431CA2-D3C3-2F46-91A7-956E90E150C8}"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dgm:spPr>
    </dgm:pt>
    <dgm:pt modelId="{DF410BDB-B861-E547-AF67-07BA4F39B945}" type="pres">
      <dgm:prSet presAssocID="{C0431CA2-D3C3-2F46-91A7-956E90E150C8}" presName="txShp" presStyleLbl="node1" presStyleIdx="1" presStyleCnt="3" custScaleX="115920" custLinFactNeighborX="11177" custLinFactNeighborY="-3272">
        <dgm:presLayoutVars>
          <dgm:bulletEnabled val="1"/>
        </dgm:presLayoutVars>
      </dgm:prSet>
      <dgm:spPr/>
    </dgm:pt>
    <dgm:pt modelId="{E2716855-D8AF-344F-9FCB-ECEE9D57C6CC}" type="pres">
      <dgm:prSet presAssocID="{7CF0A51B-93C5-3041-A8F1-00B1F3275867}" presName="spacing" presStyleCnt="0"/>
      <dgm:spPr/>
    </dgm:pt>
    <dgm:pt modelId="{51A5B0FA-0B17-8F46-B9F4-B2B27F55CEC4}" type="pres">
      <dgm:prSet presAssocID="{105AC648-6DFF-3847-BED9-B5FE42BFBED7}" presName="composite" presStyleCnt="0"/>
      <dgm:spPr/>
    </dgm:pt>
    <dgm:pt modelId="{185E4FB8-D3B2-3242-96C6-0A1EE72ECAD3}" type="pres">
      <dgm:prSet presAssocID="{105AC648-6DFF-3847-BED9-B5FE42BFBED7}"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E30D9E8C-0604-6544-883D-BE182CB63924}" type="pres">
      <dgm:prSet presAssocID="{105AC648-6DFF-3847-BED9-B5FE42BFBED7}" presName="txShp" presStyleLbl="node1" presStyleIdx="2" presStyleCnt="3" custScaleX="111953" custLinFactNeighborX="11718" custLinFactNeighborY="12">
        <dgm:presLayoutVars>
          <dgm:bulletEnabled val="1"/>
        </dgm:presLayoutVars>
      </dgm:prSet>
      <dgm:spPr/>
    </dgm:pt>
  </dgm:ptLst>
  <dgm:cxnLst>
    <dgm:cxn modelId="{F063B804-1DD9-F649-8E16-3AAE411D2CD3}" type="presOf" srcId="{36AFE352-8C84-E246-98A6-75E115E34DD3}" destId="{8A22E126-5537-4549-9A5E-281B6116A9B2}" srcOrd="0" destOrd="0" presId="urn:microsoft.com/office/officeart/2005/8/layout/vList3"/>
    <dgm:cxn modelId="{A314CE1D-8667-874C-BC41-BF318D8DA073}" type="presOf" srcId="{C0431CA2-D3C3-2F46-91A7-956E90E150C8}" destId="{DF410BDB-B861-E547-AF67-07BA4F39B945}" srcOrd="0" destOrd="0" presId="urn:microsoft.com/office/officeart/2005/8/layout/vList3"/>
    <dgm:cxn modelId="{22D9CD5E-C07F-194F-8CAD-9444B15BA47C}" type="presOf" srcId="{105AC648-6DFF-3847-BED9-B5FE42BFBED7}" destId="{E30D9E8C-0604-6544-883D-BE182CB63924}" srcOrd="0" destOrd="0" presId="urn:microsoft.com/office/officeart/2005/8/layout/vList3"/>
    <dgm:cxn modelId="{1245C343-7F35-FB40-B310-96D2C73FAAF0}" srcId="{36AFE352-8C84-E246-98A6-75E115E34DD3}" destId="{C0431CA2-D3C3-2F46-91A7-956E90E150C8}" srcOrd="1" destOrd="0" parTransId="{CD4973C9-CDC3-3644-8538-8952F47F339D}" sibTransId="{7CF0A51B-93C5-3041-A8F1-00B1F3275867}"/>
    <dgm:cxn modelId="{76A11868-723E-4D47-B6F0-0B0FA49D0A6F}" srcId="{36AFE352-8C84-E246-98A6-75E115E34DD3}" destId="{105AC648-6DFF-3847-BED9-B5FE42BFBED7}" srcOrd="2" destOrd="0" parTransId="{E09C831D-1168-4744-8914-E80CCA733D7E}" sibTransId="{2F741E2E-FD8E-EB46-A4B4-05FA09A44A20}"/>
    <dgm:cxn modelId="{96F4D86D-9E0E-D54D-AEB7-E6B3C776EC02}" srcId="{36AFE352-8C84-E246-98A6-75E115E34DD3}" destId="{0EB4F48A-D0C0-DF43-A197-150EEAD9C5FA}" srcOrd="0" destOrd="0" parTransId="{7CA23639-CCB1-DE47-A96E-B43C9E051C2C}" sibTransId="{5250E418-99E9-9D44-9F3B-79BFC459D53E}"/>
    <dgm:cxn modelId="{60414895-F61E-0F4C-9983-E88EB8C45A98}" type="presOf" srcId="{0EB4F48A-D0C0-DF43-A197-150EEAD9C5FA}" destId="{D49BDFAC-14E9-8641-83DE-4E378422FCD5}" srcOrd="0" destOrd="0" presId="urn:microsoft.com/office/officeart/2005/8/layout/vList3"/>
    <dgm:cxn modelId="{AAAB913D-AF2C-6742-8C40-6C83F71E7B04}" type="presParOf" srcId="{8A22E126-5537-4549-9A5E-281B6116A9B2}" destId="{A7F1BBE4-7DEA-0E40-A470-C635F2340CD5}" srcOrd="0" destOrd="0" presId="urn:microsoft.com/office/officeart/2005/8/layout/vList3"/>
    <dgm:cxn modelId="{F0B8BCC5-4CB7-FE42-B588-8495A83AB960}" type="presParOf" srcId="{A7F1BBE4-7DEA-0E40-A470-C635F2340CD5}" destId="{7F5BFF75-A775-2E44-94DB-70D81B88B986}" srcOrd="0" destOrd="0" presId="urn:microsoft.com/office/officeart/2005/8/layout/vList3"/>
    <dgm:cxn modelId="{E6B6A180-43C1-DD4F-9C55-2E52F8C16D0B}" type="presParOf" srcId="{A7F1BBE4-7DEA-0E40-A470-C635F2340CD5}" destId="{D49BDFAC-14E9-8641-83DE-4E378422FCD5}" srcOrd="1" destOrd="0" presId="urn:microsoft.com/office/officeart/2005/8/layout/vList3"/>
    <dgm:cxn modelId="{6B311BBE-0ACB-AC40-A9D5-7C3E7B85F5BC}" type="presParOf" srcId="{8A22E126-5537-4549-9A5E-281B6116A9B2}" destId="{47F55E00-0F06-5D49-82D6-9B417DA5E9DC}" srcOrd="1" destOrd="0" presId="urn:microsoft.com/office/officeart/2005/8/layout/vList3"/>
    <dgm:cxn modelId="{20D85FEF-1A1D-AC46-A0AC-BC6649CD522C}" type="presParOf" srcId="{8A22E126-5537-4549-9A5E-281B6116A9B2}" destId="{9EE3069B-6ED5-9646-8794-AA3D404CA29C}" srcOrd="2" destOrd="0" presId="urn:microsoft.com/office/officeart/2005/8/layout/vList3"/>
    <dgm:cxn modelId="{D4749AD4-7DBB-F942-B35C-164F148ADD80}" type="presParOf" srcId="{9EE3069B-6ED5-9646-8794-AA3D404CA29C}" destId="{148E57F9-EA28-C946-864C-CE8FCFE14311}" srcOrd="0" destOrd="0" presId="urn:microsoft.com/office/officeart/2005/8/layout/vList3"/>
    <dgm:cxn modelId="{2CB1CA99-4EE7-AD4A-8342-1D00179B8447}" type="presParOf" srcId="{9EE3069B-6ED5-9646-8794-AA3D404CA29C}" destId="{DF410BDB-B861-E547-AF67-07BA4F39B945}" srcOrd="1" destOrd="0" presId="urn:microsoft.com/office/officeart/2005/8/layout/vList3"/>
    <dgm:cxn modelId="{F482607A-083F-764D-9B4A-63292ECABF00}" type="presParOf" srcId="{8A22E126-5537-4549-9A5E-281B6116A9B2}" destId="{E2716855-D8AF-344F-9FCB-ECEE9D57C6CC}" srcOrd="3" destOrd="0" presId="urn:microsoft.com/office/officeart/2005/8/layout/vList3"/>
    <dgm:cxn modelId="{C5DA71B3-5A53-364F-A454-D79C51C9315D}" type="presParOf" srcId="{8A22E126-5537-4549-9A5E-281B6116A9B2}" destId="{51A5B0FA-0B17-8F46-B9F4-B2B27F55CEC4}" srcOrd="4" destOrd="0" presId="urn:microsoft.com/office/officeart/2005/8/layout/vList3"/>
    <dgm:cxn modelId="{1934870E-3A52-DF4B-8DFA-03E75CC7632F}" type="presParOf" srcId="{51A5B0FA-0B17-8F46-B9F4-B2B27F55CEC4}" destId="{185E4FB8-D3B2-3242-96C6-0A1EE72ECAD3}" srcOrd="0" destOrd="0" presId="urn:microsoft.com/office/officeart/2005/8/layout/vList3"/>
    <dgm:cxn modelId="{CB958A49-CA47-074E-8ED3-33AEA6EF5450}" type="presParOf" srcId="{51A5B0FA-0B17-8F46-B9F4-B2B27F55CEC4}" destId="{E30D9E8C-0604-6544-883D-BE182CB6392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478F9-F41E-4B18-8503-BC7A268462FC}">
      <dsp:nvSpPr>
        <dsp:cNvPr id="0" name=""/>
        <dsp:cNvSpPr/>
      </dsp:nvSpPr>
      <dsp:spPr>
        <a:xfrm>
          <a:off x="520936" y="0"/>
          <a:ext cx="2717278" cy="1872204"/>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5F7007-670E-4071-8224-7E31AEA50CB6}">
      <dsp:nvSpPr>
        <dsp:cNvPr id="0" name=""/>
        <dsp:cNvSpPr/>
      </dsp:nvSpPr>
      <dsp:spPr>
        <a:xfrm>
          <a:off x="519224" y="252443"/>
          <a:ext cx="2717278" cy="1008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264" tIns="334264" rIns="334264" bIns="0" numCol="1" spcCol="1270" anchor="t"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OASPA</a:t>
          </a:r>
        </a:p>
      </dsp:txBody>
      <dsp:txXfrm>
        <a:off x="519224" y="252443"/>
        <a:ext cx="2717278" cy="1008110"/>
      </dsp:txXfrm>
    </dsp:sp>
    <dsp:sp modelId="{B5C84E4B-47D3-45B5-A575-C6B0638E6CEF}">
      <dsp:nvSpPr>
        <dsp:cNvPr id="0" name=""/>
        <dsp:cNvSpPr/>
      </dsp:nvSpPr>
      <dsp:spPr>
        <a:xfrm>
          <a:off x="3510057" y="1340"/>
          <a:ext cx="2717278" cy="1872204"/>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747603-2991-4FE3-8ABD-377B5938075B}">
      <dsp:nvSpPr>
        <dsp:cNvPr id="0" name=""/>
        <dsp:cNvSpPr/>
      </dsp:nvSpPr>
      <dsp:spPr>
        <a:xfrm>
          <a:off x="3595542" y="216212"/>
          <a:ext cx="2717278" cy="1008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264" tIns="334264" rIns="334264" bIns="0" numCol="1" spcCol="1270" anchor="t"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ODE</a:t>
          </a:r>
        </a:p>
      </dsp:txBody>
      <dsp:txXfrm>
        <a:off x="3595542" y="216212"/>
        <a:ext cx="2717278" cy="1008110"/>
      </dsp:txXfrm>
    </dsp:sp>
    <dsp:sp modelId="{17B62CE6-11E8-4BF5-8A5B-67471982E780}">
      <dsp:nvSpPr>
        <dsp:cNvPr id="0" name=""/>
        <dsp:cNvSpPr/>
      </dsp:nvSpPr>
      <dsp:spPr>
        <a:xfrm>
          <a:off x="2015496" y="2130542"/>
          <a:ext cx="2717278" cy="1872204"/>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E9CCFF-107A-4A41-B0D3-2A98F3AF38D3}">
      <dsp:nvSpPr>
        <dsp:cNvPr id="0" name=""/>
        <dsp:cNvSpPr/>
      </dsp:nvSpPr>
      <dsp:spPr>
        <a:xfrm>
          <a:off x="2015496" y="2386638"/>
          <a:ext cx="2717278" cy="1008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264" tIns="334264" rIns="334264" bIns="0" numCol="1" spcCol="1270" anchor="t"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BFK</a:t>
          </a:r>
        </a:p>
      </dsp:txBody>
      <dsp:txXfrm>
        <a:off x="2015496" y="2386638"/>
        <a:ext cx="2717278" cy="10081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1A54A-3C07-4FD2-B8CB-90E7B3904F63}">
      <dsp:nvSpPr>
        <dsp:cNvPr id="0" name=""/>
        <dsp:cNvSpPr/>
      </dsp:nvSpPr>
      <dsp:spPr>
        <a:xfrm>
          <a:off x="-5116966" y="-783865"/>
          <a:ext cx="6093692" cy="6093692"/>
        </a:xfrm>
        <a:prstGeom prst="blockArc">
          <a:avLst>
            <a:gd name="adj1" fmla="val 18900000"/>
            <a:gd name="adj2" fmla="val 2700000"/>
            <a:gd name="adj3" fmla="val 35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B4AB15-143D-4E2C-A6D5-ED2429A632F0}">
      <dsp:nvSpPr>
        <dsp:cNvPr id="0" name=""/>
        <dsp:cNvSpPr/>
      </dsp:nvSpPr>
      <dsp:spPr>
        <a:xfrm>
          <a:off x="628203" y="452596"/>
          <a:ext cx="7538938" cy="9051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6"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Develop new website centered on human capital management systems</a:t>
          </a:r>
        </a:p>
      </dsp:txBody>
      <dsp:txXfrm>
        <a:off x="628203" y="452596"/>
        <a:ext cx="7538938" cy="905192"/>
      </dsp:txXfrm>
    </dsp:sp>
    <dsp:sp modelId="{488A9016-7640-4CC7-AB5F-A532A33EF0B2}">
      <dsp:nvSpPr>
        <dsp:cNvPr id="0" name=""/>
        <dsp:cNvSpPr/>
      </dsp:nvSpPr>
      <dsp:spPr>
        <a:xfrm>
          <a:off x="62458" y="339447"/>
          <a:ext cx="1131490" cy="113149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736BDF-AB63-4BD0-A557-F0C25CB2A029}">
      <dsp:nvSpPr>
        <dsp:cNvPr id="0" name=""/>
        <dsp:cNvSpPr/>
      </dsp:nvSpPr>
      <dsp:spPr>
        <a:xfrm>
          <a:off x="957240" y="1810384"/>
          <a:ext cx="7209900" cy="9051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6"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Provide new resources in areas of identified need</a:t>
          </a:r>
        </a:p>
      </dsp:txBody>
      <dsp:txXfrm>
        <a:off x="957240" y="1810384"/>
        <a:ext cx="7209900" cy="905192"/>
      </dsp:txXfrm>
    </dsp:sp>
    <dsp:sp modelId="{730089D6-F5A2-4899-8F69-DA87DF51F854}">
      <dsp:nvSpPr>
        <dsp:cNvPr id="0" name=""/>
        <dsp:cNvSpPr/>
      </dsp:nvSpPr>
      <dsp:spPr>
        <a:xfrm>
          <a:off x="391495" y="1697235"/>
          <a:ext cx="1131490" cy="113149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FD2768-1842-4BF6-AABF-965C78799203}">
      <dsp:nvSpPr>
        <dsp:cNvPr id="0" name=""/>
        <dsp:cNvSpPr/>
      </dsp:nvSpPr>
      <dsp:spPr>
        <a:xfrm>
          <a:off x="628203" y="3168173"/>
          <a:ext cx="7538938" cy="9051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6"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Provide learning opportunities on human capital standards and resources</a:t>
          </a:r>
        </a:p>
      </dsp:txBody>
      <dsp:txXfrm>
        <a:off x="628203" y="3168173"/>
        <a:ext cx="7538938" cy="905192"/>
      </dsp:txXfrm>
    </dsp:sp>
    <dsp:sp modelId="{E6B9CC4F-60EC-4EA6-A520-D530AE150362}">
      <dsp:nvSpPr>
        <dsp:cNvPr id="0" name=""/>
        <dsp:cNvSpPr/>
      </dsp:nvSpPr>
      <dsp:spPr>
        <a:xfrm>
          <a:off x="62458" y="3055024"/>
          <a:ext cx="1131490" cy="113149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BDFAC-14E9-8641-83DE-4E378422FCD5}">
      <dsp:nvSpPr>
        <dsp:cNvPr id="0" name=""/>
        <dsp:cNvSpPr/>
      </dsp:nvSpPr>
      <dsp:spPr>
        <a:xfrm rot="10800000">
          <a:off x="1954665" y="1042"/>
          <a:ext cx="6380262" cy="1235643"/>
        </a:xfrm>
        <a:prstGeom prst="homePlate">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44884"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panose="020B0604020202020204" pitchFamily="34" charset="0"/>
              <a:cs typeface="Arial" panose="020B0604020202020204" pitchFamily="34" charset="0"/>
            </a:rPr>
            <a:t>Evidence links school leadership to student performance</a:t>
          </a:r>
        </a:p>
      </dsp:txBody>
      <dsp:txXfrm rot="10800000">
        <a:off x="2263576" y="1042"/>
        <a:ext cx="6071351" cy="1235643"/>
      </dsp:txXfrm>
    </dsp:sp>
    <dsp:sp modelId="{7F5BFF75-A775-2E44-94DB-70D81B88B986}">
      <dsp:nvSpPr>
        <dsp:cNvPr id="0" name=""/>
        <dsp:cNvSpPr/>
      </dsp:nvSpPr>
      <dsp:spPr>
        <a:xfrm>
          <a:off x="957720" y="1178"/>
          <a:ext cx="1235643" cy="123564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F410BDB-B861-E547-AF67-07BA4F39B945}">
      <dsp:nvSpPr>
        <dsp:cNvPr id="0" name=""/>
        <dsp:cNvSpPr/>
      </dsp:nvSpPr>
      <dsp:spPr>
        <a:xfrm rot="10800000">
          <a:off x="1701612" y="1565240"/>
          <a:ext cx="6609709" cy="1235643"/>
        </a:xfrm>
        <a:prstGeom prst="homePlate">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44884"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panose="020B0604020202020204" pitchFamily="34" charset="0"/>
              <a:cs typeface="Arial" panose="020B0604020202020204" pitchFamily="34" charset="0"/>
            </a:rPr>
            <a:t>Second only to teaching among school-related factors contributing to student achievement</a:t>
          </a:r>
        </a:p>
      </dsp:txBody>
      <dsp:txXfrm rot="10800000">
        <a:off x="2010523" y="1565240"/>
        <a:ext cx="6300798" cy="1235643"/>
      </dsp:txXfrm>
    </dsp:sp>
    <dsp:sp modelId="{148E57F9-EA28-C946-864C-CE8FCFE14311}">
      <dsp:nvSpPr>
        <dsp:cNvPr id="0" name=""/>
        <dsp:cNvSpPr/>
      </dsp:nvSpPr>
      <dsp:spPr>
        <a:xfrm>
          <a:off x="900358" y="1605670"/>
          <a:ext cx="1235643" cy="123564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30D9E8C-0604-6544-883D-BE182CB63924}">
      <dsp:nvSpPr>
        <dsp:cNvPr id="0" name=""/>
        <dsp:cNvSpPr/>
      </dsp:nvSpPr>
      <dsp:spPr>
        <a:xfrm rot="10800000">
          <a:off x="1902107" y="3210311"/>
          <a:ext cx="6383513" cy="1235643"/>
        </a:xfrm>
        <a:prstGeom prst="homePlate">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44884"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panose="020B0604020202020204" pitchFamily="34" charset="0"/>
              <a:cs typeface="Arial" panose="020B0604020202020204" pitchFamily="34" charset="0"/>
            </a:rPr>
            <a:t>No documented instances of failing schools turning around without powerful leadership</a:t>
          </a:r>
        </a:p>
      </dsp:txBody>
      <dsp:txXfrm rot="10800000">
        <a:off x="2211018" y="3210311"/>
        <a:ext cx="6074602" cy="1235643"/>
      </dsp:txXfrm>
    </dsp:sp>
    <dsp:sp modelId="{185E4FB8-D3B2-3242-96C6-0A1EE72ECAD3}">
      <dsp:nvSpPr>
        <dsp:cNvPr id="0" name=""/>
        <dsp:cNvSpPr/>
      </dsp:nvSpPr>
      <dsp:spPr>
        <a:xfrm>
          <a:off x="956907" y="3210162"/>
          <a:ext cx="1235643" cy="123564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413D0C1-CBB3-47A1-A953-1DB381AD1793}" type="datetimeFigureOut">
              <a:rPr lang="en-US" smtClean="0"/>
              <a:t>3/20/2018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14FEEB5-AE80-46D3-A928-A0006F37DE27}" type="slidenum">
              <a:rPr lang="en-US" smtClean="0"/>
              <a:t>‹#›</a:t>
            </a:fld>
            <a:endParaRPr lang="en-US"/>
          </a:p>
        </p:txBody>
      </p:sp>
    </p:spTree>
    <p:extLst>
      <p:ext uri="{BB962C8B-B14F-4D97-AF65-F5344CB8AC3E}">
        <p14:creationId xmlns:p14="http://schemas.microsoft.com/office/powerpoint/2010/main" val="2000682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75DE250-5CA6-4D5B-A003-28D63F44089C}" type="datetimeFigureOut">
              <a:rPr lang="en-US" smtClean="0"/>
              <a:t>3/20/2018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2E366C7-1CE9-4F42-AE88-C4781F677C91}" type="slidenum">
              <a:rPr lang="en-US" smtClean="0"/>
              <a:t>‹#›</a:t>
            </a:fld>
            <a:endParaRPr lang="en-US"/>
          </a:p>
        </p:txBody>
      </p:sp>
    </p:spTree>
    <p:extLst>
      <p:ext uri="{BB962C8B-B14F-4D97-AF65-F5344CB8AC3E}">
        <p14:creationId xmlns:p14="http://schemas.microsoft.com/office/powerpoint/2010/main" val="912193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notedjobfair.org/" TargetMode="External"/><Relationship Id="rId3" Type="http://schemas.openxmlformats.org/officeDocument/2006/relationships/hyperlink" Target="https://www.xavier.edu/career/employers/Education-Career-Fair.cfm" TargetMode="External"/><Relationship Id="rId7" Type="http://schemas.openxmlformats.org/officeDocument/2006/relationships/hyperlink" Target="https://ehe.osu.edu/events/teachohio-2018"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na01.safelinks.protection.outlook.com/?url=http://www.utoledo.edu/education/jobfair/&amp;data=01|01|John.Soloninka@education.ohio.gov|8511a4cad1394d61fae708d40411cec6|50f8fcc494d84f0784eb36ed57c7c8a2|0&amp;sdata=nshw4DTwUHwpxT6CQHJHw7y1zgJhg0sudhY0rRjyC1g%3D&amp;reserved=0" TargetMode="External"/><Relationship Id="rId11" Type="http://schemas.openxmlformats.org/officeDocument/2006/relationships/hyperlink" Target="https://na01.safelinks.protection.outlook.com/?url=http://www.arizonaeducationjobs.com/EducationCareerFairs.pdf&amp;data=01|01|John.Soloninka@education.ohio.gov|8511a4cad1394d61fae708d40411cec6|50f8fcc494d84f0784eb36ed57c7c8a2|0&amp;sdata=CGlYbTz8S6lgTrkPGU%2BIT3q5i8sR5KqP5ShcgAyYUY0%3D&amp;reserved=0" TargetMode="External"/><Relationship Id="rId5" Type="http://schemas.openxmlformats.org/officeDocument/2006/relationships/hyperlink" Target="https://www.kent.edu/career/teacher-employment-day" TargetMode="External"/><Relationship Id="rId10" Type="http://schemas.openxmlformats.org/officeDocument/2006/relationships/hyperlink" Target="https://www.ohio.edu/careerandleadership/employers/recruiting-events.cfm#teacher-job-fair" TargetMode="External"/><Relationship Id="rId4" Type="http://schemas.openxmlformats.org/officeDocument/2006/relationships/hyperlink" Target="https://www.bgsu.edu/career-center/career-center-events.html" TargetMode="External"/><Relationship Id="rId9" Type="http://schemas.openxmlformats.org/officeDocument/2006/relationships/hyperlink" Target="https://www.findlay.edu/offices/student-affairs/internships/education-expo"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eventbrite.com/e/defiance-county-regional-stakeholder-meeting-tickets-43138617767" TargetMode="External"/><Relationship Id="rId13" Type="http://schemas.openxmlformats.org/officeDocument/2006/relationships/hyperlink" Target="https://www.eventbrite.com/e/franklin-county-regional-stakeholder-meeting-tickets-43138896601" TargetMode="External"/><Relationship Id="rId3" Type="http://schemas.openxmlformats.org/officeDocument/2006/relationships/hyperlink" Target="https://www.philanthropyohio.org/" TargetMode="External"/><Relationship Id="rId7" Type="http://schemas.openxmlformats.org/officeDocument/2006/relationships/hyperlink" Target="https://www.eventbrite.com/e/muskingum-county-regional-stakeholder-meeting-tickets-43138290789" TargetMode="External"/><Relationship Id="rId12" Type="http://schemas.openxmlformats.org/officeDocument/2006/relationships/hyperlink" Target="https://www.eventbrite.com/e/ashtabula-county-regional-stakeholder-meeting-tickets-43138869520"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eventbrite.com/e/stark-county-regional-stakeholder-meeting-tickets-43138076147" TargetMode="External"/><Relationship Id="rId11" Type="http://schemas.openxmlformats.org/officeDocument/2006/relationships/hyperlink" Target="https://www.eventbrite.com/e/montgomery-county-regional-stakeholder-meeting-tickets-43138775238" TargetMode="External"/><Relationship Id="rId5" Type="http://schemas.openxmlformats.org/officeDocument/2006/relationships/hyperlink" Target="https://www.eventbrite.com/e/washington-county-regional-stakeholder-meeting-tickets-43137987883" TargetMode="External"/><Relationship Id="rId10" Type="http://schemas.openxmlformats.org/officeDocument/2006/relationships/hyperlink" Target="https://www.eventbrite.com/e/cuyahoga-county-regional-stakeholder-meeting-tickets-43138725088" TargetMode="External"/><Relationship Id="rId4" Type="http://schemas.openxmlformats.org/officeDocument/2006/relationships/hyperlink" Target="https://www.eventbrite.com/e/scioto-county-regional-stakeholder-meeting-tickets-43261838323" TargetMode="External"/><Relationship Id="rId9" Type="http://schemas.openxmlformats.org/officeDocument/2006/relationships/hyperlink" Target="https://www.eventbrite.com/e/lucas-county-regional-stakeholder-meeting-tickets-43138674938" TargetMode="External"/><Relationship Id="rId14" Type="http://schemas.openxmlformats.org/officeDocument/2006/relationships/hyperlink" Target="https://www.eventbrite.com/e/hamilton-county-regional-stakeholder-meeting-tickets-43138999910"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instagram.com/OHEducation"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twitter.com/OHEducation"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a:t>
            </a:fld>
            <a:endParaRPr lang="en-US"/>
          </a:p>
        </p:txBody>
      </p:sp>
    </p:spTree>
    <p:extLst>
      <p:ext uri="{BB962C8B-B14F-4D97-AF65-F5344CB8AC3E}">
        <p14:creationId xmlns:p14="http://schemas.microsoft.com/office/powerpoint/2010/main" val="4195725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the deregulation bill: SB 216  And SB 240</a:t>
            </a:r>
          </a:p>
          <a:p>
            <a:endParaRPr lang="en-US" dirty="0"/>
          </a:p>
          <a:p>
            <a:r>
              <a:rPr lang="en-US" dirty="0"/>
              <a:t>These have to be reconciled as they go through the legislative process.  </a:t>
            </a:r>
          </a:p>
          <a:p>
            <a:r>
              <a:rPr lang="en-US" dirty="0"/>
              <a:t>https://education.ohio.gov/getattachment/Topics/Teaching/Educator-Standards-Board/OTES-Recommendations-By-ESB_Jan2017_FINAL.pdf.aspx</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30</a:t>
            </a:fld>
            <a:endParaRPr lang="en-US"/>
          </a:p>
        </p:txBody>
      </p:sp>
    </p:spTree>
    <p:extLst>
      <p:ext uri="{BB962C8B-B14F-4D97-AF65-F5344CB8AC3E}">
        <p14:creationId xmlns:p14="http://schemas.microsoft.com/office/powerpoint/2010/main" val="1411478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the deregulation bill: SB 216  And SB 240</a:t>
            </a:r>
          </a:p>
          <a:p>
            <a:endParaRPr lang="en-US" dirty="0"/>
          </a:p>
          <a:p>
            <a:r>
              <a:rPr lang="en-US" dirty="0"/>
              <a:t>These have to be reconciled as they go through the legislative process.</a:t>
            </a:r>
          </a:p>
          <a:p>
            <a:r>
              <a:rPr lang="en-US" dirty="0"/>
              <a:t>https://education.ohio.gov/getattachment/Topics/Teaching/Educator-Standards-Board/OTES-Recommendations-By-ESB_Jan2017_FINAL.pdf.aspx  </a:t>
            </a:r>
          </a:p>
        </p:txBody>
      </p:sp>
      <p:sp>
        <p:nvSpPr>
          <p:cNvPr id="4" name="Slide Number Placeholder 3"/>
          <p:cNvSpPr>
            <a:spLocks noGrp="1"/>
          </p:cNvSpPr>
          <p:nvPr>
            <p:ph type="sldNum" sz="quarter" idx="10"/>
          </p:nvPr>
        </p:nvSpPr>
        <p:spPr/>
        <p:txBody>
          <a:bodyPr/>
          <a:lstStyle/>
          <a:p>
            <a:fld id="{62E366C7-1CE9-4F42-AE88-C4781F677C91}" type="slidenum">
              <a:rPr lang="en-US" smtClean="0"/>
              <a:t>31</a:t>
            </a:fld>
            <a:endParaRPr lang="en-US"/>
          </a:p>
        </p:txBody>
      </p:sp>
    </p:spTree>
    <p:extLst>
      <p:ext uri="{BB962C8B-B14F-4D97-AF65-F5344CB8AC3E}">
        <p14:creationId xmlns:p14="http://schemas.microsoft.com/office/powerpoint/2010/main" val="36152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the deregulation bill: SB 216 And SB 240</a:t>
            </a:r>
          </a:p>
          <a:p>
            <a:endParaRPr lang="en-US" dirty="0"/>
          </a:p>
          <a:p>
            <a:r>
              <a:rPr lang="en-US" dirty="0"/>
              <a:t>These have to be reconciled as they go through the legislative process.  </a:t>
            </a:r>
          </a:p>
          <a:p>
            <a:r>
              <a:rPr lang="en-US" dirty="0"/>
              <a:t>https://education.ohio.gov/getattachment/Topics/Teaching/Educator-Standards-Board/OTES-Recommendations-By-ESB_Jan2017_FINAL.pdf.aspx</a:t>
            </a:r>
          </a:p>
        </p:txBody>
      </p:sp>
      <p:sp>
        <p:nvSpPr>
          <p:cNvPr id="4" name="Slide Number Placeholder 3"/>
          <p:cNvSpPr>
            <a:spLocks noGrp="1"/>
          </p:cNvSpPr>
          <p:nvPr>
            <p:ph type="sldNum" sz="quarter" idx="10"/>
          </p:nvPr>
        </p:nvSpPr>
        <p:spPr/>
        <p:txBody>
          <a:bodyPr/>
          <a:lstStyle/>
          <a:p>
            <a:fld id="{62E366C7-1CE9-4F42-AE88-C4781F677C91}" type="slidenum">
              <a:rPr lang="en-US" smtClean="0"/>
              <a:t>32</a:t>
            </a:fld>
            <a:endParaRPr lang="en-US"/>
          </a:p>
        </p:txBody>
      </p:sp>
    </p:spTree>
    <p:extLst>
      <p:ext uri="{BB962C8B-B14F-4D97-AF65-F5344CB8AC3E}">
        <p14:creationId xmlns:p14="http://schemas.microsoft.com/office/powerpoint/2010/main" val="120012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the deregulation bill: SB 216 And SB 240</a:t>
            </a:r>
          </a:p>
          <a:p>
            <a:endParaRPr lang="en-US" dirty="0"/>
          </a:p>
          <a:p>
            <a:r>
              <a:rPr lang="en-US" dirty="0"/>
              <a:t>These have to be reconciled as they go through the legislative process.  </a:t>
            </a:r>
          </a:p>
          <a:p>
            <a:r>
              <a:rPr lang="en-US" dirty="0"/>
              <a:t>https://education.ohio.gov/getattachment/Topics/Teaching/Educator-Standards-Board/OTES-Recommendations-By-ESB_Jan2017_FINAL.pdf.aspx</a:t>
            </a:r>
          </a:p>
        </p:txBody>
      </p:sp>
      <p:sp>
        <p:nvSpPr>
          <p:cNvPr id="4" name="Slide Number Placeholder 3"/>
          <p:cNvSpPr>
            <a:spLocks noGrp="1"/>
          </p:cNvSpPr>
          <p:nvPr>
            <p:ph type="sldNum" sz="quarter" idx="10"/>
          </p:nvPr>
        </p:nvSpPr>
        <p:spPr/>
        <p:txBody>
          <a:bodyPr/>
          <a:lstStyle/>
          <a:p>
            <a:fld id="{62E366C7-1CE9-4F42-AE88-C4781F677C91}" type="slidenum">
              <a:rPr lang="en-US" smtClean="0"/>
              <a:t>33</a:t>
            </a:fld>
            <a:endParaRPr lang="en-US"/>
          </a:p>
        </p:txBody>
      </p:sp>
    </p:spTree>
    <p:extLst>
      <p:ext uri="{BB962C8B-B14F-4D97-AF65-F5344CB8AC3E}">
        <p14:creationId xmlns:p14="http://schemas.microsoft.com/office/powerpoint/2010/main" val="4136426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the deregulation bill: SB 216 And SB 240 (and possibly HB540)</a:t>
            </a:r>
          </a:p>
          <a:p>
            <a:endParaRPr lang="en-US" dirty="0"/>
          </a:p>
          <a:p>
            <a:r>
              <a:rPr lang="en-US" dirty="0"/>
              <a:t>These have to be reconciled as they go through the legislative process.  </a:t>
            </a:r>
          </a:p>
        </p:txBody>
      </p:sp>
      <p:sp>
        <p:nvSpPr>
          <p:cNvPr id="4" name="Slide Number Placeholder 3"/>
          <p:cNvSpPr>
            <a:spLocks noGrp="1"/>
          </p:cNvSpPr>
          <p:nvPr>
            <p:ph type="sldNum" sz="quarter" idx="10"/>
          </p:nvPr>
        </p:nvSpPr>
        <p:spPr/>
        <p:txBody>
          <a:bodyPr/>
          <a:lstStyle/>
          <a:p>
            <a:fld id="{62E366C7-1CE9-4F42-AE88-C4781F677C91}" type="slidenum">
              <a:rPr lang="en-US" smtClean="0"/>
              <a:t>34</a:t>
            </a:fld>
            <a:endParaRPr lang="en-US"/>
          </a:p>
        </p:txBody>
      </p:sp>
    </p:spTree>
    <p:extLst>
      <p:ext uri="{BB962C8B-B14F-4D97-AF65-F5344CB8AC3E}">
        <p14:creationId xmlns:p14="http://schemas.microsoft.com/office/powerpoint/2010/main" val="2125031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 anticipated timeline for implementation at this time due to two bills addressing OTES. </a:t>
            </a:r>
          </a:p>
          <a:p>
            <a:endParaRPr lang="en-US" dirty="0"/>
          </a:p>
          <a:p>
            <a:r>
              <a:rPr lang="en-US" dirty="0"/>
              <a:t>One calls for immediate implementation this fall (SB216) </a:t>
            </a:r>
          </a:p>
          <a:p>
            <a:r>
              <a:rPr lang="en-US" dirty="0"/>
              <a:t>And the other (SB240) gives us a year to pilot…hopefully the 18-19 school year. </a:t>
            </a:r>
          </a:p>
          <a:p>
            <a:endParaRPr lang="en-US" dirty="0"/>
          </a:p>
          <a:p>
            <a:r>
              <a:rPr lang="en-US" dirty="0"/>
              <a:t>But as they reconcile the two bills, the implementation timeline could end up being altogether different from both of the proposed current versions. </a:t>
            </a:r>
          </a:p>
          <a:p>
            <a:endParaRPr lang="en-US" dirty="0"/>
          </a:p>
          <a:p>
            <a:r>
              <a:rPr lang="en-US" dirty="0"/>
              <a:t>The ESB has moved forward with drafting a revised rubric in the hopes their recommendations will move forward.  National experts, (AIR and Charlotte Danielson) have seen the draft twice.  </a:t>
            </a:r>
            <a:r>
              <a:rPr lang="en-US" dirty="0" err="1"/>
              <a:t>Westat</a:t>
            </a:r>
            <a:r>
              <a:rPr lang="en-US" dirty="0"/>
              <a:t>, a social research company, is reviewing the draft for cultural competency.  </a:t>
            </a:r>
          </a:p>
          <a:p>
            <a:endParaRPr lang="en-US" dirty="0"/>
          </a:p>
          <a:p>
            <a:r>
              <a:rPr lang="en-US" dirty="0"/>
              <a:t>Remember if OTES changes, OPES will likely change as well.  </a:t>
            </a:r>
          </a:p>
          <a:p>
            <a:r>
              <a:rPr lang="en-US" dirty="0"/>
              <a:t>https://education.ohio.gov/getattachment/Topics/Teaching/Educator-Standards-Board/OTES-Recommendations-By-ESB_Jan2017_FINAL.pdf.aspx</a:t>
            </a:r>
          </a:p>
          <a:p>
            <a:r>
              <a:rPr lang="en-US" dirty="0"/>
              <a:t>http://education.ohio.gov/getattachment/Topics/Teaching/Educator-Evaluation-System/Ohio-s-Teacher-Evaluation-System/Evaluation-Resource-Guide.pdf.aspx</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35</a:t>
            </a:fld>
            <a:endParaRPr lang="en-US"/>
          </a:p>
        </p:txBody>
      </p:sp>
    </p:spTree>
    <p:extLst>
      <p:ext uri="{BB962C8B-B14F-4D97-AF65-F5344CB8AC3E}">
        <p14:creationId xmlns:p14="http://schemas.microsoft.com/office/powerpoint/2010/main" val="363127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043527-8EAB-40B4-A534-3045E607F503}" type="slidenum">
              <a:rPr lang="en-US" smtClean="0"/>
              <a:t>36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77636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37</a:t>
            </a:fld>
            <a:endParaRPr lang="en-US"/>
          </a:p>
        </p:txBody>
      </p:sp>
    </p:spTree>
    <p:extLst>
      <p:ext uri="{BB962C8B-B14F-4D97-AF65-F5344CB8AC3E}">
        <p14:creationId xmlns:p14="http://schemas.microsoft.com/office/powerpoint/2010/main" val="2712568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1996</a:t>
            </a:r>
            <a:r>
              <a:rPr lang="en-US" sz="1200" dirty="0">
                <a:latin typeface="Arial" panose="020B0604020202020204" pitchFamily="34" charset="0"/>
                <a:cs typeface="Arial" panose="020B0604020202020204" pitchFamily="34" charset="0"/>
              </a:rPr>
              <a:t>: ISLLC Standards Introduced (Wallace, 	CCSSO, NGA)</a:t>
            </a:r>
          </a:p>
          <a:p>
            <a:r>
              <a:rPr lang="en-US" sz="1200" b="1" dirty="0">
                <a:latin typeface="Arial" panose="020B0604020202020204" pitchFamily="34" charset="0"/>
                <a:cs typeface="Arial" panose="020B0604020202020204" pitchFamily="34" charset="0"/>
              </a:rPr>
              <a:t>2005</a:t>
            </a:r>
            <a:r>
              <a:rPr lang="en-US" sz="1200" dirty="0">
                <a:latin typeface="Arial" panose="020B0604020202020204" pitchFamily="34" charset="0"/>
                <a:cs typeface="Arial" panose="020B0604020202020204" pitchFamily="34" charset="0"/>
              </a:rPr>
              <a:t>: Ohio Standards for Principals Adopted</a:t>
            </a:r>
          </a:p>
          <a:p>
            <a:r>
              <a:rPr lang="en-US" sz="1200" b="1" dirty="0">
                <a:latin typeface="Arial" panose="020B0604020202020204" pitchFamily="34" charset="0"/>
                <a:cs typeface="Arial" panose="020B0604020202020204" pitchFamily="34" charset="0"/>
              </a:rPr>
              <a:t>2008</a:t>
            </a:r>
            <a:r>
              <a:rPr lang="en-US" sz="1200" dirty="0">
                <a:latin typeface="Arial" panose="020B0604020202020204" pitchFamily="34" charset="0"/>
                <a:cs typeface="Arial" panose="020B0604020202020204" pitchFamily="34" charset="0"/>
              </a:rPr>
              <a:t>: ISLLC Standards Revised</a:t>
            </a:r>
          </a:p>
          <a:p>
            <a:r>
              <a:rPr lang="en-US" sz="1200" b="1" dirty="0">
                <a:latin typeface="Arial" panose="020B0604020202020204" pitchFamily="34" charset="0"/>
                <a:cs typeface="Arial" panose="020B0604020202020204" pitchFamily="34" charset="0"/>
              </a:rPr>
              <a:t>2015</a:t>
            </a:r>
            <a:r>
              <a:rPr lang="en-US" sz="1200" dirty="0">
                <a:latin typeface="Arial" panose="020B0604020202020204" pitchFamily="34" charset="0"/>
                <a:cs typeface="Arial" panose="020B0604020202020204" pitchFamily="34" charset="0"/>
              </a:rPr>
              <a:t>: PSEL Standards Released (Formerly ISLLC)</a:t>
            </a:r>
          </a:p>
          <a:p>
            <a:r>
              <a:rPr lang="en-US" sz="1200" b="1" dirty="0">
                <a:latin typeface="Arial" panose="020B0604020202020204" pitchFamily="34" charset="0"/>
                <a:cs typeface="Arial" panose="020B0604020202020204" pitchFamily="34" charset="0"/>
              </a:rPr>
              <a:t>2017-18</a:t>
            </a:r>
            <a:r>
              <a:rPr lang="en-US" sz="1200" dirty="0">
                <a:latin typeface="Arial" panose="020B0604020202020204" pitchFamily="34" charset="0"/>
                <a:cs typeface="Arial" panose="020B0604020202020204" pitchFamily="34" charset="0"/>
              </a:rPr>
              <a:t>: Drafting Revised Ohio Standards for Principals</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38</a:t>
            </a:fld>
            <a:endParaRPr lang="en-US"/>
          </a:p>
        </p:txBody>
      </p:sp>
    </p:spTree>
    <p:extLst>
      <p:ext uri="{BB962C8B-B14F-4D97-AF65-F5344CB8AC3E}">
        <p14:creationId xmlns:p14="http://schemas.microsoft.com/office/powerpoint/2010/main" val="400869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40</a:t>
            </a:fld>
            <a:endParaRPr lang="en-US" dirty="0"/>
          </a:p>
        </p:txBody>
      </p:sp>
    </p:spTree>
    <p:extLst>
      <p:ext uri="{BB962C8B-B14F-4D97-AF65-F5344CB8AC3E}">
        <p14:creationId xmlns:p14="http://schemas.microsoft.com/office/powerpoint/2010/main" val="2962955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298843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Only 3 PSEL Standards have more than 1/3 of their elements strongly aligned anywhere within OPS</a:t>
            </a:r>
          </a:p>
          <a:p>
            <a:endParaRPr lang="en-US" sz="1200" dirty="0"/>
          </a:p>
          <a:p>
            <a:r>
              <a:rPr lang="en-US" sz="1200" dirty="0"/>
              <a:t>Two standards in PSEL have 0 alignment with OPS</a:t>
            </a:r>
          </a:p>
          <a:p>
            <a:endParaRPr lang="en-US" dirty="0"/>
          </a:p>
          <a:p>
            <a:r>
              <a:rPr lang="en-US" dirty="0"/>
              <a:t>Will need to look in notes in our summary one pager for this.  </a:t>
            </a:r>
          </a:p>
        </p:txBody>
      </p:sp>
      <p:sp>
        <p:nvSpPr>
          <p:cNvPr id="4" name="Slide Number Placeholder 3"/>
          <p:cNvSpPr>
            <a:spLocks noGrp="1"/>
          </p:cNvSpPr>
          <p:nvPr>
            <p:ph type="sldNum" sz="quarter" idx="10"/>
          </p:nvPr>
        </p:nvSpPr>
        <p:spPr/>
        <p:txBody>
          <a:bodyPr/>
          <a:lstStyle/>
          <a:p>
            <a:fld id="{62E366C7-1CE9-4F42-AE88-C4781F677C91}" type="slidenum">
              <a:rPr lang="en-US" smtClean="0"/>
              <a:t>41</a:t>
            </a:fld>
            <a:endParaRPr lang="en-US"/>
          </a:p>
        </p:txBody>
      </p:sp>
    </p:spTree>
    <p:extLst>
      <p:ext uri="{BB962C8B-B14F-4D97-AF65-F5344CB8AC3E}">
        <p14:creationId xmlns:p14="http://schemas.microsoft.com/office/powerpoint/2010/main" val="1417275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Only 3 PSEL Standards have more than 1/3 of their elements strongly aligned anywhere within OPS</a:t>
            </a:r>
          </a:p>
          <a:p>
            <a:endParaRPr lang="en-US" sz="1200" dirty="0"/>
          </a:p>
          <a:p>
            <a:r>
              <a:rPr lang="en-US" sz="1200" dirty="0"/>
              <a:t>Two standards in PSEL have 0 alignment with OPS</a:t>
            </a:r>
          </a:p>
          <a:p>
            <a:endParaRPr lang="en-US" dirty="0"/>
          </a:p>
          <a:p>
            <a:r>
              <a:rPr lang="en-US" dirty="0"/>
              <a:t>Will need to look in notes in our summary one pager for this.  </a:t>
            </a:r>
          </a:p>
        </p:txBody>
      </p:sp>
      <p:sp>
        <p:nvSpPr>
          <p:cNvPr id="4" name="Slide Number Placeholder 3"/>
          <p:cNvSpPr>
            <a:spLocks noGrp="1"/>
          </p:cNvSpPr>
          <p:nvPr>
            <p:ph type="sldNum" sz="quarter" idx="10"/>
          </p:nvPr>
        </p:nvSpPr>
        <p:spPr/>
        <p:txBody>
          <a:bodyPr/>
          <a:lstStyle/>
          <a:p>
            <a:fld id="{62E366C7-1CE9-4F42-AE88-C4781F677C91}" type="slidenum">
              <a:rPr lang="en-US" smtClean="0"/>
              <a:t>42</a:t>
            </a:fld>
            <a:endParaRPr lang="en-US"/>
          </a:p>
        </p:txBody>
      </p:sp>
    </p:spTree>
    <p:extLst>
      <p:ext uri="{BB962C8B-B14F-4D97-AF65-F5344CB8AC3E}">
        <p14:creationId xmlns:p14="http://schemas.microsoft.com/office/powerpoint/2010/main" val="134178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Only 3 PSEL Standards have more than 1/3 of their elements strongly aligned anywhere within OPS</a:t>
            </a:r>
          </a:p>
          <a:p>
            <a:endParaRPr lang="en-US" sz="1200" dirty="0"/>
          </a:p>
          <a:p>
            <a:r>
              <a:rPr lang="en-US" sz="1200" dirty="0"/>
              <a:t>Two standards in PSEL have 0 alignment with OPS</a:t>
            </a:r>
          </a:p>
          <a:p>
            <a:endParaRPr lang="en-US" dirty="0"/>
          </a:p>
          <a:p>
            <a:r>
              <a:rPr lang="en-US" dirty="0"/>
              <a:t>Will need to look in notes in our summary one pager for this.  </a:t>
            </a:r>
          </a:p>
        </p:txBody>
      </p:sp>
      <p:sp>
        <p:nvSpPr>
          <p:cNvPr id="4" name="Slide Number Placeholder 3"/>
          <p:cNvSpPr>
            <a:spLocks noGrp="1"/>
          </p:cNvSpPr>
          <p:nvPr>
            <p:ph type="sldNum" sz="quarter" idx="10"/>
          </p:nvPr>
        </p:nvSpPr>
        <p:spPr/>
        <p:txBody>
          <a:bodyPr/>
          <a:lstStyle/>
          <a:p>
            <a:fld id="{62E366C7-1CE9-4F42-AE88-C4781F677C91}" type="slidenum">
              <a:rPr lang="en-US" smtClean="0"/>
              <a:t>43</a:t>
            </a:fld>
            <a:endParaRPr lang="en-US"/>
          </a:p>
        </p:txBody>
      </p:sp>
    </p:spTree>
    <p:extLst>
      <p:ext uri="{BB962C8B-B14F-4D97-AF65-F5344CB8AC3E}">
        <p14:creationId xmlns:p14="http://schemas.microsoft.com/office/powerpoint/2010/main" val="43467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48</a:t>
            </a:fld>
            <a:endParaRPr lang="en-US"/>
          </a:p>
        </p:txBody>
      </p:sp>
    </p:spTree>
    <p:extLst>
      <p:ext uri="{BB962C8B-B14F-4D97-AF65-F5344CB8AC3E}">
        <p14:creationId xmlns:p14="http://schemas.microsoft.com/office/powerpoint/2010/main" val="1554067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Southwest Ohio Education Career Fair – Xavier University March 22, 2018</a:t>
            </a:r>
          </a:p>
          <a:p>
            <a:r>
              <a:rPr lang="en-US" sz="1200" u="sng" kern="1200" dirty="0">
                <a:solidFill>
                  <a:schemeClr val="tx1"/>
                </a:solidFill>
                <a:effectLst/>
                <a:latin typeface="+mn-lt"/>
                <a:ea typeface="+mn-ea"/>
                <a:cs typeface="+mn-cs"/>
                <a:hlinkClick r:id="rId3"/>
              </a:rPr>
              <a:t>https://www.xavier.edu/career/employers/Education-Career-Fair.cfm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Bowling Green State University Teacher Job Fair April 5, 2018</a:t>
            </a:r>
          </a:p>
          <a:p>
            <a:r>
              <a:rPr lang="en-US" sz="1200" u="sng" kern="1200" dirty="0">
                <a:solidFill>
                  <a:schemeClr val="tx1"/>
                </a:solidFill>
                <a:effectLst/>
                <a:latin typeface="+mn-lt"/>
                <a:ea typeface="+mn-ea"/>
                <a:cs typeface="+mn-cs"/>
                <a:hlinkClick r:id="rId4"/>
              </a:rPr>
              <a:t>https://www.bgsu.edu/career-center/career-center-events.html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Kent State University Teacher Employment Day April 9, 2018</a:t>
            </a:r>
          </a:p>
          <a:p>
            <a:r>
              <a:rPr lang="en-US" sz="1200" u="sng" kern="1200" dirty="0">
                <a:solidFill>
                  <a:schemeClr val="tx1"/>
                </a:solidFill>
                <a:effectLst/>
                <a:latin typeface="+mn-lt"/>
                <a:ea typeface="+mn-ea"/>
                <a:cs typeface="+mn-cs"/>
                <a:hlinkClick r:id="rId5"/>
              </a:rPr>
              <a:t>https://www.kent.edu/career/teacher-employment-day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University of Toledo </a:t>
            </a:r>
            <a:r>
              <a:rPr lang="en-US" sz="1200" kern="1200" dirty="0" err="1">
                <a:solidFill>
                  <a:schemeClr val="tx1"/>
                </a:solidFill>
                <a:effectLst/>
                <a:latin typeface="+mn-lt"/>
                <a:ea typeface="+mn-ea"/>
                <a:cs typeface="+mn-cs"/>
              </a:rPr>
              <a:t>UTeach</a:t>
            </a:r>
            <a:r>
              <a:rPr lang="en-US" sz="1200" kern="1200" dirty="0">
                <a:solidFill>
                  <a:schemeClr val="tx1"/>
                </a:solidFill>
                <a:effectLst/>
                <a:latin typeface="+mn-lt"/>
                <a:ea typeface="+mn-ea"/>
                <a:cs typeface="+mn-cs"/>
              </a:rPr>
              <a:t> Job Fair April 9, 2018  </a:t>
            </a:r>
          </a:p>
          <a:p>
            <a:r>
              <a:rPr lang="en-US" sz="1200" u="sng" kern="1200" dirty="0">
                <a:solidFill>
                  <a:schemeClr val="tx1"/>
                </a:solidFill>
                <a:effectLst/>
                <a:latin typeface="+mn-lt"/>
                <a:ea typeface="+mn-ea"/>
                <a:cs typeface="+mn-cs"/>
                <a:hlinkClick r:id="rId6"/>
              </a:rPr>
              <a:t>http://www.utoledo.edu/education/jobfair/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Ohio State University: </a:t>
            </a:r>
            <a:r>
              <a:rPr lang="en-US" sz="1200" kern="1200" dirty="0" err="1">
                <a:solidFill>
                  <a:schemeClr val="tx1"/>
                </a:solidFill>
                <a:effectLst/>
                <a:latin typeface="+mn-lt"/>
                <a:ea typeface="+mn-ea"/>
                <a:cs typeface="+mn-cs"/>
              </a:rPr>
              <a:t>TeachOhio</a:t>
            </a:r>
            <a:r>
              <a:rPr lang="en-US" sz="1200" kern="1200" dirty="0">
                <a:solidFill>
                  <a:schemeClr val="tx1"/>
                </a:solidFill>
                <a:effectLst/>
                <a:latin typeface="+mn-lt"/>
                <a:ea typeface="+mn-ea"/>
                <a:cs typeface="+mn-cs"/>
              </a:rPr>
              <a:t> Career Fair April 10, 2018</a:t>
            </a:r>
          </a:p>
          <a:p>
            <a:r>
              <a:rPr lang="en-US" sz="1200" u="sng" kern="1200" dirty="0">
                <a:solidFill>
                  <a:schemeClr val="tx1"/>
                </a:solidFill>
                <a:effectLst/>
                <a:latin typeface="+mn-lt"/>
                <a:ea typeface="+mn-ea"/>
                <a:cs typeface="+mn-cs"/>
                <a:hlinkClick r:id="rId7"/>
              </a:rPr>
              <a:t>https://ehe.osu.edu/events/teachohio-2018</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Northeast Ohio Teacher Education Day, Akron, April 10, 2018</a:t>
            </a:r>
          </a:p>
          <a:p>
            <a:r>
              <a:rPr lang="en-US" sz="1200" u="sng" kern="1200" dirty="0">
                <a:solidFill>
                  <a:schemeClr val="tx1"/>
                </a:solidFill>
                <a:effectLst/>
                <a:latin typeface="+mn-lt"/>
                <a:ea typeface="+mn-ea"/>
                <a:cs typeface="+mn-cs"/>
                <a:hlinkClick r:id="rId8"/>
              </a:rPr>
              <a:t>http://notedjobfair.org/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Northwest Ohio -University of Findlay - Education Expo, April 11, 2018</a:t>
            </a:r>
          </a:p>
          <a:p>
            <a:r>
              <a:rPr lang="en-US" sz="1200" u="sng" kern="1200" dirty="0">
                <a:solidFill>
                  <a:schemeClr val="tx1"/>
                </a:solidFill>
                <a:effectLst/>
                <a:latin typeface="+mn-lt"/>
                <a:ea typeface="+mn-ea"/>
                <a:cs typeface="+mn-cs"/>
                <a:hlinkClick r:id="rId9"/>
              </a:rPr>
              <a:t>https://www.findlay.edu/offices/student-affairs/internships/education-expo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Ohio University Teacher Job Fair April 13, 2018</a:t>
            </a:r>
          </a:p>
          <a:p>
            <a:r>
              <a:rPr lang="en-US" sz="1200" u="sng" kern="1200" dirty="0">
                <a:solidFill>
                  <a:schemeClr val="tx1"/>
                </a:solidFill>
                <a:effectLst/>
                <a:latin typeface="+mn-lt"/>
                <a:ea typeface="+mn-ea"/>
                <a:cs typeface="+mn-cs"/>
                <a:hlinkClick r:id="rId10"/>
              </a:rPr>
              <a:t>https://www.ohio.edu/careerandleadership/employers/recruiting-events.cfm#teacher-job-fair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2017-2018 Education Career Fairs (All States)</a:t>
            </a:r>
          </a:p>
          <a:p>
            <a:r>
              <a:rPr lang="en-US" sz="1200" u="sng" kern="1200" dirty="0">
                <a:solidFill>
                  <a:schemeClr val="tx1"/>
                </a:solidFill>
                <a:effectLst/>
                <a:latin typeface="+mn-lt"/>
                <a:ea typeface="+mn-ea"/>
                <a:cs typeface="+mn-cs"/>
                <a:hlinkClick r:id="rId11"/>
              </a:rPr>
              <a:t>http://www.arizonaeducationjobs.com/EducationCareerFairs.pdf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50</a:t>
            </a:fld>
            <a:endParaRPr lang="en-US"/>
          </a:p>
        </p:txBody>
      </p:sp>
    </p:spTree>
    <p:extLst>
      <p:ext uri="{BB962C8B-B14F-4D97-AF65-F5344CB8AC3E}">
        <p14:creationId xmlns:p14="http://schemas.microsoft.com/office/powerpoint/2010/main" val="656111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Visit education.gov/</a:t>
            </a:r>
            <a:r>
              <a:rPr lang="en-US" dirty="0" err="1">
                <a:effectLst/>
              </a:rPr>
              <a:t>Strategic</a:t>
            </a:r>
            <a:r>
              <a:rPr lang="en-US" baseline="0" dirty="0" err="1">
                <a:effectLst/>
              </a:rPr>
              <a:t>Plan</a:t>
            </a:r>
            <a:r>
              <a:rPr lang="en-US" baseline="0" dirty="0">
                <a:effectLst/>
              </a:rPr>
              <a:t> to </a:t>
            </a:r>
            <a:r>
              <a:rPr lang="en-US" dirty="0">
                <a:effectLst/>
              </a:rPr>
              <a:t>read the draft plan and RSVP to one of the remaining regional</a:t>
            </a:r>
            <a:r>
              <a:rPr lang="en-US" baseline="0" dirty="0">
                <a:effectLst/>
              </a:rPr>
              <a:t> </a:t>
            </a:r>
            <a:r>
              <a:rPr lang="en-US" dirty="0">
                <a:effectLst/>
              </a:rPr>
              <a:t>meetings. If you are unable to attend a session, there is an online survey to share your thoughts. </a:t>
            </a:r>
          </a:p>
          <a:p>
            <a:r>
              <a:rPr lang="en-US" dirty="0"/>
              <a:t>http://education.ohio.gov/About/Ohios-Strategic-Plan-for-Education</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51</a:t>
            </a:fld>
            <a:endParaRPr lang="en-US"/>
          </a:p>
        </p:txBody>
      </p:sp>
    </p:spTree>
    <p:extLst>
      <p:ext uri="{BB962C8B-B14F-4D97-AF65-F5344CB8AC3E}">
        <p14:creationId xmlns:p14="http://schemas.microsoft.com/office/powerpoint/2010/main" val="1161413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The Plan</a:t>
            </a:r>
          </a:p>
          <a:p>
            <a:r>
              <a:rPr lang="en-US" dirty="0">
                <a:effectLst/>
              </a:rPr>
              <a:t>The plan will be Ohio’s roadmap for taking innovative approaches to meet the state’s major education challenges. It identifies a clear, statewide goal for preK-12 education, along with enabling strategies and tactics that explain how the goal will be achieved. </a:t>
            </a:r>
            <a:r>
              <a:rPr lang="en-US" b="1" dirty="0">
                <a:effectLst/>
              </a:rPr>
              <a:t>The ultimate outcome: creating a unified system that results in success for each student.</a:t>
            </a:r>
          </a:p>
          <a:p>
            <a:r>
              <a:rPr lang="en-US" dirty="0">
                <a:effectLst/>
              </a:rPr>
              <a:t>Ohio’s Strategic Plan for Education builds on its Every Student Succeeds Act (ESSA) proposal and honors stakeholder feedback by targeting improvement for all students and schools.</a:t>
            </a:r>
          </a:p>
          <a:p>
            <a:r>
              <a:rPr lang="en-US" dirty="0">
                <a:effectLst/>
              </a:rPr>
              <a:t>How? Through action steps that target five key areas:</a:t>
            </a:r>
          </a:p>
          <a:p>
            <a:pPr marL="171450" indent="-171450">
              <a:buFont typeface="Arial" panose="020B0604020202020204" pitchFamily="34" charset="0"/>
              <a:buChar char="•"/>
            </a:pPr>
            <a:r>
              <a:rPr lang="en-US" dirty="0">
                <a:effectLst/>
              </a:rPr>
              <a:t>Early learning and literacy (preparing our youngest children for success in school);</a:t>
            </a:r>
          </a:p>
          <a:p>
            <a:pPr marL="171450" indent="-171450">
              <a:buFont typeface="Arial" panose="020B0604020202020204" pitchFamily="34" charset="0"/>
              <a:buChar char="•"/>
            </a:pPr>
            <a:r>
              <a:rPr lang="en-US" dirty="0">
                <a:effectLst/>
              </a:rPr>
              <a:t>Standards, assessments and accountability (measuring what students know and are able to do and evaluating schools);</a:t>
            </a:r>
          </a:p>
          <a:p>
            <a:pPr marL="171450" indent="-171450">
              <a:buFont typeface="Arial" panose="020B0604020202020204" pitchFamily="34" charset="0"/>
              <a:buChar char="•"/>
            </a:pPr>
            <a:r>
              <a:rPr lang="en-US" dirty="0">
                <a:effectLst/>
              </a:rPr>
              <a:t>Excellent educators and instructional practices (excellent teachers, teaching and school management);</a:t>
            </a:r>
          </a:p>
          <a:p>
            <a:pPr marL="171450" indent="-171450">
              <a:buFont typeface="Arial" panose="020B0604020202020204" pitchFamily="34" charset="0"/>
              <a:buChar char="•"/>
            </a:pPr>
            <a:r>
              <a:rPr lang="en-US" dirty="0">
                <a:effectLst/>
              </a:rPr>
              <a:t>Student supports and school climate and culture (supporting students and offering a comfortable environment that maximizes their learning);</a:t>
            </a:r>
          </a:p>
          <a:p>
            <a:pPr marL="171450" indent="-171450">
              <a:buFont typeface="Arial" panose="020B0604020202020204" pitchFamily="34" charset="0"/>
              <a:buChar char="•"/>
            </a:pPr>
            <a:r>
              <a:rPr lang="en-US" dirty="0">
                <a:effectLst/>
              </a:rPr>
              <a:t>High school success and postsecondary connections (clear academic expectations and smooth transitions to higher education and work).</a:t>
            </a:r>
          </a:p>
          <a:p>
            <a:pPr marL="0" indent="0">
              <a:buFont typeface="Arial" panose="020B0604020202020204" pitchFamily="34" charset="0"/>
              <a:buNone/>
            </a:pP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52</a:t>
            </a:fld>
            <a:endParaRPr lang="en-US"/>
          </a:p>
        </p:txBody>
      </p:sp>
    </p:spTree>
    <p:extLst>
      <p:ext uri="{BB962C8B-B14F-4D97-AF65-F5344CB8AC3E}">
        <p14:creationId xmlns:p14="http://schemas.microsoft.com/office/powerpoint/2010/main" val="2035582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hlinkClick r:id="rId3"/>
              </a:rPr>
              <a:t>Philanthropy Ohio</a:t>
            </a:r>
            <a:r>
              <a:rPr lang="en-US" dirty="0">
                <a:effectLst/>
              </a:rPr>
              <a:t>, in partnership with the State Board, will host 11 regional stakeholder meetings to review the plan and receive targeted feedback that will inform the final draft of the plan.</a:t>
            </a:r>
          </a:p>
          <a:p>
            <a:r>
              <a:rPr lang="en-US" dirty="0">
                <a:effectLst/>
              </a:rPr>
              <a:t>These meetings are an opportunity to gather valuable input from various perspectives, including local educators, funders, parents, students and community members. The meeting will include an introduction from State Superintendent Paolo </a:t>
            </a:r>
            <a:r>
              <a:rPr lang="en-US" dirty="0" err="1">
                <a:effectLst/>
              </a:rPr>
              <a:t>DeMaria</a:t>
            </a:r>
            <a:r>
              <a:rPr lang="en-US" dirty="0">
                <a:effectLst/>
              </a:rPr>
              <a:t>, a brief overview of the draft plan and group discussions around specific provisions and options. Two additional meetings are being organized.</a:t>
            </a:r>
          </a:p>
          <a:p>
            <a:pPr marL="0" indent="0">
              <a:buFont typeface="Arial" panose="020B0604020202020204" pitchFamily="34" charset="0"/>
              <a:buNone/>
            </a:pPr>
            <a:endParaRPr lang="en-US" dirty="0">
              <a:effectLst/>
            </a:endParaRPr>
          </a:p>
          <a:p>
            <a:pPr marL="0" indent="0">
              <a:buFont typeface="Arial" panose="020B0604020202020204" pitchFamily="34" charset="0"/>
              <a:buNone/>
            </a:pPr>
            <a:r>
              <a:rPr lang="en-US" dirty="0">
                <a:effectLst/>
              </a:rPr>
              <a:t>http://education.ohio.gov/About/Ohios-Strategic-Plan-for-Education/Ohios-Strategic-Plan-Regional-Stakeholder-Meeting</a:t>
            </a:r>
          </a:p>
          <a:p>
            <a:endParaRPr lang="en-US" dirty="0"/>
          </a:p>
          <a:p>
            <a:r>
              <a:rPr lang="en-US" dirty="0">
                <a:effectLst/>
                <a:hlinkClick r:id="rId4"/>
              </a:rPr>
              <a:t>Scioto County: March 14, 2018 – 6-8 p.m.</a:t>
            </a:r>
            <a:endParaRPr lang="en-US" dirty="0">
              <a:effectLst/>
            </a:endParaRPr>
          </a:p>
          <a:p>
            <a:r>
              <a:rPr lang="en-US" dirty="0">
                <a:effectLst/>
                <a:hlinkClick r:id="rId5"/>
              </a:rPr>
              <a:t>Washington County: March 15, 2018 – 6-8 p.m.</a:t>
            </a:r>
            <a:endParaRPr lang="en-US" dirty="0">
              <a:effectLst/>
            </a:endParaRPr>
          </a:p>
          <a:p>
            <a:r>
              <a:rPr lang="en-US" dirty="0">
                <a:effectLst/>
                <a:hlinkClick r:id="rId6"/>
              </a:rPr>
              <a:t>Stark County: March 19, 2018 – 6-8 p.m.</a:t>
            </a:r>
            <a:endParaRPr lang="en-US" dirty="0">
              <a:effectLst/>
            </a:endParaRPr>
          </a:p>
          <a:p>
            <a:r>
              <a:rPr lang="en-US" dirty="0">
                <a:effectLst/>
                <a:hlinkClick r:id="rId7"/>
              </a:rPr>
              <a:t>Muskingum County: March 20, 2018 – 6-8 p.m.</a:t>
            </a:r>
            <a:endParaRPr lang="en-US" dirty="0">
              <a:effectLst/>
            </a:endParaRPr>
          </a:p>
          <a:p>
            <a:r>
              <a:rPr lang="en-US" dirty="0">
                <a:effectLst/>
                <a:hlinkClick r:id="rId8"/>
              </a:rPr>
              <a:t>Defiance County: March 21, 2018 – 6-8 p.m.</a:t>
            </a:r>
            <a:endParaRPr lang="en-US" dirty="0">
              <a:effectLst/>
            </a:endParaRPr>
          </a:p>
          <a:p>
            <a:r>
              <a:rPr lang="en-US" dirty="0">
                <a:effectLst/>
                <a:hlinkClick r:id="rId9"/>
              </a:rPr>
              <a:t>Lucas County: March 26, 2018 – 6-8 p.m.</a:t>
            </a:r>
            <a:endParaRPr lang="en-US" dirty="0">
              <a:effectLst/>
            </a:endParaRPr>
          </a:p>
          <a:p>
            <a:r>
              <a:rPr lang="en-US" dirty="0">
                <a:effectLst/>
                <a:hlinkClick r:id="rId10"/>
              </a:rPr>
              <a:t>Cuyahoga County: March 27, 2018 – 6-8 p.m.</a:t>
            </a:r>
            <a:endParaRPr lang="en-US" dirty="0">
              <a:effectLst/>
            </a:endParaRPr>
          </a:p>
          <a:p>
            <a:r>
              <a:rPr lang="en-US" dirty="0">
                <a:effectLst/>
                <a:hlinkClick r:id="rId11"/>
              </a:rPr>
              <a:t>Montgomery County: March 29, 2018 – 6-8 p.m.</a:t>
            </a:r>
            <a:endParaRPr lang="en-US" dirty="0">
              <a:effectLst/>
            </a:endParaRPr>
          </a:p>
          <a:p>
            <a:r>
              <a:rPr lang="en-US" dirty="0">
                <a:effectLst/>
                <a:hlinkClick r:id="rId12"/>
              </a:rPr>
              <a:t>Ashtabula County: April 3, 2018 – 6-8 p.m.</a:t>
            </a:r>
            <a:endParaRPr lang="en-US" dirty="0">
              <a:effectLst/>
            </a:endParaRPr>
          </a:p>
          <a:p>
            <a:r>
              <a:rPr lang="en-US" dirty="0">
                <a:effectLst/>
                <a:hlinkClick r:id="rId13"/>
              </a:rPr>
              <a:t>Franklin County: April 5, 2018 – 6-8 p.m.</a:t>
            </a:r>
            <a:endParaRPr lang="en-US" dirty="0">
              <a:effectLst/>
            </a:endParaRPr>
          </a:p>
          <a:p>
            <a:r>
              <a:rPr lang="en-US" dirty="0">
                <a:effectLst/>
              </a:rPr>
              <a:t>Auglaize County: April 11, 2018 – 6-8 p.m.</a:t>
            </a:r>
          </a:p>
          <a:p>
            <a:r>
              <a:rPr lang="en-US" dirty="0">
                <a:effectLst/>
              </a:rPr>
              <a:t>Drown County: April 12, 2018 – 6-8 p.m.</a:t>
            </a:r>
          </a:p>
          <a:p>
            <a:r>
              <a:rPr lang="en-US" dirty="0">
                <a:effectLst/>
                <a:hlinkClick r:id="rId14"/>
              </a:rPr>
              <a:t>Hamilton County: April 17, 2018 – 6-8 p.m.</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53</a:t>
            </a:fld>
            <a:endParaRPr lang="en-US"/>
          </a:p>
        </p:txBody>
      </p:sp>
    </p:spTree>
    <p:extLst>
      <p:ext uri="{BB962C8B-B14F-4D97-AF65-F5344CB8AC3E}">
        <p14:creationId xmlns:p14="http://schemas.microsoft.com/office/powerpoint/2010/main" val="3944176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Only 3 PSEL Standards have more than 1/3 of their elements strongly aligned anywhere within OPS</a:t>
            </a:r>
          </a:p>
          <a:p>
            <a:endParaRPr lang="en-US" sz="1200" dirty="0"/>
          </a:p>
          <a:p>
            <a:r>
              <a:rPr lang="en-US" sz="1200" dirty="0"/>
              <a:t>Two standards in PSEL have 0 alignment with OPS</a:t>
            </a:r>
          </a:p>
          <a:p>
            <a:endParaRPr lang="en-US" dirty="0"/>
          </a:p>
          <a:p>
            <a:r>
              <a:rPr lang="en-US" dirty="0"/>
              <a:t>Will need to look in notes in our summary one pager for this.  </a:t>
            </a:r>
          </a:p>
        </p:txBody>
      </p:sp>
      <p:sp>
        <p:nvSpPr>
          <p:cNvPr id="4" name="Slide Number Placeholder 3"/>
          <p:cNvSpPr>
            <a:spLocks noGrp="1"/>
          </p:cNvSpPr>
          <p:nvPr>
            <p:ph type="sldNum" sz="quarter" idx="10"/>
          </p:nvPr>
        </p:nvSpPr>
        <p:spPr/>
        <p:txBody>
          <a:bodyPr/>
          <a:lstStyle/>
          <a:p>
            <a:fld id="{62E366C7-1CE9-4F42-AE88-C4781F677C91}" type="slidenum">
              <a:rPr lang="en-US" smtClean="0"/>
              <a:t>54</a:t>
            </a:fld>
            <a:endParaRPr lang="en-US"/>
          </a:p>
        </p:txBody>
      </p:sp>
    </p:spTree>
    <p:extLst>
      <p:ext uri="{BB962C8B-B14F-4D97-AF65-F5344CB8AC3E}">
        <p14:creationId xmlns:p14="http://schemas.microsoft.com/office/powerpoint/2010/main" val="107372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55</a:t>
            </a:fld>
            <a:endParaRPr lang="en-US"/>
          </a:p>
        </p:txBody>
      </p:sp>
    </p:spTree>
    <p:extLst>
      <p:ext uri="{BB962C8B-B14F-4D97-AF65-F5344CB8AC3E}">
        <p14:creationId xmlns:p14="http://schemas.microsoft.com/office/powerpoint/2010/main" val="3333229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2755097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1400" dirty="0"/>
          </a:p>
          <a:p>
            <a:pPr marL="291179" indent="-291179" defTabSz="931774">
              <a:buFont typeface="Arial" panose="020B0604020202020204" pitchFamily="34" charset="0"/>
              <a:buChar char="•"/>
              <a:defRPr/>
            </a:pPr>
            <a:r>
              <a:rPr lang="en-US" sz="1400" dirty="0"/>
              <a:t>There are amazing things happening everyday in Ohio’s classrooms. </a:t>
            </a:r>
          </a:p>
          <a:p>
            <a:pPr marL="291179" indent="-291179" defTabSz="931774">
              <a:buFont typeface="Arial" panose="020B0604020202020204" pitchFamily="34" charset="0"/>
              <a:buChar char="•"/>
              <a:defRPr/>
            </a:pPr>
            <a:endParaRPr lang="en-US" sz="1400" dirty="0"/>
          </a:p>
          <a:p>
            <a:pPr marL="0" indent="0" defTabSz="931774">
              <a:buFont typeface="Arial" panose="020B0604020202020204" pitchFamily="34" charset="0"/>
              <a:buNone/>
              <a:defRPr/>
            </a:pPr>
            <a:endParaRPr lang="en-US" sz="1400" dirty="0"/>
          </a:p>
          <a:p>
            <a:pPr marL="291179" indent="-291179" defTabSz="931774">
              <a:buFont typeface="Arial" panose="020B0604020202020204" pitchFamily="34" charset="0"/>
              <a:buChar char="•"/>
              <a:defRPr/>
            </a:pPr>
            <a:r>
              <a:rPr lang="en-US" sz="1400" dirty="0"/>
              <a:t>I want to make sure you know about the #MyOhioClassroom hashtag. The hashtag, which is on </a:t>
            </a:r>
            <a:r>
              <a:rPr lang="en-US" sz="1400" dirty="0">
                <a:hlinkClick r:id="rId3"/>
              </a:rPr>
              <a:t>Instagram</a:t>
            </a:r>
            <a:r>
              <a:rPr lang="en-US" sz="1400" dirty="0"/>
              <a:t> and </a:t>
            </a:r>
            <a:r>
              <a:rPr lang="en-US" sz="1400" dirty="0">
                <a:hlinkClick r:id="rId4"/>
              </a:rPr>
              <a:t>Twitter</a:t>
            </a:r>
            <a:r>
              <a:rPr lang="en-US" sz="1400" dirty="0"/>
              <a:t>,</a:t>
            </a:r>
            <a:r>
              <a:rPr lang="en-US" sz="1400" u="sng" dirty="0"/>
              <a:t> </a:t>
            </a:r>
            <a:r>
              <a:rPr lang="en-US" sz="1400" dirty="0"/>
              <a:t>is a simple way to engage educators across Ohio and share what’s happening. </a:t>
            </a:r>
          </a:p>
          <a:p>
            <a:pPr marL="291179" indent="-291179" defTabSz="931774">
              <a:buFont typeface="Arial" panose="020B0604020202020204" pitchFamily="34" charset="0"/>
              <a:buChar char="•"/>
              <a:defRPr/>
            </a:pPr>
            <a:endParaRPr lang="en-US" sz="1400" b="1" dirty="0"/>
          </a:p>
          <a:p>
            <a:pPr marL="291179" indent="-291179" defTabSz="931774">
              <a:buFont typeface="Arial" panose="020B0604020202020204" pitchFamily="34" charset="0"/>
              <a:buChar char="•"/>
              <a:defRPr/>
            </a:pPr>
            <a:r>
              <a:rPr lang="en-US" sz="1400" b="1" dirty="0"/>
              <a:t>#MyOhioClassroom</a:t>
            </a:r>
            <a:r>
              <a:rPr lang="en-US" sz="1400" dirty="0"/>
              <a:t> also offers teachers and administrators a way to share stories of success, innovation and other great news with their statewide peers.</a:t>
            </a:r>
          </a:p>
          <a:p>
            <a:pPr marL="291179" indent="-291179">
              <a:buFont typeface="Arial" panose="020B0604020202020204" pitchFamily="34" charset="0"/>
              <a:buChar char="•"/>
            </a:pPr>
            <a:endParaRPr lang="en-US" sz="1400" dirty="0"/>
          </a:p>
          <a:p>
            <a:pPr marL="291179" indent="-291179">
              <a:buFont typeface="Arial" panose="020B0604020202020204" pitchFamily="34" charset="0"/>
              <a:buChar char="•"/>
            </a:pPr>
            <a:r>
              <a:rPr lang="en-US" sz="1400" dirty="0"/>
              <a:t>We hope to see your social media posts using this hashtag! </a:t>
            </a:r>
          </a:p>
        </p:txBody>
      </p:sp>
      <p:sp>
        <p:nvSpPr>
          <p:cNvPr id="4" name="Slide Number Placeholder 3"/>
          <p:cNvSpPr>
            <a:spLocks noGrp="1"/>
          </p:cNvSpPr>
          <p:nvPr>
            <p:ph type="sldNum" sz="quarter" idx="10"/>
          </p:nvPr>
        </p:nvSpPr>
        <p:spPr/>
        <p:txBody>
          <a:bodyPr/>
          <a:lstStyle/>
          <a:p>
            <a:fld id="{A88EB8E9-7E05-4C60-A58D-798732DD5BFE}" type="slidenum">
              <a:rPr lang="en-US" smtClean="0"/>
              <a:t>57</a:t>
            </a:fld>
            <a:endParaRPr lang="en-US" dirty="0"/>
          </a:p>
        </p:txBody>
      </p:sp>
    </p:spTree>
    <p:extLst>
      <p:ext uri="{BB962C8B-B14F-4D97-AF65-F5344CB8AC3E}">
        <p14:creationId xmlns:p14="http://schemas.microsoft.com/office/powerpoint/2010/main" val="1291418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endParaRPr lang="en-US" sz="1400" b="1" dirty="0"/>
          </a:p>
          <a:p>
            <a:pPr marL="174708" indent="-174708" defTabSz="931774">
              <a:buFont typeface="Arial" panose="020B0604020202020204" pitchFamily="34" charset="0"/>
              <a:buChar char="•"/>
              <a:defRPr/>
            </a:pPr>
            <a:r>
              <a:rPr lang="en-US" sz="1400" dirty="0"/>
              <a:t>Speaking of social media, we invite you to join us across each of our platforms. </a:t>
            </a:r>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58</a:t>
            </a:fld>
            <a:endParaRPr lang="en-US" dirty="0"/>
          </a:p>
        </p:txBody>
      </p:sp>
    </p:spTree>
    <p:extLst>
      <p:ext uri="{BB962C8B-B14F-4D97-AF65-F5344CB8AC3E}">
        <p14:creationId xmlns:p14="http://schemas.microsoft.com/office/powerpoint/2010/main" val="3492152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043527-8EAB-40B4-A534-3045E607F503}" type="slidenum">
              <a:rPr lang="en-US" smtClean="0"/>
              <a:t>20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304074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1189880"/>
          </a:xfrm>
        </p:spPr>
        <p:txBody>
          <a:bodyPr/>
          <a:lstStyle/>
          <a:p>
            <a:r>
              <a:rPr lang="en-US" dirty="0"/>
              <a:t>After taking the previous assessment, many teachers said that the RESA task in which they reviewed videotapes of themselves delivering lessons was informative.</a:t>
            </a:r>
          </a:p>
          <a:p>
            <a:endParaRPr lang="en-US" dirty="0"/>
          </a:p>
          <a:p>
            <a:r>
              <a:rPr lang="en-US" dirty="0"/>
              <a:t>In response to feedback, the overall assessment was reduced by 75%.</a:t>
            </a:r>
          </a:p>
          <a:p>
            <a:r>
              <a:rPr lang="en-US" dirty="0"/>
              <a:t>See: www.ohioresa.com</a:t>
            </a:r>
          </a:p>
          <a:p>
            <a:endParaRPr lang="en-US" dirty="0"/>
          </a:p>
          <a:p>
            <a:r>
              <a:rPr lang="en-US" dirty="0"/>
              <a:t> </a:t>
            </a:r>
          </a:p>
        </p:txBody>
      </p:sp>
      <p:sp>
        <p:nvSpPr>
          <p:cNvPr id="4" name="Slide Number Placeholder 3"/>
          <p:cNvSpPr>
            <a:spLocks noGrp="1"/>
          </p:cNvSpPr>
          <p:nvPr>
            <p:ph type="sldNum" sz="quarter" idx="10"/>
          </p:nvPr>
        </p:nvSpPr>
        <p:spPr/>
        <p:txBody>
          <a:bodyPr/>
          <a:lstStyle/>
          <a:p>
            <a:fld id="{A88EB8E9-7E05-4C60-A58D-798732DD5BFE}" type="slidenum">
              <a:rPr lang="en-US" smtClean="0"/>
              <a:t>21</a:t>
            </a:fld>
            <a:endParaRPr lang="en-US"/>
          </a:p>
        </p:txBody>
      </p:sp>
    </p:spTree>
    <p:extLst>
      <p:ext uri="{BB962C8B-B14F-4D97-AF65-F5344CB8AC3E}">
        <p14:creationId xmlns:p14="http://schemas.microsoft.com/office/powerpoint/2010/main" val="761511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66C7-1CE9-4F42-AE88-C4781F677C91}" type="slidenum">
              <a:rPr lang="en-US" smtClean="0"/>
              <a:t>22</a:t>
            </a:fld>
            <a:endParaRPr lang="en-US"/>
          </a:p>
        </p:txBody>
      </p:sp>
    </p:spTree>
    <p:extLst>
      <p:ext uri="{BB962C8B-B14F-4D97-AF65-F5344CB8AC3E}">
        <p14:creationId xmlns:p14="http://schemas.microsoft.com/office/powerpoint/2010/main" val="241998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 Educator state trainers </a:t>
            </a:r>
          </a:p>
          <a:p>
            <a:pPr lvl="1"/>
            <a:r>
              <a:rPr lang="en-US" sz="2800" dirty="0"/>
              <a:t>Completed training on revised mentor academy updated with restructured program</a:t>
            </a:r>
          </a:p>
          <a:p>
            <a:r>
              <a:rPr lang="en-US" dirty="0"/>
              <a:t>Revised Mentor Trainings begin in March</a:t>
            </a:r>
          </a:p>
          <a:p>
            <a:pPr lvl="1"/>
            <a:r>
              <a:rPr lang="en-US" sz="2800" dirty="0"/>
              <a:t>Same two day format</a:t>
            </a:r>
          </a:p>
          <a:p>
            <a:pPr lvl="1"/>
            <a:r>
              <a:rPr lang="en-US" sz="2800" dirty="0"/>
              <a:t>Updated with restructured program to in FM</a:t>
            </a:r>
          </a:p>
          <a:p>
            <a:r>
              <a:rPr lang="en-US" dirty="0"/>
              <a:t>Previously trained mentors </a:t>
            </a:r>
          </a:p>
          <a:p>
            <a:pPr lvl="1"/>
            <a:r>
              <a:rPr lang="en-US" sz="2800" dirty="0"/>
              <a:t>Look for upcoming resources on the website</a:t>
            </a:r>
          </a:p>
          <a:p>
            <a:pPr lvl="1"/>
            <a:r>
              <a:rPr lang="en-US" sz="2800" dirty="0"/>
              <a:t>May participate in revised training </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23</a:t>
            </a:fld>
            <a:endParaRPr lang="en-US"/>
          </a:p>
        </p:txBody>
      </p:sp>
    </p:spTree>
    <p:extLst>
      <p:ext uri="{BB962C8B-B14F-4D97-AF65-F5344CB8AC3E}">
        <p14:creationId xmlns:p14="http://schemas.microsoft.com/office/powerpoint/2010/main" val="59696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24</a:t>
            </a:fld>
            <a:endParaRPr lang="en-US"/>
          </a:p>
        </p:txBody>
      </p:sp>
    </p:spTree>
    <p:extLst>
      <p:ext uri="{BB962C8B-B14F-4D97-AF65-F5344CB8AC3E}">
        <p14:creationId xmlns:p14="http://schemas.microsoft.com/office/powerpoint/2010/main" val="3622422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the deregulation bill: SB 216  And SB 240</a:t>
            </a:r>
          </a:p>
          <a:p>
            <a:endParaRPr lang="en-US" dirty="0"/>
          </a:p>
          <a:p>
            <a:r>
              <a:rPr lang="en-US" dirty="0"/>
              <a:t>These have to be reconciled as they go through the legislative process.  </a:t>
            </a:r>
          </a:p>
          <a:p>
            <a:r>
              <a:rPr lang="en-US" dirty="0"/>
              <a:t>https://education.ohio.gov/getattachment/Topics/Teaching/Educator-Standards-Board/OTES-Recommendations-By-ESB_Jan2017_FINAL.pdf.aspx</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29</a:t>
            </a:fld>
            <a:endParaRPr lang="en-US"/>
          </a:p>
        </p:txBody>
      </p:sp>
    </p:spTree>
    <p:extLst>
      <p:ext uri="{BB962C8B-B14F-4D97-AF65-F5344CB8AC3E}">
        <p14:creationId xmlns:p14="http://schemas.microsoft.com/office/powerpoint/2010/main" val="844400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67" y="5514102"/>
            <a:ext cx="7772400" cy="646331"/>
          </a:xfrm>
        </p:spPr>
        <p:txBody>
          <a:bodyPr lIns="0" tIns="0" rIns="0" bIns="0" anchor="b" anchorCtr="0">
            <a:spAutoFit/>
          </a:bodyPr>
          <a:lstStyle>
            <a:lvl1pPr algn="l">
              <a:defRPr sz="4200" b="1">
                <a:solidFill>
                  <a:srgbClr val="C00000"/>
                </a:solidFill>
              </a:defRPr>
            </a:lvl1pPr>
          </a:lstStyle>
          <a:p>
            <a:r>
              <a:rPr lang="en-US"/>
              <a:t>Click to edit Master title style</a:t>
            </a:r>
            <a:endParaRPr lang="en-US" dirty="0"/>
          </a:p>
        </p:txBody>
      </p:sp>
      <p:sp>
        <p:nvSpPr>
          <p:cNvPr id="3" name="Subtitle 2"/>
          <p:cNvSpPr>
            <a:spLocks noGrp="1"/>
          </p:cNvSpPr>
          <p:nvPr>
            <p:ph type="subTitle" idx="1"/>
          </p:nvPr>
        </p:nvSpPr>
        <p:spPr>
          <a:xfrm>
            <a:off x="406467" y="6279478"/>
            <a:ext cx="6400800" cy="430887"/>
          </a:xfrm>
        </p:spPr>
        <p:txBody>
          <a:bodyPr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ODE_LOGO.jpg"/>
          <p:cNvPicPr>
            <a:picLocks noChangeAspect="1"/>
          </p:cNvPicPr>
          <p:nvPr userDrawn="1"/>
        </p:nvPicPr>
        <p:blipFill>
          <a:blip r:embed="rId2"/>
          <a:stretch>
            <a:fillRect/>
          </a:stretch>
        </p:blipFill>
        <p:spPr>
          <a:xfrm>
            <a:off x="6807267" y="6186917"/>
            <a:ext cx="2012050" cy="369560"/>
          </a:xfrm>
          <a:prstGeom prst="rect">
            <a:avLst/>
          </a:prstGeom>
        </p:spPr>
      </p:pic>
      <p:pic>
        <p:nvPicPr>
          <p:cNvPr id="8" name="Picture 7" descr="PhotoOption3.jpg"/>
          <p:cNvPicPr>
            <a:picLocks noChangeAspect="1"/>
          </p:cNvPicPr>
          <p:nvPr userDrawn="1"/>
        </p:nvPicPr>
        <p:blipFill>
          <a:blip r:embed="rId3"/>
          <a:stretch>
            <a:fillRect/>
          </a:stretch>
        </p:blipFill>
        <p:spPr>
          <a:xfrm>
            <a:off x="0" y="0"/>
            <a:ext cx="9144000" cy="516940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spAutoFit/>
          </a:bodyPr>
          <a:lstStyle>
            <a:lvl1pPr>
              <a:defRPr sz="4200" b="1">
                <a:solidFill>
                  <a:srgbClr val="CD092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057644"/>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FOOTER-1.jpg"/>
          <p:cNvPicPr>
            <a:picLocks noChangeAspect="1"/>
          </p:cNvPicPr>
          <p:nvPr userDrawn="1"/>
        </p:nvPicPr>
        <p:blipFill>
          <a:blip r:embed="rId2"/>
          <a:stretch>
            <a:fillRect/>
          </a:stretch>
        </p:blipFill>
        <p:spPr>
          <a:xfrm>
            <a:off x="0" y="6378160"/>
            <a:ext cx="9144000" cy="4876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3" descr="FOOTER-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78575"/>
            <a:ext cx="9144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057644"/>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83973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139036"/>
            <a:ext cx="82296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457200" rtl="0" eaLnBrk="1" latinLnBrk="0" hangingPunct="1">
        <a:spcBef>
          <a:spcPct val="0"/>
        </a:spcBef>
        <a:buNone/>
        <a:defRPr sz="42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ducation.ohio.gov/getattachment/Topics/Teaching/Educator-Evaluation-System/Ohio-s-Teacher-Evaluation-System/Evaluation-Resource-Guide.pdf.aspx"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ducation.ohio.gov/getattachment/Topics/Teaching/Educator-Standards-Board/OTES-Recommendations-By-ESB_Jan2017_FINAL.pdf.aspx"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education.ohio.gov/getattachment/Administrators/Strengthening-Educational-Leader-Supports/OhioPrincipalWorkgroupReport.pdf.asp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hyperlink" Target="mailto:SchoolAdmin@education.ohio.go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philanthropyohio.org/funding-area/educatio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Aaron.Ross@education.ohio.gov" TargetMode="External"/><Relationship Id="rId2" Type="http://schemas.openxmlformats.org/officeDocument/2006/relationships/hyperlink" Target="mailto:John.Soloninka@education.ohio.gov" TargetMode="External"/><Relationship Id="rId1" Type="http://schemas.openxmlformats.org/officeDocument/2006/relationships/slideLayout" Target="../slideLayouts/slideLayout2.xml"/><Relationship Id="rId4" Type="http://schemas.openxmlformats.org/officeDocument/2006/relationships/hyperlink" Target="mailto:Cheryl.Krohn@education.ohio.gov"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OCTEO </a:t>
            </a:r>
            <a:r>
              <a:rPr lang="en-US" cap="small" dirty="0"/>
              <a:t>Conference</a:t>
            </a:r>
          </a:p>
        </p:txBody>
      </p:sp>
      <p:sp>
        <p:nvSpPr>
          <p:cNvPr id="3" name="Subtitle 2"/>
          <p:cNvSpPr>
            <a:spLocks noGrp="1"/>
          </p:cNvSpPr>
          <p:nvPr>
            <p:ph type="subTitle" idx="1"/>
          </p:nvPr>
        </p:nvSpPr>
        <p:spPr/>
        <p:txBody>
          <a:bodyPr/>
          <a:lstStyle/>
          <a:p>
            <a:r>
              <a:rPr lang="en-US" dirty="0"/>
              <a:t>March 23, 2018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47060" y="1964682"/>
            <a:ext cx="7162800" cy="13716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dirty="0">
              <a:solidFill>
                <a:prstClr val="white"/>
              </a:solidFill>
            </a:endParaRPr>
          </a:p>
        </p:txBody>
      </p:sp>
      <p:sp>
        <p:nvSpPr>
          <p:cNvPr id="6" name="Rectangle 5"/>
          <p:cNvSpPr/>
          <p:nvPr/>
        </p:nvSpPr>
        <p:spPr bwMode="auto">
          <a:xfrm>
            <a:off x="847060" y="3613771"/>
            <a:ext cx="716280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a:xfrm>
            <a:off x="457200" y="682831"/>
            <a:ext cx="8229600" cy="646331"/>
          </a:xfrm>
        </p:spPr>
        <p:txBody>
          <a:bodyPr/>
          <a:lstStyle/>
          <a:p>
            <a:pPr algn="ctr"/>
            <a:r>
              <a:rPr lang="en-US" dirty="0"/>
              <a:t>Additional Updates</a:t>
            </a:r>
          </a:p>
        </p:txBody>
      </p:sp>
      <p:sp>
        <p:nvSpPr>
          <p:cNvPr id="7" name="Content Placeholder 2"/>
          <p:cNvSpPr txBox="1">
            <a:spLocks/>
          </p:cNvSpPr>
          <p:nvPr/>
        </p:nvSpPr>
        <p:spPr>
          <a:xfrm>
            <a:off x="1041990" y="2379311"/>
            <a:ext cx="5773479" cy="616797"/>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New Rapback Process </a:t>
            </a:r>
          </a:p>
        </p:txBody>
      </p:sp>
      <p:sp>
        <p:nvSpPr>
          <p:cNvPr id="8" name="Content Placeholder 2"/>
          <p:cNvSpPr txBox="1">
            <a:spLocks/>
          </p:cNvSpPr>
          <p:nvPr/>
        </p:nvSpPr>
        <p:spPr>
          <a:xfrm>
            <a:off x="1041990" y="3613771"/>
            <a:ext cx="6921796" cy="62122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Updating the Licensure Code of Professional Conduct for Ohio Educators </a:t>
            </a:r>
          </a:p>
        </p:txBody>
      </p:sp>
    </p:spTree>
    <p:extLst>
      <p:ext uri="{BB962C8B-B14F-4D97-AF65-F5344CB8AC3E}">
        <p14:creationId xmlns:p14="http://schemas.microsoft.com/office/powerpoint/2010/main" val="349680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57" y="2108014"/>
            <a:ext cx="4343228" cy="2585323"/>
          </a:xfrm>
        </p:spPr>
        <p:txBody>
          <a:bodyPr/>
          <a:lstStyle/>
          <a:p>
            <a:r>
              <a:rPr lang="en-US" cap="small" dirty="0">
                <a:solidFill>
                  <a:srgbClr val="C00000"/>
                </a:solidFill>
              </a:rPr>
              <a:t>Human Capital management Systems in Education</a:t>
            </a:r>
          </a:p>
        </p:txBody>
      </p:sp>
      <p:sp>
        <p:nvSpPr>
          <p:cNvPr id="4" name="Content Placeholder 2"/>
          <p:cNvSpPr txBox="1">
            <a:spLocks/>
          </p:cNvSpPr>
          <p:nvPr/>
        </p:nvSpPr>
        <p:spPr>
          <a:xfrm>
            <a:off x="885332" y="274321"/>
            <a:ext cx="2668772" cy="496004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4400" b="1" dirty="0">
                <a:solidFill>
                  <a:srgbClr val="C00000"/>
                </a:solidFill>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135136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30C8-9BF8-4058-A3F0-1108BA2B9461}"/>
              </a:ext>
            </a:extLst>
          </p:cNvPr>
          <p:cNvSpPr>
            <a:spLocks noGrp="1"/>
          </p:cNvSpPr>
          <p:nvPr>
            <p:ph type="title"/>
          </p:nvPr>
        </p:nvSpPr>
        <p:spPr>
          <a:xfrm>
            <a:off x="457200" y="457200"/>
            <a:ext cx="8229600" cy="1292662"/>
          </a:xfrm>
        </p:spPr>
        <p:txBody>
          <a:bodyPr/>
          <a:lstStyle/>
          <a:p>
            <a:r>
              <a:rPr lang="en-US" dirty="0"/>
              <a:t>Elevating Human Capital Partnership</a:t>
            </a:r>
          </a:p>
        </p:txBody>
      </p:sp>
      <p:graphicFrame>
        <p:nvGraphicFramePr>
          <p:cNvPr id="4" name="Content Placeholder 3">
            <a:extLst>
              <a:ext uri="{FF2B5EF4-FFF2-40B4-BE49-F238E27FC236}">
                <a16:creationId xmlns:a16="http://schemas.microsoft.com/office/drawing/2014/main" id="{A6F57B73-3626-448E-9FE0-C56FC7FF04F8}"/>
              </a:ext>
            </a:extLst>
          </p:cNvPr>
          <p:cNvGraphicFramePr>
            <a:graphicFrameLocks noGrp="1"/>
          </p:cNvGraphicFramePr>
          <p:nvPr>
            <p:ph idx="1"/>
            <p:extLst>
              <p:ext uri="{D42A27DB-BD31-4B8C-83A1-F6EECF244321}">
                <p14:modId xmlns:p14="http://schemas.microsoft.com/office/powerpoint/2010/main" val="4076068265"/>
              </p:ext>
            </p:extLst>
          </p:nvPr>
        </p:nvGraphicFramePr>
        <p:xfrm>
          <a:off x="457200" y="1749425"/>
          <a:ext cx="8229600" cy="4427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4D0BCCF8-5088-4738-9386-1A0BF1333E06}"/>
              </a:ext>
            </a:extLst>
          </p:cNvPr>
          <p:cNvGraphicFramePr/>
          <p:nvPr>
            <p:extLst>
              <p:ext uri="{D42A27DB-BD31-4B8C-83A1-F6EECF244321}">
                <p14:modId xmlns:p14="http://schemas.microsoft.com/office/powerpoint/2010/main" val="2545360128"/>
              </p:ext>
            </p:extLst>
          </p:nvPr>
        </p:nvGraphicFramePr>
        <p:xfrm>
          <a:off x="1197864" y="2015401"/>
          <a:ext cx="6748272" cy="6035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729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6B15-3E07-4681-BEB6-886CD4F6206F}"/>
              </a:ext>
            </a:extLst>
          </p:cNvPr>
          <p:cNvSpPr>
            <a:spLocks noGrp="1"/>
          </p:cNvSpPr>
          <p:nvPr>
            <p:ph type="title"/>
          </p:nvPr>
        </p:nvSpPr>
        <p:spPr>
          <a:xfrm>
            <a:off x="457200" y="457200"/>
            <a:ext cx="8229600" cy="1292662"/>
          </a:xfrm>
        </p:spPr>
        <p:txBody>
          <a:bodyPr/>
          <a:lstStyle/>
          <a:p>
            <a:r>
              <a:rPr lang="en-US" dirty="0"/>
              <a:t>Approach to Elevating </a:t>
            </a:r>
            <a:br>
              <a:rPr lang="en-US" dirty="0"/>
            </a:br>
            <a:r>
              <a:rPr lang="en-US" dirty="0"/>
              <a:t>Human Capital </a:t>
            </a:r>
          </a:p>
        </p:txBody>
      </p:sp>
      <p:grpSp>
        <p:nvGrpSpPr>
          <p:cNvPr id="4" name="Group 3">
            <a:extLst>
              <a:ext uri="{FF2B5EF4-FFF2-40B4-BE49-F238E27FC236}">
                <a16:creationId xmlns:a16="http://schemas.microsoft.com/office/drawing/2014/main" id="{3D022E40-E9CF-463A-BD8D-B271734D6B73}"/>
              </a:ext>
            </a:extLst>
          </p:cNvPr>
          <p:cNvGrpSpPr/>
          <p:nvPr/>
        </p:nvGrpSpPr>
        <p:grpSpPr>
          <a:xfrm>
            <a:off x="905691" y="2486877"/>
            <a:ext cx="3495457" cy="3313029"/>
            <a:chOff x="1353198" y="857461"/>
            <a:chExt cx="2919048" cy="3056426"/>
          </a:xfrm>
        </p:grpSpPr>
        <p:sp>
          <p:nvSpPr>
            <p:cNvPr id="5" name="Rectangle: Top Corners Rounded 4">
              <a:extLst>
                <a:ext uri="{FF2B5EF4-FFF2-40B4-BE49-F238E27FC236}">
                  <a16:creationId xmlns:a16="http://schemas.microsoft.com/office/drawing/2014/main" id="{D586EDCE-8590-45DB-9331-6E89F6AF5ED7}"/>
                </a:ext>
              </a:extLst>
            </p:cNvPr>
            <p:cNvSpPr/>
            <p:nvPr/>
          </p:nvSpPr>
          <p:spPr>
            <a:xfrm rot="16200000">
              <a:off x="1278685" y="931974"/>
              <a:ext cx="3056426" cy="2907400"/>
            </a:xfrm>
            <a:prstGeom prst="round2SameRect">
              <a:avLst>
                <a:gd name="adj1" fmla="val 16670"/>
                <a:gd name="adj2" fmla="val 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Rectangle: Top Corners Rounded 4">
              <a:extLst>
                <a:ext uri="{FF2B5EF4-FFF2-40B4-BE49-F238E27FC236}">
                  <a16:creationId xmlns:a16="http://schemas.microsoft.com/office/drawing/2014/main" id="{8368F7D6-5FC6-4B4D-BA13-C956B24964DA}"/>
                </a:ext>
              </a:extLst>
            </p:cNvPr>
            <p:cNvSpPr txBox="1"/>
            <p:nvPr/>
          </p:nvSpPr>
          <p:spPr>
            <a:xfrm>
              <a:off x="1506799" y="1070983"/>
              <a:ext cx="2765447" cy="277252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80010" tIns="133350" rIns="120015" bIns="133350" numCol="1" spcCol="1270" anchor="t" anchorCtr="0">
              <a:noAutofit/>
            </a:bodyPr>
            <a:lstStyle/>
            <a:p>
              <a:pPr marL="0" lvl="0" indent="0" algn="ctr" defTabSz="933450">
                <a:lnSpc>
                  <a:spcPct val="90000"/>
                </a:lnSpc>
                <a:spcBef>
                  <a:spcPct val="0"/>
                </a:spcBef>
                <a:spcAft>
                  <a:spcPct val="35000"/>
                </a:spcAft>
                <a:buNone/>
              </a:pPr>
              <a:r>
                <a:rPr lang="en-US" sz="2400" kern="1200" dirty="0">
                  <a:solidFill>
                    <a:schemeClr val="tx1"/>
                  </a:solidFill>
                </a:rPr>
                <a:t>Develop &amp; provide State-level resources that support comprehensive, human capital management systems grounded in Ohio’s policies &amp; practices</a:t>
              </a:r>
            </a:p>
          </p:txBody>
        </p:sp>
      </p:grpSp>
      <p:grpSp>
        <p:nvGrpSpPr>
          <p:cNvPr id="7" name="Group 6">
            <a:extLst>
              <a:ext uri="{FF2B5EF4-FFF2-40B4-BE49-F238E27FC236}">
                <a16:creationId xmlns:a16="http://schemas.microsoft.com/office/drawing/2014/main" id="{A94B6B41-F57C-4439-A56A-F69E3C6501F5}"/>
              </a:ext>
            </a:extLst>
          </p:cNvPr>
          <p:cNvGrpSpPr/>
          <p:nvPr/>
        </p:nvGrpSpPr>
        <p:grpSpPr>
          <a:xfrm>
            <a:off x="4371072" y="2486877"/>
            <a:ext cx="3814985" cy="3313031"/>
            <a:chOff x="4320046" y="840682"/>
            <a:chExt cx="2883193" cy="3056426"/>
          </a:xfrm>
        </p:grpSpPr>
        <p:sp>
          <p:nvSpPr>
            <p:cNvPr id="8" name="Rectangle: Top Corners Rounded 7">
              <a:extLst>
                <a:ext uri="{FF2B5EF4-FFF2-40B4-BE49-F238E27FC236}">
                  <a16:creationId xmlns:a16="http://schemas.microsoft.com/office/drawing/2014/main" id="{BB478E3C-5513-4665-AA65-7348295BDB27}"/>
                </a:ext>
              </a:extLst>
            </p:cNvPr>
            <p:cNvSpPr/>
            <p:nvPr/>
          </p:nvSpPr>
          <p:spPr>
            <a:xfrm rot="5400000">
              <a:off x="4233430" y="927298"/>
              <a:ext cx="3056426" cy="2883193"/>
            </a:xfrm>
            <a:prstGeom prst="round2SameRect">
              <a:avLst>
                <a:gd name="adj1" fmla="val 16670"/>
                <a:gd name="adj2" fmla="val 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Rectangle: Top Corners Rounded 4">
              <a:extLst>
                <a:ext uri="{FF2B5EF4-FFF2-40B4-BE49-F238E27FC236}">
                  <a16:creationId xmlns:a16="http://schemas.microsoft.com/office/drawing/2014/main" id="{34FA711D-C97B-4B63-BBC1-32EF71262F63}"/>
                </a:ext>
              </a:extLst>
            </p:cNvPr>
            <p:cNvSpPr txBox="1"/>
            <p:nvPr/>
          </p:nvSpPr>
          <p:spPr>
            <a:xfrm>
              <a:off x="4320047" y="981453"/>
              <a:ext cx="2742422" cy="2774884"/>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20015" tIns="133350" rIns="80010" bIns="133350" numCol="1" spcCol="1270" anchor="t" anchorCtr="0">
              <a:noAutofit/>
            </a:bodyPr>
            <a:lstStyle/>
            <a:p>
              <a:pPr marL="0" lvl="0" indent="0" algn="ctr" defTabSz="933450">
                <a:lnSpc>
                  <a:spcPct val="90000"/>
                </a:lnSpc>
                <a:spcBef>
                  <a:spcPct val="0"/>
                </a:spcBef>
                <a:spcAft>
                  <a:spcPct val="35000"/>
                </a:spcAft>
                <a:buNone/>
              </a:pPr>
              <a:endParaRPr lang="en-US" sz="2400" kern="1200" dirty="0">
                <a:solidFill>
                  <a:schemeClr val="tx1"/>
                </a:solidFill>
              </a:endParaRPr>
            </a:p>
            <a:p>
              <a:pPr marL="0" lvl="0" indent="0" algn="ctr" defTabSz="933450">
                <a:lnSpc>
                  <a:spcPct val="90000"/>
                </a:lnSpc>
                <a:spcBef>
                  <a:spcPct val="0"/>
                </a:spcBef>
                <a:spcAft>
                  <a:spcPct val="35000"/>
                </a:spcAft>
                <a:buNone/>
              </a:pPr>
              <a:r>
                <a:rPr lang="en-US" sz="2400" kern="1200" dirty="0">
                  <a:solidFill>
                    <a:schemeClr val="tx1"/>
                  </a:solidFill>
                </a:rPr>
                <a:t>Develop local human capital leadership expertise and capacity, while building regional communities of practice to support ongoing efforts</a:t>
              </a:r>
            </a:p>
          </p:txBody>
        </p:sp>
      </p:grpSp>
      <p:sp>
        <p:nvSpPr>
          <p:cNvPr id="10" name="Arrow: Circular 9">
            <a:extLst>
              <a:ext uri="{FF2B5EF4-FFF2-40B4-BE49-F238E27FC236}">
                <a16:creationId xmlns:a16="http://schemas.microsoft.com/office/drawing/2014/main" id="{AEA514CA-DBE8-463B-A4B2-29443B634748}"/>
              </a:ext>
            </a:extLst>
          </p:cNvPr>
          <p:cNvSpPr/>
          <p:nvPr/>
        </p:nvSpPr>
        <p:spPr>
          <a:xfrm>
            <a:off x="3394765" y="1668969"/>
            <a:ext cx="1952614" cy="1952519"/>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Arrow: Circular 10">
            <a:extLst>
              <a:ext uri="{FF2B5EF4-FFF2-40B4-BE49-F238E27FC236}">
                <a16:creationId xmlns:a16="http://schemas.microsoft.com/office/drawing/2014/main" id="{33F02F07-2B0D-4E4C-8272-CACCD008C52F}"/>
              </a:ext>
            </a:extLst>
          </p:cNvPr>
          <p:cNvSpPr/>
          <p:nvPr/>
        </p:nvSpPr>
        <p:spPr>
          <a:xfrm rot="10800000">
            <a:off x="3384630" y="4337647"/>
            <a:ext cx="1952614" cy="1952519"/>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865720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67B2-54D0-44AC-A384-64F2EED66C38}"/>
              </a:ext>
            </a:extLst>
          </p:cNvPr>
          <p:cNvSpPr>
            <a:spLocks noGrp="1"/>
          </p:cNvSpPr>
          <p:nvPr>
            <p:ph type="title"/>
          </p:nvPr>
        </p:nvSpPr>
        <p:spPr>
          <a:xfrm>
            <a:off x="457200" y="169817"/>
            <a:ext cx="8229600" cy="1354217"/>
          </a:xfrm>
        </p:spPr>
        <p:txBody>
          <a:bodyPr/>
          <a:lstStyle/>
          <a:p>
            <a:r>
              <a:rPr lang="en-US" sz="4400" dirty="0"/>
              <a:t>Definition: Human Capital Management System</a:t>
            </a:r>
            <a:endParaRPr lang="en-US" dirty="0"/>
          </a:p>
        </p:txBody>
      </p:sp>
      <p:sp>
        <p:nvSpPr>
          <p:cNvPr id="3" name="Content Placeholder 2">
            <a:extLst>
              <a:ext uri="{FF2B5EF4-FFF2-40B4-BE49-F238E27FC236}">
                <a16:creationId xmlns:a16="http://schemas.microsoft.com/office/drawing/2014/main" id="{C72EFC5E-014D-40AB-8338-978769979405}"/>
              </a:ext>
            </a:extLst>
          </p:cNvPr>
          <p:cNvSpPr>
            <a:spLocks noGrp="1"/>
          </p:cNvSpPr>
          <p:nvPr>
            <p:ph idx="1"/>
          </p:nvPr>
        </p:nvSpPr>
        <p:spPr>
          <a:xfrm>
            <a:off x="256903" y="1907210"/>
            <a:ext cx="8630193" cy="4737429"/>
          </a:xfrm>
        </p:spPr>
        <p:txBody>
          <a:bodyPr/>
          <a:lstStyle/>
          <a:p>
            <a:pPr marL="0" indent="0" algn="ctr">
              <a:buNone/>
            </a:pPr>
            <a:r>
              <a:rPr lang="en-US" dirty="0"/>
              <a:t>A system by which “a local educational agency makes and implements human capital decisions, such as decisions on preparation, recruitment, hiring, placement, retention, dismissal, compensation, professional development, tenure, and promotion.” </a:t>
            </a:r>
            <a:br>
              <a:rPr lang="en-US" sz="1000" dirty="0"/>
            </a:br>
            <a:endParaRPr lang="en-US" sz="1000" dirty="0"/>
          </a:p>
          <a:p>
            <a:pPr marL="0" indent="0" algn="ctr">
              <a:buNone/>
            </a:pPr>
            <a:r>
              <a:rPr lang="en-US" sz="2400" dirty="0"/>
              <a:t>–</a:t>
            </a:r>
            <a:r>
              <a:rPr lang="en-US" sz="2400" i="1" dirty="0"/>
              <a:t> ESSA, SEC. 2211. [20 U.S.C. 6631] PURPOSES; DEFINITIONS. (3), Enacted December 10, 2015</a:t>
            </a:r>
          </a:p>
          <a:p>
            <a:pPr marL="0" indent="0">
              <a:buNone/>
            </a:pPr>
            <a:endParaRPr lang="en-US" dirty="0"/>
          </a:p>
        </p:txBody>
      </p:sp>
    </p:spTree>
    <p:extLst>
      <p:ext uri="{BB962C8B-B14F-4D97-AF65-F5344CB8AC3E}">
        <p14:creationId xmlns:p14="http://schemas.microsoft.com/office/powerpoint/2010/main" val="1811462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4FE9-15DA-406E-A411-4A6947F23497}"/>
              </a:ext>
            </a:extLst>
          </p:cNvPr>
          <p:cNvSpPr>
            <a:spLocks noGrp="1"/>
          </p:cNvSpPr>
          <p:nvPr>
            <p:ph type="title"/>
          </p:nvPr>
        </p:nvSpPr>
        <p:spPr>
          <a:xfrm>
            <a:off x="457200" y="457200"/>
            <a:ext cx="8229600" cy="523220"/>
          </a:xfrm>
        </p:spPr>
        <p:txBody>
          <a:bodyPr/>
          <a:lstStyle/>
          <a:p>
            <a:r>
              <a:rPr lang="en-US" sz="3400" dirty="0"/>
              <a:t>Human Capital Management System</a:t>
            </a:r>
          </a:p>
        </p:txBody>
      </p:sp>
      <p:sp>
        <p:nvSpPr>
          <p:cNvPr id="3" name="Content Placeholder 2">
            <a:extLst>
              <a:ext uri="{FF2B5EF4-FFF2-40B4-BE49-F238E27FC236}">
                <a16:creationId xmlns:a16="http://schemas.microsoft.com/office/drawing/2014/main" id="{83288BEF-6F54-4325-8DA5-DFD494DFDB1E}"/>
              </a:ext>
            </a:extLst>
          </p:cNvPr>
          <p:cNvSpPr>
            <a:spLocks noGrp="1"/>
          </p:cNvSpPr>
          <p:nvPr>
            <p:ph idx="1"/>
          </p:nvPr>
        </p:nvSpPr>
        <p:spPr>
          <a:xfrm>
            <a:off x="457200" y="1658535"/>
            <a:ext cx="4106091" cy="4525963"/>
          </a:xfrm>
        </p:spPr>
        <p:txBody>
          <a:bodyPr/>
          <a:lstStyle/>
          <a:p>
            <a:r>
              <a:rPr lang="en-US" sz="2200" dirty="0"/>
              <a:t>We depict a comprehensive HCMS as a circle because if any section is missing, the HCMS is incomplete. </a:t>
            </a:r>
          </a:p>
          <a:p>
            <a:r>
              <a:rPr lang="en-US" sz="2200" dirty="0"/>
              <a:t>There is no single starting or ending point.</a:t>
            </a:r>
          </a:p>
          <a:p>
            <a:r>
              <a:rPr lang="en-US" sz="2200" dirty="0"/>
              <a:t>The four areas reinforce each other.</a:t>
            </a:r>
          </a:p>
          <a:p>
            <a:r>
              <a:rPr lang="en-US" sz="2200" dirty="0"/>
              <a:t>Leadership is in the center as an effective leader is integral to the success of all organizations.</a:t>
            </a:r>
          </a:p>
          <a:p>
            <a:endParaRPr lang="en-US" sz="2000" dirty="0"/>
          </a:p>
        </p:txBody>
      </p:sp>
      <p:pic>
        <p:nvPicPr>
          <p:cNvPr id="4" name="Picture 3">
            <a:extLst>
              <a:ext uri="{FF2B5EF4-FFF2-40B4-BE49-F238E27FC236}">
                <a16:creationId xmlns:a16="http://schemas.microsoft.com/office/drawing/2014/main" id="{543CB08F-8D22-4CAF-89E2-5EA531B9B0BD}"/>
              </a:ext>
            </a:extLst>
          </p:cNvPr>
          <p:cNvPicPr>
            <a:picLocks noChangeAspect="1"/>
          </p:cNvPicPr>
          <p:nvPr/>
        </p:nvPicPr>
        <p:blipFill rotWithShape="1">
          <a:blip r:embed="rId2"/>
          <a:srcRect l="3359" t="2084" r="3551" b="865"/>
          <a:stretch/>
        </p:blipFill>
        <p:spPr>
          <a:xfrm>
            <a:off x="4842805" y="1414918"/>
            <a:ext cx="4044203" cy="4044202"/>
          </a:xfrm>
          <a:prstGeom prst="rect">
            <a:avLst/>
          </a:prstGeom>
        </p:spPr>
      </p:pic>
      <p:sp>
        <p:nvSpPr>
          <p:cNvPr id="5" name="TextBox 4">
            <a:extLst>
              <a:ext uri="{FF2B5EF4-FFF2-40B4-BE49-F238E27FC236}">
                <a16:creationId xmlns:a16="http://schemas.microsoft.com/office/drawing/2014/main" id="{AA29C598-E3FC-4134-B346-026CB21BC4DF}"/>
              </a:ext>
            </a:extLst>
          </p:cNvPr>
          <p:cNvSpPr txBox="1"/>
          <p:nvPr/>
        </p:nvSpPr>
        <p:spPr>
          <a:xfrm>
            <a:off x="5704114" y="5861332"/>
            <a:ext cx="2577950" cy="646331"/>
          </a:xfrm>
          <a:prstGeom prst="rect">
            <a:avLst/>
          </a:prstGeom>
          <a:noFill/>
        </p:spPr>
        <p:txBody>
          <a:bodyPr wrap="none" rtlCol="0">
            <a:spAutoFit/>
          </a:bodyPr>
          <a:lstStyle/>
          <a:p>
            <a:r>
              <a:rPr lang="en-US" sz="1000" dirty="0">
                <a:solidFill>
                  <a:srgbClr val="FF0000"/>
                </a:solidFill>
              </a:rPr>
              <a:t>© 2017, Battelle for Kids. All Rights Reserved</a:t>
            </a:r>
            <a:r>
              <a:rPr lang="en-US" dirty="0">
                <a:solidFill>
                  <a:schemeClr val="bg1"/>
                </a:solidFill>
              </a:rPr>
              <a:t>.</a:t>
            </a:r>
            <a:endParaRPr lang="en-US" b="1" dirty="0">
              <a:solidFill>
                <a:schemeClr val="bg1"/>
              </a:solidFill>
              <a:latin typeface="Helvetica Neue"/>
            </a:endParaRPr>
          </a:p>
          <a:p>
            <a:endParaRPr lang="en-US" dirty="0"/>
          </a:p>
        </p:txBody>
      </p:sp>
    </p:spTree>
    <p:extLst>
      <p:ext uri="{BB962C8B-B14F-4D97-AF65-F5344CB8AC3E}">
        <p14:creationId xmlns:p14="http://schemas.microsoft.com/office/powerpoint/2010/main" val="1876672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4FE9-15DA-406E-A411-4A6947F23497}"/>
              </a:ext>
            </a:extLst>
          </p:cNvPr>
          <p:cNvSpPr>
            <a:spLocks noGrp="1"/>
          </p:cNvSpPr>
          <p:nvPr>
            <p:ph type="title"/>
          </p:nvPr>
        </p:nvSpPr>
        <p:spPr>
          <a:xfrm>
            <a:off x="457200" y="457200"/>
            <a:ext cx="8229600" cy="553998"/>
          </a:xfrm>
        </p:spPr>
        <p:txBody>
          <a:bodyPr/>
          <a:lstStyle/>
          <a:p>
            <a:r>
              <a:rPr lang="en-US" sz="3600" dirty="0"/>
              <a:t>Who do we believe are HC Leaders?</a:t>
            </a:r>
          </a:p>
        </p:txBody>
      </p:sp>
      <p:sp>
        <p:nvSpPr>
          <p:cNvPr id="3" name="Content Placeholder 2">
            <a:extLst>
              <a:ext uri="{FF2B5EF4-FFF2-40B4-BE49-F238E27FC236}">
                <a16:creationId xmlns:a16="http://schemas.microsoft.com/office/drawing/2014/main" id="{83288BEF-6F54-4325-8DA5-DFD494DFDB1E}"/>
              </a:ext>
            </a:extLst>
          </p:cNvPr>
          <p:cNvSpPr>
            <a:spLocks noGrp="1"/>
          </p:cNvSpPr>
          <p:nvPr>
            <p:ph idx="1"/>
          </p:nvPr>
        </p:nvSpPr>
        <p:spPr>
          <a:xfrm>
            <a:off x="457200" y="1397278"/>
            <a:ext cx="8229600" cy="5317030"/>
          </a:xfrm>
        </p:spPr>
        <p:txBody>
          <a:bodyPr/>
          <a:lstStyle/>
          <a:p>
            <a:r>
              <a:rPr lang="en-US" sz="2600" dirty="0"/>
              <a:t>People who </a:t>
            </a:r>
            <a:r>
              <a:rPr lang="en-US" sz="2600" b="1" dirty="0"/>
              <a:t>manage</a:t>
            </a:r>
            <a:r>
              <a:rPr lang="en-US" sz="2600" dirty="0"/>
              <a:t>, </a:t>
            </a:r>
            <a:r>
              <a:rPr lang="en-US" sz="2600" b="1" dirty="0"/>
              <a:t>evaluate</a:t>
            </a:r>
            <a:r>
              <a:rPr lang="en-US" sz="2600" dirty="0"/>
              <a:t>, or </a:t>
            </a:r>
            <a:r>
              <a:rPr lang="en-US" sz="2600" b="1" dirty="0"/>
              <a:t>lead</a:t>
            </a:r>
            <a:r>
              <a:rPr lang="en-US" sz="2600" dirty="0"/>
              <a:t> people to fulfill the goals of the organization as they are both </a:t>
            </a:r>
            <a:r>
              <a:rPr lang="en-US" sz="2600" b="1" dirty="0"/>
              <a:t>responsible</a:t>
            </a:r>
            <a:r>
              <a:rPr lang="en-US" sz="2600" dirty="0"/>
              <a:t> and </a:t>
            </a:r>
            <a:r>
              <a:rPr lang="en-US" sz="2600" b="1" dirty="0"/>
              <a:t>accountable</a:t>
            </a:r>
            <a:r>
              <a:rPr lang="en-US" sz="2600" dirty="0"/>
              <a:t> for growth of others. </a:t>
            </a:r>
          </a:p>
          <a:p>
            <a:r>
              <a:rPr lang="en-US" sz="2600" dirty="0"/>
              <a:t>HC leaders can be found across the organization in departments other than HR. These people include, but are not limited to:</a:t>
            </a:r>
          </a:p>
          <a:p>
            <a:pPr lvl="1"/>
            <a:r>
              <a:rPr lang="en-US" sz="1800" dirty="0"/>
              <a:t>HR department staff</a:t>
            </a:r>
          </a:p>
          <a:p>
            <a:pPr lvl="1"/>
            <a:r>
              <a:rPr lang="en-US" sz="1800" dirty="0"/>
              <a:t>District leaders—Superintendents, Deputy/Assistant Superintendents, Department Heads</a:t>
            </a:r>
          </a:p>
          <a:p>
            <a:pPr lvl="1"/>
            <a:r>
              <a:rPr lang="en-US" sz="1800" dirty="0"/>
              <a:t>Building leaders—Principals, Assistant Principals, Teacher Leaders</a:t>
            </a:r>
          </a:p>
          <a:p>
            <a:pPr lvl="1"/>
            <a:r>
              <a:rPr lang="en-US" sz="1800" dirty="0"/>
              <a:t>Public, private, and charter school executives and department directors</a:t>
            </a:r>
          </a:p>
          <a:p>
            <a:pPr lvl="1"/>
            <a:r>
              <a:rPr lang="en-US" sz="1800" dirty="0"/>
              <a:t>State departments of education and other education-related government employees</a:t>
            </a:r>
          </a:p>
          <a:p>
            <a:endParaRPr lang="en-US" dirty="0"/>
          </a:p>
        </p:txBody>
      </p:sp>
    </p:spTree>
    <p:extLst>
      <p:ext uri="{BB962C8B-B14F-4D97-AF65-F5344CB8AC3E}">
        <p14:creationId xmlns:p14="http://schemas.microsoft.com/office/powerpoint/2010/main" val="117174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288C4-8436-437F-8191-DB3515C75F18}"/>
              </a:ext>
            </a:extLst>
          </p:cNvPr>
          <p:cNvSpPr>
            <a:spLocks noGrp="1"/>
          </p:cNvSpPr>
          <p:nvPr>
            <p:ph type="title"/>
          </p:nvPr>
        </p:nvSpPr>
        <p:spPr>
          <a:xfrm>
            <a:off x="457200" y="211471"/>
            <a:ext cx="8229600" cy="1292662"/>
          </a:xfrm>
        </p:spPr>
        <p:txBody>
          <a:bodyPr/>
          <a:lstStyle/>
          <a:p>
            <a:r>
              <a:rPr lang="en-US" dirty="0">
                <a:solidFill>
                  <a:srgbClr val="C00000"/>
                </a:solidFill>
              </a:rPr>
              <a:t>Ohio’s State-Level </a:t>
            </a:r>
            <a:br>
              <a:rPr lang="en-US" dirty="0">
                <a:solidFill>
                  <a:srgbClr val="C00000"/>
                </a:solidFill>
              </a:rPr>
            </a:br>
            <a:r>
              <a:rPr lang="en-US" dirty="0">
                <a:solidFill>
                  <a:srgbClr val="C00000"/>
                </a:solidFill>
              </a:rPr>
              <a:t>Human Capital Initiatives</a:t>
            </a:r>
          </a:p>
        </p:txBody>
      </p:sp>
      <p:grpSp>
        <p:nvGrpSpPr>
          <p:cNvPr id="4" name="Group 3">
            <a:extLst>
              <a:ext uri="{FF2B5EF4-FFF2-40B4-BE49-F238E27FC236}">
                <a16:creationId xmlns:a16="http://schemas.microsoft.com/office/drawing/2014/main" id="{79748AD8-D209-4B65-A102-EBEBF48004BB}"/>
              </a:ext>
            </a:extLst>
          </p:cNvPr>
          <p:cNvGrpSpPr/>
          <p:nvPr/>
        </p:nvGrpSpPr>
        <p:grpSpPr>
          <a:xfrm>
            <a:off x="277911" y="1539130"/>
            <a:ext cx="2009737" cy="803895"/>
            <a:chOff x="1" y="1173221"/>
            <a:chExt cx="2009737" cy="803895"/>
          </a:xfrm>
        </p:grpSpPr>
        <p:sp>
          <p:nvSpPr>
            <p:cNvPr id="5" name="Arrow: Pentagon 4">
              <a:extLst>
                <a:ext uri="{FF2B5EF4-FFF2-40B4-BE49-F238E27FC236}">
                  <a16:creationId xmlns:a16="http://schemas.microsoft.com/office/drawing/2014/main" id="{584AC2F5-DC3A-422E-B2FA-F7D4835979EE}"/>
                </a:ext>
              </a:extLst>
            </p:cNvPr>
            <p:cNvSpPr/>
            <p:nvPr/>
          </p:nvSpPr>
          <p:spPr>
            <a:xfrm>
              <a:off x="1" y="1173221"/>
              <a:ext cx="2009737" cy="803895"/>
            </a:xfrm>
            <a:prstGeom prst="homePlat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Arrow: Pentagon 4">
              <a:extLst>
                <a:ext uri="{FF2B5EF4-FFF2-40B4-BE49-F238E27FC236}">
                  <a16:creationId xmlns:a16="http://schemas.microsoft.com/office/drawing/2014/main" id="{C315A1F0-4928-40AD-8163-A1D06026510D}"/>
                </a:ext>
              </a:extLst>
            </p:cNvPr>
            <p:cNvSpPr txBox="1"/>
            <p:nvPr/>
          </p:nvSpPr>
          <p:spPr>
            <a:xfrm>
              <a:off x="1" y="1173221"/>
              <a:ext cx="1808763" cy="803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Preparation</a:t>
              </a:r>
            </a:p>
          </p:txBody>
        </p:sp>
      </p:grpSp>
      <p:grpSp>
        <p:nvGrpSpPr>
          <p:cNvPr id="10" name="Group 9">
            <a:extLst>
              <a:ext uri="{FF2B5EF4-FFF2-40B4-BE49-F238E27FC236}">
                <a16:creationId xmlns:a16="http://schemas.microsoft.com/office/drawing/2014/main" id="{C84E1637-025C-436C-A7D5-BF549221E96D}"/>
              </a:ext>
            </a:extLst>
          </p:cNvPr>
          <p:cNvGrpSpPr/>
          <p:nvPr/>
        </p:nvGrpSpPr>
        <p:grpSpPr>
          <a:xfrm>
            <a:off x="1896543" y="1545993"/>
            <a:ext cx="2009737" cy="847308"/>
            <a:chOff x="1608820" y="1190473"/>
            <a:chExt cx="2009737" cy="847308"/>
          </a:xfrm>
        </p:grpSpPr>
        <p:sp>
          <p:nvSpPr>
            <p:cNvPr id="11" name="Arrow: Chevron 10">
              <a:extLst>
                <a:ext uri="{FF2B5EF4-FFF2-40B4-BE49-F238E27FC236}">
                  <a16:creationId xmlns:a16="http://schemas.microsoft.com/office/drawing/2014/main" id="{E90069F8-61AD-4C7C-99CA-1B681A3910A8}"/>
                </a:ext>
              </a:extLst>
            </p:cNvPr>
            <p:cNvSpPr/>
            <p:nvPr/>
          </p:nvSpPr>
          <p:spPr>
            <a:xfrm>
              <a:off x="1608820" y="1190473"/>
              <a:ext cx="2009737" cy="803895"/>
            </a:xfrm>
            <a:prstGeom prst="chevron">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Arrow: Chevron 4">
              <a:extLst>
                <a:ext uri="{FF2B5EF4-FFF2-40B4-BE49-F238E27FC236}">
                  <a16:creationId xmlns:a16="http://schemas.microsoft.com/office/drawing/2014/main" id="{BEE3923D-EC06-4A40-818F-8DD62B9563D2}"/>
                </a:ext>
              </a:extLst>
            </p:cNvPr>
            <p:cNvSpPr txBox="1"/>
            <p:nvPr/>
          </p:nvSpPr>
          <p:spPr>
            <a:xfrm>
              <a:off x="2032453" y="1233886"/>
              <a:ext cx="1205842" cy="803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Recruitment &amp; Selection</a:t>
              </a:r>
            </a:p>
          </p:txBody>
        </p:sp>
      </p:grpSp>
      <p:grpSp>
        <p:nvGrpSpPr>
          <p:cNvPr id="13" name="Group 12">
            <a:extLst>
              <a:ext uri="{FF2B5EF4-FFF2-40B4-BE49-F238E27FC236}">
                <a16:creationId xmlns:a16="http://schemas.microsoft.com/office/drawing/2014/main" id="{A4328D14-387F-4EBA-9848-4B5F53B656E8}"/>
              </a:ext>
            </a:extLst>
          </p:cNvPr>
          <p:cNvGrpSpPr/>
          <p:nvPr/>
        </p:nvGrpSpPr>
        <p:grpSpPr>
          <a:xfrm>
            <a:off x="3515175" y="1545993"/>
            <a:ext cx="2009737" cy="803895"/>
            <a:chOff x="3216611" y="1190473"/>
            <a:chExt cx="2009737" cy="803895"/>
          </a:xfrm>
        </p:grpSpPr>
        <p:sp>
          <p:nvSpPr>
            <p:cNvPr id="14" name="Arrow: Chevron 13">
              <a:extLst>
                <a:ext uri="{FF2B5EF4-FFF2-40B4-BE49-F238E27FC236}">
                  <a16:creationId xmlns:a16="http://schemas.microsoft.com/office/drawing/2014/main" id="{3154B73A-CFA4-4CB9-9146-3BCFC4C37B71}"/>
                </a:ext>
              </a:extLst>
            </p:cNvPr>
            <p:cNvSpPr/>
            <p:nvPr/>
          </p:nvSpPr>
          <p:spPr>
            <a:xfrm>
              <a:off x="3216611" y="1190473"/>
              <a:ext cx="2009737" cy="803895"/>
            </a:xfrm>
            <a:prstGeom prst="chevr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Arrow: Chevron 4">
              <a:extLst>
                <a:ext uri="{FF2B5EF4-FFF2-40B4-BE49-F238E27FC236}">
                  <a16:creationId xmlns:a16="http://schemas.microsoft.com/office/drawing/2014/main" id="{10398C2A-DF7D-4694-8491-4E3BD582A1C4}"/>
                </a:ext>
              </a:extLst>
            </p:cNvPr>
            <p:cNvSpPr txBox="1"/>
            <p:nvPr/>
          </p:nvSpPr>
          <p:spPr>
            <a:xfrm>
              <a:off x="3618559" y="1190473"/>
              <a:ext cx="1205842" cy="803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Onboarding</a:t>
              </a:r>
            </a:p>
          </p:txBody>
        </p:sp>
      </p:grpSp>
      <p:grpSp>
        <p:nvGrpSpPr>
          <p:cNvPr id="19" name="Group 18">
            <a:extLst>
              <a:ext uri="{FF2B5EF4-FFF2-40B4-BE49-F238E27FC236}">
                <a16:creationId xmlns:a16="http://schemas.microsoft.com/office/drawing/2014/main" id="{3418F8C1-F41C-4E35-859E-3F4A2B69B093}"/>
              </a:ext>
            </a:extLst>
          </p:cNvPr>
          <p:cNvGrpSpPr/>
          <p:nvPr/>
        </p:nvGrpSpPr>
        <p:grpSpPr>
          <a:xfrm>
            <a:off x="5122965" y="1553936"/>
            <a:ext cx="2009737" cy="803895"/>
            <a:chOff x="4824401" y="1190473"/>
            <a:chExt cx="2009737" cy="803895"/>
          </a:xfrm>
        </p:grpSpPr>
        <p:sp>
          <p:nvSpPr>
            <p:cNvPr id="20" name="Arrow: Chevron 19">
              <a:extLst>
                <a:ext uri="{FF2B5EF4-FFF2-40B4-BE49-F238E27FC236}">
                  <a16:creationId xmlns:a16="http://schemas.microsoft.com/office/drawing/2014/main" id="{84609C52-306A-4E60-AD16-344691F870B8}"/>
                </a:ext>
              </a:extLst>
            </p:cNvPr>
            <p:cNvSpPr/>
            <p:nvPr/>
          </p:nvSpPr>
          <p:spPr>
            <a:xfrm>
              <a:off x="4824401" y="1190473"/>
              <a:ext cx="2009737" cy="803895"/>
            </a:xfrm>
            <a:prstGeom prst="chevron">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Arrow: Chevron 4">
              <a:extLst>
                <a:ext uri="{FF2B5EF4-FFF2-40B4-BE49-F238E27FC236}">
                  <a16:creationId xmlns:a16="http://schemas.microsoft.com/office/drawing/2014/main" id="{8EBBEEDB-5E84-4876-8EE2-A1C44270C0F4}"/>
                </a:ext>
              </a:extLst>
            </p:cNvPr>
            <p:cNvSpPr txBox="1"/>
            <p:nvPr/>
          </p:nvSpPr>
          <p:spPr>
            <a:xfrm>
              <a:off x="5226349" y="1190473"/>
              <a:ext cx="1205842" cy="803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Development</a:t>
              </a:r>
              <a:endParaRPr lang="en-US" sz="1200" b="1" kern="1200" dirty="0">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2BFB6413-1BA5-4D25-96A5-5C410BC50C35}"/>
              </a:ext>
            </a:extLst>
          </p:cNvPr>
          <p:cNvGrpSpPr/>
          <p:nvPr/>
        </p:nvGrpSpPr>
        <p:grpSpPr>
          <a:xfrm>
            <a:off x="6736474" y="1556547"/>
            <a:ext cx="2009737" cy="803895"/>
            <a:chOff x="6432191" y="1190473"/>
            <a:chExt cx="2009737" cy="803895"/>
          </a:xfrm>
        </p:grpSpPr>
        <p:sp>
          <p:nvSpPr>
            <p:cNvPr id="23" name="Arrow: Chevron 22">
              <a:extLst>
                <a:ext uri="{FF2B5EF4-FFF2-40B4-BE49-F238E27FC236}">
                  <a16:creationId xmlns:a16="http://schemas.microsoft.com/office/drawing/2014/main" id="{AEEF3FD4-16F6-48DA-9B02-7A2934D757C7}"/>
                </a:ext>
              </a:extLst>
            </p:cNvPr>
            <p:cNvSpPr/>
            <p:nvPr/>
          </p:nvSpPr>
          <p:spPr>
            <a:xfrm>
              <a:off x="6432191" y="1190473"/>
              <a:ext cx="2009737" cy="803895"/>
            </a:xfrm>
            <a:prstGeom prst="chevron">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4" name="Arrow: Chevron 4">
              <a:extLst>
                <a:ext uri="{FF2B5EF4-FFF2-40B4-BE49-F238E27FC236}">
                  <a16:creationId xmlns:a16="http://schemas.microsoft.com/office/drawing/2014/main" id="{D67943BB-00E4-4A96-8F30-3ED94FA111D5}"/>
                </a:ext>
              </a:extLst>
            </p:cNvPr>
            <p:cNvSpPr txBox="1"/>
            <p:nvPr/>
          </p:nvSpPr>
          <p:spPr>
            <a:xfrm>
              <a:off x="6834139" y="1190473"/>
              <a:ext cx="1205842" cy="803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Career Progression</a:t>
              </a:r>
            </a:p>
          </p:txBody>
        </p:sp>
      </p:grpSp>
      <p:sp>
        <p:nvSpPr>
          <p:cNvPr id="25" name="Rectangle 24">
            <a:extLst>
              <a:ext uri="{FF2B5EF4-FFF2-40B4-BE49-F238E27FC236}">
                <a16:creationId xmlns:a16="http://schemas.microsoft.com/office/drawing/2014/main" id="{2BFF31B0-CF89-417F-9235-0C6E0E936EA9}"/>
              </a:ext>
            </a:extLst>
          </p:cNvPr>
          <p:cNvSpPr/>
          <p:nvPr/>
        </p:nvSpPr>
        <p:spPr>
          <a:xfrm>
            <a:off x="346119" y="2557440"/>
            <a:ext cx="8128000" cy="4775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Ohio Standards for Teachers, Principals, Professional Development</a:t>
            </a:r>
          </a:p>
        </p:txBody>
      </p:sp>
      <p:sp>
        <p:nvSpPr>
          <p:cNvPr id="26" name="Rectangle 25">
            <a:extLst>
              <a:ext uri="{FF2B5EF4-FFF2-40B4-BE49-F238E27FC236}">
                <a16:creationId xmlns:a16="http://schemas.microsoft.com/office/drawing/2014/main" id="{92352DF4-D674-4FDC-84B6-20631CFB0A3E}"/>
              </a:ext>
            </a:extLst>
          </p:cNvPr>
          <p:cNvSpPr/>
          <p:nvPr/>
        </p:nvSpPr>
        <p:spPr>
          <a:xfrm>
            <a:off x="1910759" y="3907220"/>
            <a:ext cx="6563360" cy="39084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Educator Evaluation Systems: OTES &amp; OPES</a:t>
            </a:r>
          </a:p>
        </p:txBody>
      </p:sp>
      <p:sp>
        <p:nvSpPr>
          <p:cNvPr id="27" name="Rectangle 26">
            <a:extLst>
              <a:ext uri="{FF2B5EF4-FFF2-40B4-BE49-F238E27FC236}">
                <a16:creationId xmlns:a16="http://schemas.microsoft.com/office/drawing/2014/main" id="{0599BC7A-014F-439C-8F83-4928C333A54C}"/>
              </a:ext>
            </a:extLst>
          </p:cNvPr>
          <p:cNvSpPr/>
          <p:nvPr/>
        </p:nvSpPr>
        <p:spPr>
          <a:xfrm>
            <a:off x="346119" y="3199099"/>
            <a:ext cx="4775200" cy="6289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Educator Preparation Program Requirements &amp; Performance Reports</a:t>
            </a:r>
          </a:p>
        </p:txBody>
      </p:sp>
      <p:sp>
        <p:nvSpPr>
          <p:cNvPr id="28" name="Rectangle 27">
            <a:extLst>
              <a:ext uri="{FF2B5EF4-FFF2-40B4-BE49-F238E27FC236}">
                <a16:creationId xmlns:a16="http://schemas.microsoft.com/office/drawing/2014/main" id="{88F6039F-1A10-4E27-A7B6-D7F6484A224C}"/>
              </a:ext>
            </a:extLst>
          </p:cNvPr>
          <p:cNvSpPr/>
          <p:nvPr/>
        </p:nvSpPr>
        <p:spPr>
          <a:xfrm>
            <a:off x="3282359" y="4397378"/>
            <a:ext cx="5191760" cy="53848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Resident Educator Program</a:t>
            </a:r>
          </a:p>
        </p:txBody>
      </p:sp>
      <p:sp>
        <p:nvSpPr>
          <p:cNvPr id="30" name="Rectangle 29">
            <a:extLst>
              <a:ext uri="{FF2B5EF4-FFF2-40B4-BE49-F238E27FC236}">
                <a16:creationId xmlns:a16="http://schemas.microsoft.com/office/drawing/2014/main" id="{B996F57E-2F95-41CB-A72F-5B5969B82219}"/>
              </a:ext>
            </a:extLst>
          </p:cNvPr>
          <p:cNvSpPr/>
          <p:nvPr/>
        </p:nvSpPr>
        <p:spPr>
          <a:xfrm>
            <a:off x="6442119" y="5035174"/>
            <a:ext cx="2032000" cy="558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Advanced Licensure</a:t>
            </a:r>
          </a:p>
        </p:txBody>
      </p:sp>
      <p:sp>
        <p:nvSpPr>
          <p:cNvPr id="31" name="Rectangle 30">
            <a:extLst>
              <a:ext uri="{FF2B5EF4-FFF2-40B4-BE49-F238E27FC236}">
                <a16:creationId xmlns:a16="http://schemas.microsoft.com/office/drawing/2014/main" id="{0C27EDC3-86D8-46A1-BB10-A7D76B55DF5E}"/>
              </a:ext>
            </a:extLst>
          </p:cNvPr>
          <p:cNvSpPr/>
          <p:nvPr/>
        </p:nvSpPr>
        <p:spPr>
          <a:xfrm>
            <a:off x="6442119" y="5700940"/>
            <a:ext cx="2032000" cy="558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Teacher Leader Framework</a:t>
            </a:r>
          </a:p>
        </p:txBody>
      </p:sp>
    </p:spTree>
    <p:extLst>
      <p:ext uri="{BB962C8B-B14F-4D97-AF65-F5344CB8AC3E}">
        <p14:creationId xmlns:p14="http://schemas.microsoft.com/office/powerpoint/2010/main" val="2856806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8230B-C7A1-4A70-A5CB-81FC55BF3609}"/>
              </a:ext>
            </a:extLst>
          </p:cNvPr>
          <p:cNvSpPr>
            <a:spLocks noGrp="1"/>
          </p:cNvSpPr>
          <p:nvPr>
            <p:ph type="title"/>
          </p:nvPr>
        </p:nvSpPr>
        <p:spPr/>
        <p:txBody>
          <a:bodyPr/>
          <a:lstStyle/>
          <a:p>
            <a:r>
              <a:rPr lang="en-US" dirty="0"/>
              <a:t>HCMS Activities</a:t>
            </a:r>
          </a:p>
        </p:txBody>
      </p:sp>
      <p:graphicFrame>
        <p:nvGraphicFramePr>
          <p:cNvPr id="5" name="Content Placeholder 3">
            <a:extLst>
              <a:ext uri="{FF2B5EF4-FFF2-40B4-BE49-F238E27FC236}">
                <a16:creationId xmlns:a16="http://schemas.microsoft.com/office/drawing/2014/main" id="{D3C60539-A6FA-4D46-80A3-A229F6DD5CD1}"/>
              </a:ext>
            </a:extLst>
          </p:cNvPr>
          <p:cNvGraphicFramePr>
            <a:graphicFrameLocks noGrp="1"/>
          </p:cNvGraphicFramePr>
          <p:nvPr>
            <p:ph idx="1"/>
            <p:extLst>
              <p:ext uri="{D42A27DB-BD31-4B8C-83A1-F6EECF244321}">
                <p14:modId xmlns:p14="http://schemas.microsoft.com/office/powerpoint/2010/main" val="3480896172"/>
              </p:ext>
            </p:extLst>
          </p:nvPr>
        </p:nvGraphicFramePr>
        <p:xfrm>
          <a:off x="457200" y="1344672"/>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7523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3F5D-8220-4E92-A7BE-E13828C49516}"/>
              </a:ext>
            </a:extLst>
          </p:cNvPr>
          <p:cNvSpPr>
            <a:spLocks noGrp="1"/>
          </p:cNvSpPr>
          <p:nvPr>
            <p:ph type="title"/>
          </p:nvPr>
        </p:nvSpPr>
        <p:spPr>
          <a:xfrm>
            <a:off x="457200" y="609600"/>
            <a:ext cx="8229600" cy="646331"/>
          </a:xfrm>
        </p:spPr>
        <p:txBody>
          <a:bodyPr/>
          <a:lstStyle/>
          <a:p>
            <a:r>
              <a:rPr lang="en-US" dirty="0"/>
              <a:t>HCMS State Advisory Group</a:t>
            </a:r>
          </a:p>
        </p:txBody>
      </p:sp>
      <p:sp>
        <p:nvSpPr>
          <p:cNvPr id="3" name="Content Placeholder 2">
            <a:extLst>
              <a:ext uri="{FF2B5EF4-FFF2-40B4-BE49-F238E27FC236}">
                <a16:creationId xmlns:a16="http://schemas.microsoft.com/office/drawing/2014/main" id="{F61839A5-C4F7-4F79-BC9C-B102FC9468AA}"/>
              </a:ext>
            </a:extLst>
          </p:cNvPr>
          <p:cNvSpPr>
            <a:spLocks noGrp="1"/>
          </p:cNvSpPr>
          <p:nvPr>
            <p:ph idx="1"/>
          </p:nvPr>
        </p:nvSpPr>
        <p:spPr>
          <a:xfrm>
            <a:off x="1027610" y="1715588"/>
            <a:ext cx="7149739" cy="4502331"/>
          </a:xfrm>
        </p:spPr>
        <p:txBody>
          <a:bodyPr/>
          <a:lstStyle/>
          <a:p>
            <a:r>
              <a:rPr lang="en-US" sz="3600" dirty="0"/>
              <a:t>If you are interested in potentially joining the HCMS Advisory Group, please send me your contact information and details</a:t>
            </a:r>
          </a:p>
          <a:p>
            <a:pPr marL="0" indent="0">
              <a:buNone/>
            </a:pPr>
            <a:endParaRPr lang="en-US" sz="2200" dirty="0"/>
          </a:p>
          <a:p>
            <a:pPr lvl="1">
              <a:buFont typeface="Wingdings" panose="05000000000000000000" pitchFamily="2" charset="2"/>
              <a:buChar char="§"/>
            </a:pPr>
            <a:r>
              <a:rPr lang="en-US" dirty="0"/>
              <a:t>E-mail: </a:t>
            </a:r>
            <a:r>
              <a:rPr lang="en-US" dirty="0">
                <a:solidFill>
                  <a:srgbClr val="0070C0"/>
                </a:solidFill>
              </a:rPr>
              <a:t>cheryl.krohn@education.ohio.gov</a:t>
            </a:r>
          </a:p>
          <a:p>
            <a:pPr lvl="1">
              <a:buFont typeface="Wingdings" panose="05000000000000000000" pitchFamily="2" charset="2"/>
              <a:buChar char="§"/>
            </a:pPr>
            <a:r>
              <a:rPr lang="en-US" dirty="0"/>
              <a:t>Phone: 614.466.0216</a:t>
            </a:r>
          </a:p>
          <a:p>
            <a:pPr marL="0" indent="0">
              <a:buNone/>
            </a:pPr>
            <a:endParaRPr lang="en-US" dirty="0"/>
          </a:p>
          <a:p>
            <a:endParaRPr lang="en-US" dirty="0"/>
          </a:p>
        </p:txBody>
      </p:sp>
    </p:spTree>
    <p:extLst>
      <p:ext uri="{BB962C8B-B14F-4D97-AF65-F5344CB8AC3E}">
        <p14:creationId xmlns:p14="http://schemas.microsoft.com/office/powerpoint/2010/main" val="972894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23724"/>
            <a:ext cx="8386011" cy="4364162"/>
          </a:xfrm>
        </p:spPr>
        <p:txBody>
          <a:bodyPr/>
          <a:lstStyle/>
          <a:p>
            <a:pPr marL="514350" indent="-514350">
              <a:spcBef>
                <a:spcPts val="0"/>
              </a:spcBef>
              <a:spcAft>
                <a:spcPts val="1800"/>
              </a:spcAft>
              <a:buFont typeface="+mj-lt"/>
              <a:buAutoNum type="arabicPeriod"/>
            </a:pPr>
            <a:r>
              <a:rPr lang="en-US" b="1" cap="small" dirty="0"/>
              <a:t>Office of Professional Conduct</a:t>
            </a:r>
          </a:p>
          <a:p>
            <a:pPr marL="514350" indent="-514350">
              <a:spcBef>
                <a:spcPts val="0"/>
              </a:spcBef>
              <a:spcAft>
                <a:spcPts val="1800"/>
              </a:spcAft>
              <a:buFont typeface="+mj-lt"/>
              <a:buAutoNum type="arabicPeriod"/>
            </a:pPr>
            <a:r>
              <a:rPr lang="en-US" b="1" cap="small" dirty="0"/>
              <a:t>Human Capital Management System</a:t>
            </a:r>
            <a:endParaRPr lang="en-US" cap="small" dirty="0"/>
          </a:p>
          <a:p>
            <a:pPr marL="514350" indent="-514350">
              <a:spcBef>
                <a:spcPts val="0"/>
              </a:spcBef>
              <a:spcAft>
                <a:spcPts val="1800"/>
              </a:spcAft>
              <a:buFont typeface="+mj-lt"/>
              <a:buAutoNum type="arabicPeriod"/>
            </a:pPr>
            <a:r>
              <a:rPr lang="en-US" b="1" cap="small" dirty="0"/>
              <a:t>Ohio Resident Educator Program</a:t>
            </a:r>
          </a:p>
          <a:p>
            <a:pPr marL="514350" indent="-514350">
              <a:spcBef>
                <a:spcPts val="0"/>
              </a:spcBef>
              <a:spcAft>
                <a:spcPts val="1800"/>
              </a:spcAft>
              <a:buFont typeface="+mj-lt"/>
              <a:buAutoNum type="arabicPeriod"/>
            </a:pPr>
            <a:r>
              <a:rPr lang="en-US" b="1" cap="small" dirty="0"/>
              <a:t>Ohio Teacher Evaluation System (OTES) </a:t>
            </a:r>
          </a:p>
          <a:p>
            <a:pPr marL="514350" indent="-514350">
              <a:spcBef>
                <a:spcPts val="0"/>
              </a:spcBef>
              <a:spcAft>
                <a:spcPts val="1800"/>
              </a:spcAft>
              <a:buFont typeface="+mj-lt"/>
              <a:buAutoNum type="arabicPeriod"/>
            </a:pPr>
            <a:r>
              <a:rPr lang="en-US" b="1" cap="small" dirty="0"/>
              <a:t>Ohio Standards for Principals</a:t>
            </a:r>
          </a:p>
          <a:p>
            <a:pPr marL="514350" indent="-514350">
              <a:spcBef>
                <a:spcPts val="0"/>
              </a:spcBef>
              <a:spcAft>
                <a:spcPts val="1800"/>
              </a:spcAft>
              <a:buFont typeface="+mj-lt"/>
              <a:buAutoNum type="arabicPeriod"/>
            </a:pPr>
            <a:r>
              <a:rPr lang="en-US" b="1" cap="small" dirty="0"/>
              <a:t>Ohio Assessments for Educators</a:t>
            </a:r>
          </a:p>
          <a:p>
            <a:pPr marL="0" indent="0">
              <a:buNone/>
            </a:pPr>
            <a:endParaRPr lang="en-US" dirty="0"/>
          </a:p>
        </p:txBody>
      </p:sp>
      <p:sp>
        <p:nvSpPr>
          <p:cNvPr id="5" name="Title 4"/>
          <p:cNvSpPr>
            <a:spLocks noGrp="1"/>
          </p:cNvSpPr>
          <p:nvPr>
            <p:ph type="title"/>
          </p:nvPr>
        </p:nvSpPr>
        <p:spPr/>
        <p:txBody>
          <a:bodyPr/>
          <a:lstStyle/>
          <a:p>
            <a:r>
              <a:rPr lang="en-US" dirty="0"/>
              <a:t> </a:t>
            </a:r>
          </a:p>
        </p:txBody>
      </p:sp>
      <p:pic>
        <p:nvPicPr>
          <p:cNvPr id="6" name="Picture 5"/>
          <p:cNvPicPr>
            <a:picLocks noChangeAspect="1"/>
          </p:cNvPicPr>
          <p:nvPr/>
        </p:nvPicPr>
        <p:blipFill>
          <a:blip r:embed="rId2"/>
          <a:stretch>
            <a:fillRect/>
          </a:stretch>
        </p:blipFill>
        <p:spPr>
          <a:xfrm>
            <a:off x="2781690" y="204955"/>
            <a:ext cx="3955995" cy="1797152"/>
          </a:xfrm>
          <a:prstGeom prst="rect">
            <a:avLst/>
          </a:prstGeom>
        </p:spPr>
      </p:pic>
    </p:spTree>
    <p:extLst>
      <p:ext uri="{BB962C8B-B14F-4D97-AF65-F5344CB8AC3E}">
        <p14:creationId xmlns:p14="http://schemas.microsoft.com/office/powerpoint/2010/main" val="373688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4104" y="2194560"/>
            <a:ext cx="4825538" cy="2633471"/>
          </a:xfrm>
        </p:spPr>
        <p:txBody>
          <a:bodyPr/>
          <a:lstStyle/>
          <a:p>
            <a:pPr marL="0" lvl="0" indent="0" algn="ctr">
              <a:spcBef>
                <a:spcPts val="0"/>
              </a:spcBef>
              <a:buNone/>
            </a:pPr>
            <a:r>
              <a:rPr lang="en-US" sz="5400" b="1" dirty="0">
                <a:solidFill>
                  <a:srgbClr val="C00000"/>
                </a:solidFill>
              </a:rPr>
              <a:t>Ohio Resident Educator Program</a:t>
            </a:r>
          </a:p>
        </p:txBody>
      </p:sp>
      <p:sp>
        <p:nvSpPr>
          <p:cNvPr id="5" name="Content Placeholder 2"/>
          <p:cNvSpPr txBox="1">
            <a:spLocks/>
          </p:cNvSpPr>
          <p:nvPr/>
        </p:nvSpPr>
        <p:spPr>
          <a:xfrm>
            <a:off x="885332" y="708405"/>
            <a:ext cx="2668772" cy="4525963"/>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4400" b="1" dirty="0">
                <a:solidFill>
                  <a:srgbClr val="C00000"/>
                </a:solidFill>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201962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4173"/>
            <a:ext cx="8229600" cy="646331"/>
          </a:xfrm>
        </p:spPr>
        <p:txBody>
          <a:bodyPr/>
          <a:lstStyle/>
          <a:p>
            <a:r>
              <a:rPr lang="en-US" dirty="0">
                <a:solidFill>
                  <a:srgbClr val="C00000"/>
                </a:solidFill>
              </a:rPr>
              <a:t>2017-2018 Restructured RESA</a:t>
            </a:r>
          </a:p>
        </p:txBody>
      </p:sp>
      <p:sp>
        <p:nvSpPr>
          <p:cNvPr id="3" name="Content Placeholder 2"/>
          <p:cNvSpPr>
            <a:spLocks noGrp="1"/>
          </p:cNvSpPr>
          <p:nvPr>
            <p:ph idx="1"/>
          </p:nvPr>
        </p:nvSpPr>
        <p:spPr>
          <a:xfrm>
            <a:off x="149088" y="1278433"/>
            <a:ext cx="8915400" cy="5380783"/>
          </a:xfrm>
        </p:spPr>
        <p:txBody>
          <a:bodyPr/>
          <a:lstStyle/>
          <a:p>
            <a:r>
              <a:rPr lang="en-US" sz="2800" dirty="0"/>
              <a:t>One videotaped “Lesson Reflection” (instead of four tasks); and</a:t>
            </a:r>
          </a:p>
          <a:p>
            <a:pPr marL="0" indent="0">
              <a:buNone/>
            </a:pPr>
            <a:endParaRPr lang="en-US" sz="800" dirty="0"/>
          </a:p>
          <a:p>
            <a:r>
              <a:rPr lang="en-US" sz="2800" dirty="0"/>
              <a:t>Responses to prompts about the classroom, students, and lesson taught in the video submission</a:t>
            </a:r>
          </a:p>
          <a:p>
            <a:endParaRPr lang="en-US" sz="800" dirty="0"/>
          </a:p>
          <a:p>
            <a:r>
              <a:rPr lang="en-US" sz="2800" dirty="0"/>
              <a:t>Areas removed from the RESA are now addressed through local focused mentoring activities:</a:t>
            </a:r>
          </a:p>
          <a:p>
            <a:pPr marL="0" indent="0">
              <a:buNone/>
            </a:pPr>
            <a:r>
              <a:rPr lang="en-US" sz="2800" dirty="0"/>
              <a:t>	</a:t>
            </a:r>
            <a:r>
              <a:rPr lang="en-US" sz="2400" dirty="0">
                <a:solidFill>
                  <a:srgbClr val="C00000"/>
                </a:solidFill>
              </a:rPr>
              <a:t>Year 1: </a:t>
            </a:r>
            <a:r>
              <a:rPr lang="en-US" sz="2400" dirty="0"/>
              <a:t>	Instructional Mentoring, and</a:t>
            </a:r>
          </a:p>
          <a:p>
            <a:pPr marL="0" indent="0">
              <a:buNone/>
            </a:pPr>
            <a:r>
              <a:rPr lang="en-US" sz="2400" dirty="0"/>
              <a:t>				Mentoring on Communication &amp; Collaboration</a:t>
            </a:r>
          </a:p>
          <a:p>
            <a:pPr marL="0" indent="0">
              <a:buNone/>
            </a:pPr>
            <a:r>
              <a:rPr lang="en-US" sz="2400" dirty="0"/>
              <a:t>	</a:t>
            </a:r>
            <a:r>
              <a:rPr lang="en-US" sz="2400" dirty="0">
                <a:solidFill>
                  <a:srgbClr val="C00000"/>
                </a:solidFill>
              </a:rPr>
              <a:t>Year 2:   	</a:t>
            </a:r>
            <a:r>
              <a:rPr lang="en-US" sz="2400" dirty="0"/>
              <a:t>Instructional Mentoring, and</a:t>
            </a:r>
          </a:p>
          <a:p>
            <a:pPr marL="0" indent="0">
              <a:buNone/>
            </a:pPr>
            <a:r>
              <a:rPr lang="en-US" sz="2400" dirty="0"/>
              <a:t>				Mentoring on Formative &amp; Summative Assessments</a:t>
            </a:r>
          </a:p>
          <a:p>
            <a:pPr marL="0" indent="0">
              <a:buNone/>
            </a:pPr>
            <a:endParaRPr lang="en-US" dirty="0"/>
          </a:p>
        </p:txBody>
      </p:sp>
    </p:spTree>
    <p:extLst>
      <p:ext uri="{BB962C8B-B14F-4D97-AF65-F5344CB8AC3E}">
        <p14:creationId xmlns:p14="http://schemas.microsoft.com/office/powerpoint/2010/main" val="30930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B5F3-F568-42A6-9001-7B595CFD5230}"/>
              </a:ext>
            </a:extLst>
          </p:cNvPr>
          <p:cNvSpPr>
            <a:spLocks noGrp="1"/>
          </p:cNvSpPr>
          <p:nvPr>
            <p:ph type="title"/>
          </p:nvPr>
        </p:nvSpPr>
        <p:spPr>
          <a:xfrm>
            <a:off x="457200" y="134034"/>
            <a:ext cx="8229600" cy="646331"/>
          </a:xfrm>
        </p:spPr>
        <p:txBody>
          <a:bodyPr/>
          <a:lstStyle/>
          <a:p>
            <a:r>
              <a:rPr lang="en-US" dirty="0"/>
              <a:t>RESA  Updates</a:t>
            </a:r>
          </a:p>
        </p:txBody>
      </p:sp>
      <p:sp>
        <p:nvSpPr>
          <p:cNvPr id="3" name="Content Placeholder 2">
            <a:extLst>
              <a:ext uri="{FF2B5EF4-FFF2-40B4-BE49-F238E27FC236}">
                <a16:creationId xmlns:a16="http://schemas.microsoft.com/office/drawing/2014/main" id="{35611183-6DBC-4F1D-A494-A3FF33A92795}"/>
              </a:ext>
            </a:extLst>
          </p:cNvPr>
          <p:cNvSpPr>
            <a:spLocks noGrp="1"/>
          </p:cNvSpPr>
          <p:nvPr>
            <p:ph idx="1"/>
          </p:nvPr>
        </p:nvSpPr>
        <p:spPr>
          <a:xfrm>
            <a:off x="457200" y="1040130"/>
            <a:ext cx="8229600" cy="5325044"/>
          </a:xfrm>
        </p:spPr>
        <p:txBody>
          <a:bodyPr/>
          <a:lstStyle/>
          <a:p>
            <a:pPr marL="0" indent="0">
              <a:buNone/>
              <a:defRPr/>
            </a:pPr>
            <a:r>
              <a:rPr lang="en-US" b="1" dirty="0"/>
              <a:t>Beginning with the 2017-2018 school year: </a:t>
            </a:r>
          </a:p>
          <a:p>
            <a:pPr marL="573087" lvl="1" indent="0">
              <a:buNone/>
              <a:defRPr/>
            </a:pPr>
            <a:r>
              <a:rPr lang="en-US" dirty="0"/>
              <a:t>Senate Bill 3 provided for a local option to allow RESA candidates to opt out of OTES the first year they take RESA</a:t>
            </a:r>
          </a:p>
          <a:p>
            <a:pPr marL="573087" lvl="1" indent="0">
              <a:buNone/>
              <a:defRPr/>
            </a:pPr>
            <a:endParaRPr lang="en-US" sz="1100" dirty="0"/>
          </a:p>
          <a:p>
            <a:pPr marL="0" indent="0">
              <a:buNone/>
            </a:pPr>
            <a:r>
              <a:rPr lang="en-US" b="1" dirty="0"/>
              <a:t>Beginning with the 2018-2019 school year:</a:t>
            </a:r>
          </a:p>
          <a:p>
            <a:pPr marL="346075" lvl="1" indent="0">
              <a:buNone/>
            </a:pPr>
            <a:r>
              <a:rPr lang="en-US" dirty="0"/>
              <a:t>Local policies and procedures may permit a Year-2 Resident Educator to participate in the RESA upon consultation with local program coordinator and mentor</a:t>
            </a:r>
          </a:p>
        </p:txBody>
      </p:sp>
    </p:spTree>
    <p:extLst>
      <p:ext uri="{BB962C8B-B14F-4D97-AF65-F5344CB8AC3E}">
        <p14:creationId xmlns:p14="http://schemas.microsoft.com/office/powerpoint/2010/main" val="298857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8286-9641-4F10-B712-00BE20E47594}"/>
              </a:ext>
            </a:extLst>
          </p:cNvPr>
          <p:cNvSpPr>
            <a:spLocks noGrp="1"/>
          </p:cNvSpPr>
          <p:nvPr>
            <p:ph type="title"/>
          </p:nvPr>
        </p:nvSpPr>
        <p:spPr>
          <a:xfrm>
            <a:off x="457200" y="575954"/>
            <a:ext cx="8229600" cy="646331"/>
          </a:xfrm>
        </p:spPr>
        <p:txBody>
          <a:bodyPr/>
          <a:lstStyle/>
          <a:p>
            <a:r>
              <a:rPr lang="en-US" dirty="0">
                <a:solidFill>
                  <a:srgbClr val="C00000"/>
                </a:solidFill>
              </a:rPr>
              <a:t>Mentor Training Revised</a:t>
            </a:r>
          </a:p>
        </p:txBody>
      </p:sp>
      <p:sp>
        <p:nvSpPr>
          <p:cNvPr id="3" name="Content Placeholder 2">
            <a:extLst>
              <a:ext uri="{FF2B5EF4-FFF2-40B4-BE49-F238E27FC236}">
                <a16:creationId xmlns:a16="http://schemas.microsoft.com/office/drawing/2014/main" id="{FAE388FA-95F7-400B-8240-B57D0E827B04}"/>
              </a:ext>
            </a:extLst>
          </p:cNvPr>
          <p:cNvSpPr>
            <a:spLocks noGrp="1"/>
          </p:cNvSpPr>
          <p:nvPr>
            <p:ph idx="1"/>
          </p:nvPr>
        </p:nvSpPr>
        <p:spPr>
          <a:xfrm>
            <a:off x="457200" y="1690253"/>
            <a:ext cx="8229600" cy="4389483"/>
          </a:xfrm>
        </p:spPr>
        <p:txBody>
          <a:bodyPr/>
          <a:lstStyle/>
          <a:p>
            <a:r>
              <a:rPr lang="en-US" dirty="0"/>
              <a:t>Resident Educator state trainers academy</a:t>
            </a:r>
          </a:p>
          <a:p>
            <a:r>
              <a:rPr lang="en-US" dirty="0"/>
              <a:t>Revised mentor trainings began in March</a:t>
            </a:r>
          </a:p>
          <a:p>
            <a:r>
              <a:rPr lang="en-US" dirty="0"/>
              <a:t>Previously trained mentors are not    required to attend</a:t>
            </a:r>
          </a:p>
          <a:p>
            <a:r>
              <a:rPr lang="en-US" dirty="0"/>
              <a:t>Additional resources                                  are forthcoming</a:t>
            </a:r>
          </a:p>
          <a:p>
            <a:endParaRPr lang="en-US" dirty="0"/>
          </a:p>
          <a:p>
            <a:pPr marL="346075" lvl="1" indent="0">
              <a:buNone/>
            </a:pPr>
            <a:endParaRPr lang="en-US" dirty="0"/>
          </a:p>
        </p:txBody>
      </p:sp>
      <p:pic>
        <p:nvPicPr>
          <p:cNvPr id="5" name="Picture 4">
            <a:extLst>
              <a:ext uri="{FF2B5EF4-FFF2-40B4-BE49-F238E27FC236}">
                <a16:creationId xmlns:a16="http://schemas.microsoft.com/office/drawing/2014/main" id="{49832561-7707-44EB-A064-BAC92FDFBDD3}"/>
              </a:ext>
            </a:extLst>
          </p:cNvPr>
          <p:cNvPicPr>
            <a:picLocks noChangeAspect="1"/>
          </p:cNvPicPr>
          <p:nvPr/>
        </p:nvPicPr>
        <p:blipFill>
          <a:blip r:embed="rId3"/>
          <a:stretch>
            <a:fillRect/>
          </a:stretch>
        </p:blipFill>
        <p:spPr>
          <a:xfrm>
            <a:off x="4492171" y="3525761"/>
            <a:ext cx="4056743" cy="2704495"/>
          </a:xfrm>
          <a:prstGeom prst="rect">
            <a:avLst/>
          </a:prstGeom>
        </p:spPr>
      </p:pic>
    </p:spTree>
    <p:extLst>
      <p:ext uri="{BB962C8B-B14F-4D97-AF65-F5344CB8AC3E}">
        <p14:creationId xmlns:p14="http://schemas.microsoft.com/office/powerpoint/2010/main" val="155584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BC78D-6BE5-451D-96DF-0F49630786B5}"/>
              </a:ext>
            </a:extLst>
          </p:cNvPr>
          <p:cNvSpPr>
            <a:spLocks noGrp="1"/>
          </p:cNvSpPr>
          <p:nvPr>
            <p:ph type="title"/>
          </p:nvPr>
        </p:nvSpPr>
        <p:spPr/>
        <p:txBody>
          <a:bodyPr/>
          <a:lstStyle/>
          <a:p>
            <a:r>
              <a:rPr lang="en-US" dirty="0"/>
              <a:t>3301-24-04 Teacher Residency*</a:t>
            </a:r>
          </a:p>
        </p:txBody>
      </p:sp>
      <p:sp>
        <p:nvSpPr>
          <p:cNvPr id="3" name="Content Placeholder 2">
            <a:extLst>
              <a:ext uri="{FF2B5EF4-FFF2-40B4-BE49-F238E27FC236}">
                <a16:creationId xmlns:a16="http://schemas.microsoft.com/office/drawing/2014/main" id="{F292DCAB-574B-4D58-8638-95E52D3B14FD}"/>
              </a:ext>
            </a:extLst>
          </p:cNvPr>
          <p:cNvSpPr>
            <a:spLocks noGrp="1"/>
          </p:cNvSpPr>
          <p:nvPr>
            <p:ph idx="1"/>
          </p:nvPr>
        </p:nvSpPr>
        <p:spPr>
          <a:xfrm>
            <a:off x="605642" y="1494970"/>
            <a:ext cx="8081158" cy="4717144"/>
          </a:xfrm>
        </p:spPr>
        <p:txBody>
          <a:bodyPr/>
          <a:lstStyle/>
          <a:p>
            <a:pPr marL="0" indent="0">
              <a:buNone/>
            </a:pPr>
            <a:r>
              <a:rPr lang="en-US" b="1" dirty="0"/>
              <a:t>What is different in the proposed rule?</a:t>
            </a:r>
          </a:p>
          <a:p>
            <a:pPr lvl="1"/>
            <a:r>
              <a:rPr lang="en-US" sz="2800" dirty="0"/>
              <a:t>An RE who is unsuccessful after 3 total RESA attempts, will be permanently ineligible to advance to a professional license in the respective area(s), or any renewal or extension of the resident educator license(s) or alternative resident educator license(s).</a:t>
            </a:r>
          </a:p>
          <a:p>
            <a:pPr marL="346075" lvl="1" indent="0">
              <a:buNone/>
            </a:pPr>
            <a:endParaRPr lang="en-US" sz="2800" dirty="0"/>
          </a:p>
          <a:p>
            <a:pPr marL="346075" lvl="1" indent="0">
              <a:buNone/>
            </a:pPr>
            <a:r>
              <a:rPr lang="en-US" sz="2400" dirty="0">
                <a:solidFill>
                  <a:srgbClr val="C00000"/>
                </a:solidFill>
              </a:rPr>
              <a:t>*Revised rule is still going through the rule review process</a:t>
            </a:r>
          </a:p>
          <a:p>
            <a:endParaRPr lang="en-US" dirty="0"/>
          </a:p>
        </p:txBody>
      </p:sp>
    </p:spTree>
    <p:extLst>
      <p:ext uri="{BB962C8B-B14F-4D97-AF65-F5344CB8AC3E}">
        <p14:creationId xmlns:p14="http://schemas.microsoft.com/office/powerpoint/2010/main" val="272148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4104" y="1325835"/>
            <a:ext cx="5177790" cy="3693319"/>
          </a:xfrm>
        </p:spPr>
        <p:txBody>
          <a:bodyPr/>
          <a:lstStyle/>
          <a:p>
            <a:r>
              <a:rPr lang="en-US" sz="4800" dirty="0">
                <a:solidFill>
                  <a:srgbClr val="C00000"/>
                </a:solidFill>
              </a:rPr>
              <a:t>OTES</a:t>
            </a:r>
            <a:br>
              <a:rPr lang="en-US" sz="4800" dirty="0">
                <a:solidFill>
                  <a:srgbClr val="C00000"/>
                </a:solidFill>
              </a:rPr>
            </a:br>
            <a:r>
              <a:rPr lang="en-US" sz="4800" dirty="0">
                <a:solidFill>
                  <a:srgbClr val="C00000"/>
                </a:solidFill>
              </a:rPr>
              <a:t>Recommended Revisions by the Educator Standards Board</a:t>
            </a:r>
          </a:p>
        </p:txBody>
      </p:sp>
      <p:sp>
        <p:nvSpPr>
          <p:cNvPr id="3" name="Content Placeholder 2"/>
          <p:cNvSpPr txBox="1">
            <a:spLocks/>
          </p:cNvSpPr>
          <p:nvPr/>
        </p:nvSpPr>
        <p:spPr>
          <a:xfrm>
            <a:off x="885332" y="708405"/>
            <a:ext cx="2668772" cy="4525963"/>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4400" b="1" dirty="0">
                <a:solidFill>
                  <a:srgbClr val="C00000"/>
                </a:solidFill>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37755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906"/>
            <a:ext cx="8229600" cy="1938992"/>
          </a:xfrm>
          <a:solidFill>
            <a:srgbClr val="EEBD30"/>
          </a:solidFill>
        </p:spPr>
        <p:txBody>
          <a:bodyPr/>
          <a:lstStyle/>
          <a:p>
            <a:r>
              <a:rPr lang="en-US" dirty="0">
                <a:solidFill>
                  <a:schemeClr val="bg1"/>
                </a:solidFill>
              </a:rPr>
              <a:t>State Superintendent’s Charge to the </a:t>
            </a:r>
            <a:br>
              <a:rPr lang="en-US" dirty="0">
                <a:solidFill>
                  <a:schemeClr val="bg1"/>
                </a:solidFill>
              </a:rPr>
            </a:br>
            <a:r>
              <a:rPr lang="en-US" dirty="0">
                <a:solidFill>
                  <a:schemeClr val="bg1"/>
                </a:solidFill>
              </a:rPr>
              <a:t>Educator Standards Board: </a:t>
            </a:r>
          </a:p>
        </p:txBody>
      </p:sp>
      <p:sp>
        <p:nvSpPr>
          <p:cNvPr id="3" name="Content Placeholder 2"/>
          <p:cNvSpPr>
            <a:spLocks noGrp="1"/>
          </p:cNvSpPr>
          <p:nvPr>
            <p:ph idx="1"/>
          </p:nvPr>
        </p:nvSpPr>
        <p:spPr>
          <a:xfrm>
            <a:off x="457200" y="2624792"/>
            <a:ext cx="8229600" cy="3558838"/>
          </a:xfrm>
        </p:spPr>
        <p:txBody>
          <a:bodyPr/>
          <a:lstStyle/>
          <a:p>
            <a:pPr marL="0" indent="0" algn="ctr">
              <a:buNone/>
            </a:pPr>
            <a:r>
              <a:rPr lang="en-US" sz="3600" dirty="0"/>
              <a:t>Make recommendations to improve the efficiency and effectiveness of OTES.</a:t>
            </a:r>
          </a:p>
          <a:p>
            <a:pPr marL="0" indent="0" algn="ctr">
              <a:buNone/>
            </a:pPr>
            <a:endParaRPr lang="en-US" sz="1200" dirty="0"/>
          </a:p>
          <a:p>
            <a:pPr marL="0" indent="0" algn="ctr">
              <a:buNone/>
            </a:pPr>
            <a:r>
              <a:rPr lang="en-US" sz="3600" dirty="0"/>
              <a:t>Address complexities of teaching and learning and being attentive to educator accountability.</a:t>
            </a:r>
          </a:p>
          <a:p>
            <a:endParaRPr lang="en-US" dirty="0"/>
          </a:p>
        </p:txBody>
      </p:sp>
    </p:spTree>
    <p:extLst>
      <p:ext uri="{BB962C8B-B14F-4D97-AF65-F5344CB8AC3E}">
        <p14:creationId xmlns:p14="http://schemas.microsoft.com/office/powerpoint/2010/main" val="238248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906"/>
            <a:ext cx="8229600" cy="1292662"/>
          </a:xfrm>
          <a:solidFill>
            <a:srgbClr val="EEBD30"/>
          </a:solidFill>
        </p:spPr>
        <p:txBody>
          <a:bodyPr/>
          <a:lstStyle/>
          <a:p>
            <a:r>
              <a:rPr lang="en-US" dirty="0">
                <a:solidFill>
                  <a:schemeClr val="bg1"/>
                </a:solidFill>
              </a:rPr>
              <a:t>Ohio Teacher Evaluation System Resource Guide</a:t>
            </a:r>
          </a:p>
        </p:txBody>
      </p:sp>
      <p:sp>
        <p:nvSpPr>
          <p:cNvPr id="3" name="Content Placeholder 2"/>
          <p:cNvSpPr>
            <a:spLocks noGrp="1"/>
          </p:cNvSpPr>
          <p:nvPr>
            <p:ph idx="1"/>
          </p:nvPr>
        </p:nvSpPr>
        <p:spPr>
          <a:xfrm>
            <a:off x="457200" y="1587247"/>
            <a:ext cx="8229600" cy="4773796"/>
          </a:xfrm>
        </p:spPr>
        <p:txBody>
          <a:bodyPr/>
          <a:lstStyle/>
          <a:p>
            <a:pPr marL="0" indent="0">
              <a:buNone/>
            </a:pPr>
            <a:r>
              <a:rPr lang="en-US" dirty="0"/>
              <a:t>    </a:t>
            </a:r>
          </a:p>
          <a:p>
            <a:pPr marL="0" indent="0">
              <a:buNone/>
            </a:pPr>
            <a:r>
              <a:rPr lang="en-US" dirty="0"/>
              <a:t>    Available on the </a:t>
            </a:r>
          </a:p>
          <a:p>
            <a:pPr marL="0" indent="0">
              <a:buNone/>
            </a:pPr>
            <a:r>
              <a:rPr lang="en-US" dirty="0"/>
              <a:t>    ODE website:</a:t>
            </a:r>
          </a:p>
          <a:p>
            <a:pPr marL="0" indent="0">
              <a:buNone/>
            </a:pPr>
            <a:endParaRPr lang="en-US" dirty="0"/>
          </a:p>
          <a:p>
            <a:pPr marL="0" indent="0">
              <a:buNone/>
            </a:pPr>
            <a:endParaRPr lang="en-US" dirty="0"/>
          </a:p>
          <a:p>
            <a:pPr marL="0" indent="0">
              <a:buNone/>
            </a:pPr>
            <a:endParaRPr lang="en-US" sz="2000" dirty="0"/>
          </a:p>
          <a:p>
            <a:pPr marL="0" indent="0">
              <a:buNone/>
            </a:pPr>
            <a:endParaRPr lang="en-US" dirty="0"/>
          </a:p>
          <a:p>
            <a:pPr marL="0" indent="0">
              <a:buNone/>
            </a:pPr>
            <a:r>
              <a:rPr lang="en-US" sz="2000" dirty="0">
                <a:hlinkClick r:id="rId2"/>
              </a:rPr>
              <a:t>http://education.ohio.gov/getattachment/Topics/Teaching/Educator-Evaluation-System/Ohio-s-Teacher-Evaluation-System/Evaluation-Resource-Guide.pdf.aspx</a:t>
            </a:r>
            <a:r>
              <a:rPr lang="en-US" sz="2000" dirty="0"/>
              <a:t> </a:t>
            </a:r>
          </a:p>
        </p:txBody>
      </p:sp>
      <p:pic>
        <p:nvPicPr>
          <p:cNvPr id="4" name="Picture 3">
            <a:extLst>
              <a:ext uri="{FF2B5EF4-FFF2-40B4-BE49-F238E27FC236}">
                <a16:creationId xmlns:a16="http://schemas.microsoft.com/office/drawing/2014/main" id="{D181BED3-463B-4E4A-A3F3-A88E91FDBE3D}"/>
              </a:ext>
            </a:extLst>
          </p:cNvPr>
          <p:cNvPicPr/>
          <p:nvPr/>
        </p:nvPicPr>
        <p:blipFill rotWithShape="1">
          <a:blip r:embed="rId3"/>
          <a:srcRect l="65171" t="6836" r="15812" b="4672"/>
          <a:stretch/>
        </p:blipFill>
        <p:spPr bwMode="auto">
          <a:xfrm>
            <a:off x="4005471" y="1666759"/>
            <a:ext cx="2812772" cy="37600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859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84008" cy="6371303"/>
          </a:xfrm>
          <a:prstGeom prst="rect">
            <a:avLst/>
          </a:prstGeom>
        </p:spPr>
      </p:pic>
      <p:sp>
        <p:nvSpPr>
          <p:cNvPr id="5" name="Title 1"/>
          <p:cNvSpPr txBox="1">
            <a:spLocks/>
          </p:cNvSpPr>
          <p:nvPr/>
        </p:nvSpPr>
        <p:spPr>
          <a:xfrm>
            <a:off x="-29498" y="-25596"/>
            <a:ext cx="9184009" cy="1292662"/>
          </a:xfrm>
          <a:prstGeom prst="rect">
            <a:avLst/>
          </a:prstGeom>
          <a:solidFill>
            <a:srgbClr val="820024">
              <a:alpha val="77000"/>
            </a:srgbClr>
          </a:solidFill>
        </p:spPr>
        <p:txBody>
          <a:bodyPr vert="horz" wrap="square" lIns="0" tIns="0" rIns="0" bIns="0" rtlCol="0" anchor="ctr" anchorCtr="0">
            <a:spAutoFit/>
          </a:bodyPr>
          <a:lstStyle>
            <a:lvl1pPr algn="ctr" defTabSz="457200" rtl="0" eaLnBrk="1" latinLnBrk="0" hangingPunct="1">
              <a:spcBef>
                <a:spcPct val="0"/>
              </a:spcBef>
              <a:buNone/>
              <a:defRPr sz="4200" b="1" kern="1200">
                <a:solidFill>
                  <a:srgbClr val="CD0920"/>
                </a:solidFill>
                <a:latin typeface="Arial"/>
                <a:ea typeface="+mj-ea"/>
                <a:cs typeface="Arial"/>
              </a:defRPr>
            </a:lvl1pPr>
          </a:lstStyle>
          <a:p>
            <a:r>
              <a:rPr lang="en-US" dirty="0">
                <a:solidFill>
                  <a:schemeClr val="bg1"/>
                </a:solidFill>
              </a:rPr>
              <a:t>ESB Membership and Responsibilities</a:t>
            </a:r>
          </a:p>
        </p:txBody>
      </p:sp>
      <p:sp>
        <p:nvSpPr>
          <p:cNvPr id="6" name="Rounded Rectangle 13"/>
          <p:cNvSpPr/>
          <p:nvPr/>
        </p:nvSpPr>
        <p:spPr>
          <a:xfrm>
            <a:off x="4991609" y="3495368"/>
            <a:ext cx="3980941" cy="2475308"/>
          </a:xfrm>
          <a:prstGeom prst="roundRect">
            <a:avLst/>
          </a:prstGeom>
          <a:solidFill>
            <a:schemeClr val="accent2">
              <a:lumMod val="75000"/>
              <a:alpha val="77000"/>
            </a:schemeClr>
          </a:solidFill>
          <a:ln>
            <a:solidFill>
              <a:schemeClr val="accent1">
                <a:shade val="95000"/>
                <a:satMod val="105000"/>
                <a:alpha val="96000"/>
              </a:schemeClr>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indent="-88106" algn="ctr">
              <a:spcBef>
                <a:spcPct val="20000"/>
              </a:spcBef>
            </a:pPr>
            <a:r>
              <a:rPr lang="en-US" sz="2400" b="1" dirty="0">
                <a:solidFill>
                  <a:schemeClr val="bg1"/>
                </a:solidFill>
                <a:latin typeface="Arial"/>
                <a:cs typeface="Arial"/>
              </a:rPr>
              <a:t>Develop and recommend educator standards and model evaluation systems</a:t>
            </a:r>
          </a:p>
        </p:txBody>
      </p:sp>
      <p:sp>
        <p:nvSpPr>
          <p:cNvPr id="7" name="Rounded Rectangle 15"/>
          <p:cNvSpPr/>
          <p:nvPr/>
        </p:nvSpPr>
        <p:spPr>
          <a:xfrm>
            <a:off x="320040" y="3495369"/>
            <a:ext cx="3986487" cy="2475308"/>
          </a:xfrm>
          <a:prstGeom prst="roundRect">
            <a:avLst/>
          </a:prstGeom>
          <a:solidFill>
            <a:schemeClr val="accent2">
              <a:lumMod val="75000"/>
              <a:alpha val="77000"/>
            </a:schemeClr>
          </a:solidFill>
          <a:ln>
            <a:solidFill>
              <a:schemeClr val="accent1">
                <a:shade val="95000"/>
                <a:satMod val="105000"/>
                <a:alpha val="96000"/>
              </a:schemeClr>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indent="-88106" algn="ctr">
              <a:spcBef>
                <a:spcPct val="20000"/>
              </a:spcBef>
            </a:pPr>
            <a:r>
              <a:rPr lang="en-US" sz="2400" b="1" dirty="0">
                <a:solidFill>
                  <a:schemeClr val="bg1"/>
                </a:solidFill>
                <a:latin typeface="Arial"/>
                <a:cs typeface="Arial"/>
              </a:rPr>
              <a:t>∙ 11 teachers</a:t>
            </a:r>
          </a:p>
          <a:p>
            <a:pPr indent="-88106" algn="ctr">
              <a:spcBef>
                <a:spcPct val="20000"/>
              </a:spcBef>
            </a:pPr>
            <a:r>
              <a:rPr lang="en-US" sz="2400" b="1" dirty="0">
                <a:solidFill>
                  <a:schemeClr val="bg1"/>
                </a:solidFill>
                <a:latin typeface="Arial"/>
                <a:cs typeface="Arial"/>
              </a:rPr>
              <a:t>∙ 1 parent</a:t>
            </a:r>
          </a:p>
          <a:p>
            <a:pPr indent="-88106" algn="ctr">
              <a:spcBef>
                <a:spcPct val="20000"/>
              </a:spcBef>
            </a:pPr>
            <a:r>
              <a:rPr lang="en-US" sz="2400" b="1" dirty="0">
                <a:solidFill>
                  <a:schemeClr val="bg1"/>
                </a:solidFill>
                <a:latin typeface="Arial"/>
                <a:cs typeface="Arial"/>
              </a:rPr>
              <a:t>∙ 5 school administrators </a:t>
            </a:r>
          </a:p>
          <a:p>
            <a:pPr indent="-88106" algn="ctr">
              <a:spcBef>
                <a:spcPct val="20000"/>
              </a:spcBef>
            </a:pPr>
            <a:r>
              <a:rPr lang="en-US" sz="2400" b="1" dirty="0">
                <a:solidFill>
                  <a:schemeClr val="bg1"/>
                </a:solidFill>
                <a:latin typeface="Arial"/>
                <a:cs typeface="Arial"/>
              </a:rPr>
              <a:t>∙ 1 school board member</a:t>
            </a:r>
          </a:p>
          <a:p>
            <a:pPr indent="-88106" algn="ctr">
              <a:spcBef>
                <a:spcPct val="20000"/>
              </a:spcBef>
            </a:pPr>
            <a:r>
              <a:rPr lang="en-US" sz="2400" b="1" dirty="0">
                <a:solidFill>
                  <a:schemeClr val="bg1"/>
                </a:solidFill>
                <a:latin typeface="Arial"/>
                <a:cs typeface="Arial"/>
              </a:rPr>
              <a:t>∙ 3 higher education reps</a:t>
            </a:r>
          </a:p>
        </p:txBody>
      </p:sp>
    </p:spTree>
    <p:extLst>
      <p:ext uri="{BB962C8B-B14F-4D97-AF65-F5344CB8AC3E}">
        <p14:creationId xmlns:p14="http://schemas.microsoft.com/office/powerpoint/2010/main" val="186917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1B97-2256-4F1A-B020-4ED9CA1FB493}"/>
              </a:ext>
            </a:extLst>
          </p:cNvPr>
          <p:cNvSpPr>
            <a:spLocks noGrp="1"/>
          </p:cNvSpPr>
          <p:nvPr>
            <p:ph type="title"/>
          </p:nvPr>
        </p:nvSpPr>
        <p:spPr/>
        <p:txBody>
          <a:bodyPr/>
          <a:lstStyle/>
          <a:p>
            <a:r>
              <a:rPr lang="en-US" dirty="0">
                <a:solidFill>
                  <a:srgbClr val="C00000"/>
                </a:solidFill>
              </a:rPr>
              <a:t>ESB OTES Recommendations </a:t>
            </a:r>
            <a:endParaRPr lang="en-US" dirty="0"/>
          </a:p>
        </p:txBody>
      </p:sp>
      <p:sp>
        <p:nvSpPr>
          <p:cNvPr id="4" name="Content Placeholder 3">
            <a:extLst>
              <a:ext uri="{FF2B5EF4-FFF2-40B4-BE49-F238E27FC236}">
                <a16:creationId xmlns:a16="http://schemas.microsoft.com/office/drawing/2014/main" id="{2CF0F68B-C4DE-4746-BD0C-6053DC65F802}"/>
              </a:ext>
            </a:extLst>
          </p:cNvPr>
          <p:cNvSpPr>
            <a:spLocks noGrp="1"/>
          </p:cNvSpPr>
          <p:nvPr>
            <p:ph idx="1"/>
          </p:nvPr>
        </p:nvSpPr>
        <p:spPr>
          <a:xfrm>
            <a:off x="606287" y="1196792"/>
            <a:ext cx="8080513" cy="5213947"/>
          </a:xfrm>
        </p:spPr>
        <p:txBody>
          <a:bodyPr/>
          <a:lstStyle/>
          <a:p>
            <a:pPr marL="0" indent="0">
              <a:buNone/>
            </a:pPr>
            <a:r>
              <a:rPr lang="en-US" dirty="0"/>
              <a:t>     Available on the </a:t>
            </a:r>
          </a:p>
          <a:p>
            <a:pPr marL="0" indent="0">
              <a:buNone/>
            </a:pPr>
            <a:r>
              <a:rPr lang="en-US" dirty="0"/>
              <a:t>     ODE website: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000" dirty="0">
                <a:hlinkClick r:id="rId3"/>
              </a:rPr>
              <a:t>https://education.ohio.gov/getattachment/Topics/Teaching/Educator-Standards-Board/OTES-Recommendations-By-ESB_Jan2017_FINAL.pdf.aspx</a:t>
            </a:r>
            <a:endParaRPr lang="en-US" sz="2000" dirty="0"/>
          </a:p>
          <a:p>
            <a:pPr marL="0" indent="0">
              <a:buNone/>
            </a:pPr>
            <a:endParaRPr lang="en-US" dirty="0"/>
          </a:p>
        </p:txBody>
      </p:sp>
      <p:pic>
        <p:nvPicPr>
          <p:cNvPr id="7" name="Picture 6">
            <a:extLst>
              <a:ext uri="{FF2B5EF4-FFF2-40B4-BE49-F238E27FC236}">
                <a16:creationId xmlns:a16="http://schemas.microsoft.com/office/drawing/2014/main" id="{CFECD222-E422-4886-A682-5A1B3D67460C}"/>
              </a:ext>
            </a:extLst>
          </p:cNvPr>
          <p:cNvPicPr/>
          <p:nvPr/>
        </p:nvPicPr>
        <p:blipFill rotWithShape="1">
          <a:blip r:embed="rId4"/>
          <a:srcRect l="66560" t="6077" r="17201" b="17584"/>
          <a:stretch/>
        </p:blipFill>
        <p:spPr bwMode="auto">
          <a:xfrm>
            <a:off x="4298674" y="1196792"/>
            <a:ext cx="2648779" cy="38423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799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079" y="1784849"/>
            <a:ext cx="4229100" cy="1938992"/>
          </a:xfrm>
        </p:spPr>
        <p:txBody>
          <a:bodyPr/>
          <a:lstStyle/>
          <a:p>
            <a:r>
              <a:rPr lang="en-US" cap="small" dirty="0">
                <a:solidFill>
                  <a:srgbClr val="C00000"/>
                </a:solidFill>
              </a:rPr>
              <a:t>ODE OFFICE OF PROFESSIONAL CONDUCT</a:t>
            </a:r>
          </a:p>
        </p:txBody>
      </p:sp>
      <p:sp>
        <p:nvSpPr>
          <p:cNvPr id="4" name="Content Placeholder 2"/>
          <p:cNvSpPr txBox="1">
            <a:spLocks/>
          </p:cNvSpPr>
          <p:nvPr/>
        </p:nvSpPr>
        <p:spPr>
          <a:xfrm>
            <a:off x="885332" y="274321"/>
            <a:ext cx="2668772" cy="496004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4400" b="1" dirty="0">
                <a:solidFill>
                  <a:srgbClr val="C00000"/>
                </a:solidFill>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391667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1B97-2256-4F1A-B020-4ED9CA1FB493}"/>
              </a:ext>
            </a:extLst>
          </p:cNvPr>
          <p:cNvSpPr>
            <a:spLocks noGrp="1"/>
          </p:cNvSpPr>
          <p:nvPr>
            <p:ph type="title"/>
          </p:nvPr>
        </p:nvSpPr>
        <p:spPr/>
        <p:txBody>
          <a:bodyPr/>
          <a:lstStyle/>
          <a:p>
            <a:r>
              <a:rPr lang="en-US" dirty="0">
                <a:solidFill>
                  <a:srgbClr val="C00000"/>
                </a:solidFill>
              </a:rPr>
              <a:t>OTES Rubric Recommendation </a:t>
            </a:r>
            <a:endParaRPr lang="en-US" dirty="0"/>
          </a:p>
        </p:txBody>
      </p:sp>
      <p:sp>
        <p:nvSpPr>
          <p:cNvPr id="4" name="Content Placeholder 3">
            <a:extLst>
              <a:ext uri="{FF2B5EF4-FFF2-40B4-BE49-F238E27FC236}">
                <a16:creationId xmlns:a16="http://schemas.microsoft.com/office/drawing/2014/main" id="{2CF0F68B-C4DE-4746-BD0C-6053DC65F802}"/>
              </a:ext>
            </a:extLst>
          </p:cNvPr>
          <p:cNvSpPr>
            <a:spLocks noGrp="1"/>
          </p:cNvSpPr>
          <p:nvPr>
            <p:ph idx="1"/>
          </p:nvPr>
        </p:nvSpPr>
        <p:spPr>
          <a:xfrm>
            <a:off x="606286" y="1435331"/>
            <a:ext cx="8080513" cy="4525963"/>
          </a:xfrm>
        </p:spPr>
        <p:txBody>
          <a:bodyPr/>
          <a:lstStyle/>
          <a:p>
            <a:pPr>
              <a:spcBef>
                <a:spcPts val="0"/>
              </a:spcBef>
              <a:spcAft>
                <a:spcPts val="730"/>
              </a:spcAft>
            </a:pPr>
            <a:r>
              <a:rPr lang="en-US" dirty="0">
                <a:solidFill>
                  <a:srgbClr val="000000"/>
                </a:solidFill>
                <a:latin typeface="Arial" panose="020B0604020202020204" pitchFamily="34" charset="0"/>
                <a:ea typeface="Calibri" panose="020F0502020204030204" pitchFamily="34" charset="0"/>
              </a:rPr>
              <a:t>Improve clarity in the distinctions between performance levels (</a:t>
            </a:r>
            <a:r>
              <a:rPr lang="en-US" dirty="0" err="1">
                <a:solidFill>
                  <a:srgbClr val="000000"/>
                </a:solidFill>
                <a:latin typeface="Arial" panose="020B0604020202020204" pitchFamily="34" charset="0"/>
                <a:ea typeface="Calibri" panose="020F0502020204030204" pitchFamily="34" charset="0"/>
              </a:rPr>
              <a:t>ie</a:t>
            </a:r>
            <a:r>
              <a:rPr lang="en-US" dirty="0">
                <a:solidFill>
                  <a:srgbClr val="000000"/>
                </a:solidFill>
                <a:latin typeface="Arial" panose="020B0604020202020204" pitchFamily="34" charset="0"/>
                <a:ea typeface="Calibri" panose="020F0502020204030204" pitchFamily="34" charset="0"/>
              </a:rPr>
              <a:t>, ineffective, developing, skilled, accomplished). </a:t>
            </a:r>
            <a:endParaRPr lang="en-US" dirty="0">
              <a:solidFill>
                <a:srgbClr val="000000"/>
              </a:solidFill>
              <a:latin typeface="Times New Roman" panose="02020603050405020304" pitchFamily="18" charset="0"/>
              <a:ea typeface="Calibri" panose="020F0502020204030204" pitchFamily="34" charset="0"/>
            </a:endParaRPr>
          </a:p>
          <a:p>
            <a:pPr marL="0" indent="0">
              <a:spcBef>
                <a:spcPts val="0"/>
              </a:spcBef>
              <a:spcAft>
                <a:spcPts val="730"/>
              </a:spcAft>
              <a:buNone/>
            </a:pPr>
            <a:endParaRPr lang="en-US" sz="1000" dirty="0">
              <a:solidFill>
                <a:srgbClr val="000000"/>
              </a:solidFill>
              <a:latin typeface="Arial" panose="020B0604020202020204" pitchFamily="34" charset="0"/>
              <a:ea typeface="Calibri" panose="020F0502020204030204" pitchFamily="34" charset="0"/>
            </a:endParaRPr>
          </a:p>
          <a:p>
            <a:pPr>
              <a:spcBef>
                <a:spcPts val="0"/>
              </a:spcBef>
              <a:spcAft>
                <a:spcPts val="730"/>
              </a:spcAft>
            </a:pPr>
            <a:r>
              <a:rPr lang="en-US" dirty="0">
                <a:solidFill>
                  <a:srgbClr val="000000"/>
                </a:solidFill>
                <a:latin typeface="Arial" panose="020B0604020202020204" pitchFamily="34" charset="0"/>
                <a:ea typeface="Calibri" panose="020F0502020204030204" pitchFamily="34" charset="0"/>
              </a:rPr>
              <a:t>Embed </a:t>
            </a:r>
            <a:r>
              <a:rPr lang="en-US" dirty="0">
                <a:solidFill>
                  <a:srgbClr val="C00000"/>
                </a:solidFill>
                <a:latin typeface="Arial" panose="020B0604020202020204" pitchFamily="34" charset="0"/>
                <a:ea typeface="Calibri" panose="020F0502020204030204" pitchFamily="34" charset="0"/>
              </a:rPr>
              <a:t>student growth indicators </a:t>
            </a:r>
            <a:r>
              <a:rPr lang="en-US" dirty="0">
                <a:solidFill>
                  <a:srgbClr val="000000"/>
                </a:solidFill>
                <a:latin typeface="Arial" panose="020B0604020202020204" pitchFamily="34" charset="0"/>
                <a:ea typeface="Calibri" panose="020F0502020204030204" pitchFamily="34" charset="0"/>
              </a:rPr>
              <a:t>into five of the 10 domains on the rubric. </a:t>
            </a:r>
          </a:p>
          <a:p>
            <a:pPr marL="0" indent="0">
              <a:spcBef>
                <a:spcPts val="0"/>
              </a:spcBef>
              <a:spcAft>
                <a:spcPts val="730"/>
              </a:spcAft>
              <a:buNone/>
            </a:pPr>
            <a:endParaRPr lang="en-US" sz="1000" dirty="0">
              <a:solidFill>
                <a:srgbClr val="000000"/>
              </a:solidFill>
              <a:latin typeface="Times New Roman" panose="02020603050405020304" pitchFamily="18" charset="0"/>
              <a:ea typeface="Calibri" panose="020F0502020204030204" pitchFamily="34" charset="0"/>
            </a:endParaRPr>
          </a:p>
          <a:p>
            <a:pPr>
              <a:spcBef>
                <a:spcPts val="0"/>
              </a:spcBef>
              <a:spcAft>
                <a:spcPts val="730"/>
              </a:spcAft>
            </a:pPr>
            <a:r>
              <a:rPr lang="en-US" dirty="0">
                <a:solidFill>
                  <a:srgbClr val="000000"/>
                </a:solidFill>
                <a:latin typeface="Arial" panose="020B0604020202020204" pitchFamily="34" charset="0"/>
                <a:ea typeface="Calibri" panose="020F0502020204030204" pitchFamily="34" charset="0"/>
              </a:rPr>
              <a:t>Streamline the rubric to </a:t>
            </a:r>
            <a:r>
              <a:rPr lang="en-US" dirty="0">
                <a:latin typeface="Arial" panose="020B0604020202020204" pitchFamily="34" charset="0"/>
                <a:ea typeface="Calibri" panose="020F0502020204030204" pitchFamily="34" charset="0"/>
              </a:rPr>
              <a:t>clarify descriptors </a:t>
            </a:r>
            <a:r>
              <a:rPr lang="en-US" dirty="0">
                <a:solidFill>
                  <a:srgbClr val="000000"/>
                </a:solidFill>
                <a:latin typeface="Arial" panose="020B0604020202020204" pitchFamily="34" charset="0"/>
                <a:ea typeface="Calibri" panose="020F0502020204030204" pitchFamily="34" charset="0"/>
              </a:rPr>
              <a:t>and reduce redundancy (especially language around differentiation). </a:t>
            </a:r>
            <a:endParaRPr lang="en-US" dirty="0">
              <a:solidFill>
                <a:srgbClr val="000000"/>
              </a:solidFill>
              <a:latin typeface="Times New Roman" panose="02020603050405020304" pitchFamily="18"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5846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1B97-2256-4F1A-B020-4ED9CA1FB493}"/>
              </a:ext>
            </a:extLst>
          </p:cNvPr>
          <p:cNvSpPr>
            <a:spLocks noGrp="1"/>
          </p:cNvSpPr>
          <p:nvPr>
            <p:ph type="title"/>
          </p:nvPr>
        </p:nvSpPr>
        <p:spPr>
          <a:xfrm>
            <a:off x="119268" y="208722"/>
            <a:ext cx="8915400" cy="1938992"/>
          </a:xfrm>
        </p:spPr>
        <p:txBody>
          <a:bodyPr/>
          <a:lstStyle/>
          <a:p>
            <a:r>
              <a:rPr lang="en-US" dirty="0">
                <a:solidFill>
                  <a:srgbClr val="C00000"/>
                </a:solidFill>
              </a:rPr>
              <a:t>OTES Recommendation Regarding Student Growth Measures</a:t>
            </a:r>
            <a:endParaRPr lang="en-US" dirty="0"/>
          </a:p>
        </p:txBody>
      </p:sp>
      <p:sp>
        <p:nvSpPr>
          <p:cNvPr id="4" name="Content Placeholder 3">
            <a:extLst>
              <a:ext uri="{FF2B5EF4-FFF2-40B4-BE49-F238E27FC236}">
                <a16:creationId xmlns:a16="http://schemas.microsoft.com/office/drawing/2014/main" id="{2CF0F68B-C4DE-4746-BD0C-6053DC65F802}"/>
              </a:ext>
            </a:extLst>
          </p:cNvPr>
          <p:cNvSpPr>
            <a:spLocks noGrp="1"/>
          </p:cNvSpPr>
          <p:nvPr>
            <p:ph idx="1"/>
          </p:nvPr>
        </p:nvSpPr>
        <p:spPr>
          <a:xfrm>
            <a:off x="546652" y="1650470"/>
            <a:ext cx="8179905" cy="4525963"/>
          </a:xfrm>
        </p:spPr>
        <p:txBody>
          <a:bodyPr/>
          <a:lstStyle/>
          <a:p>
            <a:pPr marL="0" indent="0">
              <a:buNone/>
            </a:pPr>
            <a:r>
              <a:rPr lang="en-US" dirty="0"/>
              <a:t>Embed the student growth measures (SGMs) as evidence within the rubric indicators in the OTES rubric for: </a:t>
            </a:r>
          </a:p>
          <a:p>
            <a:pPr lvl="1">
              <a:buFont typeface="Arial" panose="020B0604020202020204" pitchFamily="34" charset="0"/>
              <a:buChar char="•"/>
            </a:pPr>
            <a:r>
              <a:rPr lang="en-US" dirty="0"/>
              <a:t>Knowledge of students </a:t>
            </a:r>
          </a:p>
          <a:p>
            <a:pPr lvl="1">
              <a:buFont typeface="Arial" panose="020B0604020202020204" pitchFamily="34" charset="0"/>
              <a:buChar char="•"/>
            </a:pPr>
            <a:r>
              <a:rPr lang="en-US" dirty="0"/>
              <a:t>Differentiation </a:t>
            </a:r>
          </a:p>
          <a:p>
            <a:pPr lvl="1">
              <a:buFont typeface="Arial" panose="020B0604020202020204" pitchFamily="34" charset="0"/>
              <a:buChar char="•"/>
            </a:pPr>
            <a:r>
              <a:rPr lang="en-US" dirty="0"/>
              <a:t>Assessment of student learning </a:t>
            </a:r>
          </a:p>
          <a:p>
            <a:pPr lvl="1">
              <a:buFont typeface="Arial" panose="020B0604020202020204" pitchFamily="34" charset="0"/>
              <a:buChar char="•"/>
            </a:pPr>
            <a:r>
              <a:rPr lang="en-US" dirty="0"/>
              <a:t>Assessment data </a:t>
            </a:r>
          </a:p>
          <a:p>
            <a:pPr lvl="1">
              <a:buFont typeface="Arial" panose="020B0604020202020204" pitchFamily="34" charset="0"/>
              <a:buChar char="•"/>
            </a:pPr>
            <a:r>
              <a:rPr lang="en-US" dirty="0"/>
              <a:t>Professional responsibility </a:t>
            </a:r>
          </a:p>
          <a:p>
            <a:pPr marL="0" indent="0">
              <a:buNone/>
            </a:pPr>
            <a:endParaRPr lang="en-US" dirty="0"/>
          </a:p>
        </p:txBody>
      </p:sp>
      <p:pic>
        <p:nvPicPr>
          <p:cNvPr id="5" name="Picture 2">
            <a:extLst>
              <a:ext uri="{FF2B5EF4-FFF2-40B4-BE49-F238E27FC236}">
                <a16:creationId xmlns:a16="http://schemas.microsoft.com/office/drawing/2014/main" id="{9FB6FCB8-5CAE-4519-BEC5-4046F48D6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4962666"/>
            <a:ext cx="2713383" cy="1805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69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1B97-2256-4F1A-B020-4ED9CA1FB493}"/>
              </a:ext>
            </a:extLst>
          </p:cNvPr>
          <p:cNvSpPr>
            <a:spLocks noGrp="1"/>
          </p:cNvSpPr>
          <p:nvPr>
            <p:ph type="title"/>
          </p:nvPr>
        </p:nvSpPr>
        <p:spPr>
          <a:xfrm>
            <a:off x="178904" y="531887"/>
            <a:ext cx="8915400" cy="646331"/>
          </a:xfrm>
        </p:spPr>
        <p:txBody>
          <a:bodyPr/>
          <a:lstStyle/>
          <a:p>
            <a:r>
              <a:rPr lang="en-US" dirty="0">
                <a:solidFill>
                  <a:srgbClr val="C00000"/>
                </a:solidFill>
              </a:rPr>
              <a:t>OTES Process Recommendation </a:t>
            </a:r>
            <a:endParaRPr lang="en-US" dirty="0"/>
          </a:p>
        </p:txBody>
      </p:sp>
      <p:sp>
        <p:nvSpPr>
          <p:cNvPr id="4" name="Content Placeholder 3">
            <a:extLst>
              <a:ext uri="{FF2B5EF4-FFF2-40B4-BE49-F238E27FC236}">
                <a16:creationId xmlns:a16="http://schemas.microsoft.com/office/drawing/2014/main" id="{2CF0F68B-C4DE-4746-BD0C-6053DC65F802}"/>
              </a:ext>
            </a:extLst>
          </p:cNvPr>
          <p:cNvSpPr>
            <a:spLocks noGrp="1"/>
          </p:cNvSpPr>
          <p:nvPr>
            <p:ph idx="1"/>
          </p:nvPr>
        </p:nvSpPr>
        <p:spPr>
          <a:xfrm>
            <a:off x="616226" y="1501384"/>
            <a:ext cx="8179905" cy="4525963"/>
          </a:xfrm>
        </p:spPr>
        <p:txBody>
          <a:bodyPr/>
          <a:lstStyle/>
          <a:p>
            <a:pPr marL="0" indent="0">
              <a:buNone/>
            </a:pPr>
            <a:r>
              <a:rPr lang="en-US" dirty="0"/>
              <a:t>Essential components of the evaluation should remain but should be locally adjusted to meet teacher needs: </a:t>
            </a:r>
          </a:p>
          <a:p>
            <a:pPr lvl="1">
              <a:buFont typeface="Arial" panose="020B0604020202020204" pitchFamily="34" charset="0"/>
              <a:buChar char="•"/>
            </a:pPr>
            <a:r>
              <a:rPr lang="en-US" dirty="0"/>
              <a:t>One formal holistic observation</a:t>
            </a:r>
          </a:p>
          <a:p>
            <a:pPr lvl="1">
              <a:buFont typeface="Arial" panose="020B0604020202020204" pitchFamily="34" charset="0"/>
              <a:buChar char="•"/>
            </a:pPr>
            <a:r>
              <a:rPr lang="en-US" dirty="0"/>
              <a:t>One conference</a:t>
            </a:r>
          </a:p>
          <a:p>
            <a:pPr lvl="1">
              <a:buFont typeface="Arial" panose="020B0604020202020204" pitchFamily="34" charset="0"/>
              <a:buChar char="•"/>
            </a:pPr>
            <a:r>
              <a:rPr lang="en-US" dirty="0"/>
              <a:t>Walkthroughs – </a:t>
            </a:r>
            <a:r>
              <a:rPr lang="en-US" i="1" dirty="0"/>
              <a:t>focused</a:t>
            </a:r>
            <a:r>
              <a:rPr lang="en-US" dirty="0"/>
              <a:t> on specific areas</a:t>
            </a:r>
          </a:p>
          <a:p>
            <a:pPr lvl="1">
              <a:buFont typeface="Arial" panose="020B0604020202020204" pitchFamily="34" charset="0"/>
              <a:buChar char="•"/>
            </a:pPr>
            <a:r>
              <a:rPr lang="en-US" dirty="0"/>
              <a:t>One formal </a:t>
            </a:r>
            <a:r>
              <a:rPr lang="en-US" i="1" dirty="0"/>
              <a:t>focused</a:t>
            </a:r>
            <a:r>
              <a:rPr lang="en-US" dirty="0"/>
              <a:t> observation</a:t>
            </a:r>
          </a:p>
          <a:p>
            <a:pPr lvl="1">
              <a:buFont typeface="Arial" panose="020B0604020202020204" pitchFamily="34" charset="0"/>
              <a:buChar char="•"/>
            </a:pPr>
            <a:r>
              <a:rPr lang="en-US" dirty="0"/>
              <a:t>One summative conference</a:t>
            </a:r>
          </a:p>
          <a:p>
            <a:pPr marL="0" indent="0">
              <a:buNone/>
            </a:pPr>
            <a:endParaRPr lang="en-US" dirty="0"/>
          </a:p>
        </p:txBody>
      </p:sp>
    </p:spTree>
    <p:extLst>
      <p:ext uri="{BB962C8B-B14F-4D97-AF65-F5344CB8AC3E}">
        <p14:creationId xmlns:p14="http://schemas.microsoft.com/office/powerpoint/2010/main" val="45873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1B97-2256-4F1A-B020-4ED9CA1FB493}"/>
              </a:ext>
            </a:extLst>
          </p:cNvPr>
          <p:cNvSpPr>
            <a:spLocks noGrp="1"/>
          </p:cNvSpPr>
          <p:nvPr>
            <p:ph type="title"/>
          </p:nvPr>
        </p:nvSpPr>
        <p:spPr>
          <a:xfrm>
            <a:off x="79512" y="333105"/>
            <a:ext cx="8915400" cy="1292662"/>
          </a:xfrm>
        </p:spPr>
        <p:txBody>
          <a:bodyPr/>
          <a:lstStyle/>
          <a:p>
            <a:r>
              <a:rPr lang="en-US" dirty="0">
                <a:solidFill>
                  <a:srgbClr val="C00000"/>
                </a:solidFill>
              </a:rPr>
              <a:t>OTES Frequency Recommendation </a:t>
            </a:r>
            <a:endParaRPr lang="en-US" dirty="0"/>
          </a:p>
        </p:txBody>
      </p:sp>
      <p:sp>
        <p:nvSpPr>
          <p:cNvPr id="4" name="Content Placeholder 3">
            <a:extLst>
              <a:ext uri="{FF2B5EF4-FFF2-40B4-BE49-F238E27FC236}">
                <a16:creationId xmlns:a16="http://schemas.microsoft.com/office/drawing/2014/main" id="{2CF0F68B-C4DE-4746-BD0C-6053DC65F802}"/>
              </a:ext>
            </a:extLst>
          </p:cNvPr>
          <p:cNvSpPr>
            <a:spLocks noGrp="1"/>
          </p:cNvSpPr>
          <p:nvPr>
            <p:ph idx="1"/>
          </p:nvPr>
        </p:nvSpPr>
        <p:spPr>
          <a:xfrm>
            <a:off x="616226" y="2187184"/>
            <a:ext cx="8179905" cy="4525963"/>
          </a:xfrm>
        </p:spPr>
        <p:txBody>
          <a:bodyPr/>
          <a:lstStyle/>
          <a:p>
            <a:r>
              <a:rPr lang="en-US" sz="3000" dirty="0"/>
              <a:t>Maintain the optional frequency of full evaluations for teachers rated Accomplished or Skilled.</a:t>
            </a:r>
          </a:p>
          <a:p>
            <a:r>
              <a:rPr lang="en-US" sz="3000" dirty="0"/>
              <a:t>Adjust the process during the “off” years.</a:t>
            </a:r>
          </a:p>
          <a:p>
            <a:r>
              <a:rPr lang="en-US" sz="3000" dirty="0"/>
              <a:t>Make the professional growth plan key. </a:t>
            </a:r>
          </a:p>
          <a:p>
            <a:r>
              <a:rPr lang="en-US" sz="3000" dirty="0"/>
              <a:t>Teacher must demonstrate progress towards the goals in the professional growth plan. </a:t>
            </a:r>
          </a:p>
          <a:p>
            <a:pPr marL="0" indent="0">
              <a:buNone/>
            </a:pPr>
            <a:endParaRPr lang="en-US" dirty="0"/>
          </a:p>
        </p:txBody>
      </p:sp>
    </p:spTree>
    <p:extLst>
      <p:ext uri="{BB962C8B-B14F-4D97-AF65-F5344CB8AC3E}">
        <p14:creationId xmlns:p14="http://schemas.microsoft.com/office/powerpoint/2010/main" val="178445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1B97-2256-4F1A-B020-4ED9CA1FB493}"/>
              </a:ext>
            </a:extLst>
          </p:cNvPr>
          <p:cNvSpPr>
            <a:spLocks noGrp="1"/>
          </p:cNvSpPr>
          <p:nvPr>
            <p:ph type="title"/>
          </p:nvPr>
        </p:nvSpPr>
        <p:spPr/>
        <p:txBody>
          <a:bodyPr/>
          <a:lstStyle/>
          <a:p>
            <a:r>
              <a:rPr lang="en-US" dirty="0"/>
              <a:t>Legislation</a:t>
            </a:r>
          </a:p>
        </p:txBody>
      </p:sp>
      <p:pic>
        <p:nvPicPr>
          <p:cNvPr id="5" name="Content Placeholder 4">
            <a:extLst>
              <a:ext uri="{FF2B5EF4-FFF2-40B4-BE49-F238E27FC236}">
                <a16:creationId xmlns:a16="http://schemas.microsoft.com/office/drawing/2014/main" id="{122729B4-A0CE-43CE-94FF-E9C667477E32}"/>
              </a:ext>
            </a:extLst>
          </p:cNvPr>
          <p:cNvPicPr>
            <a:picLocks noGrp="1" noChangeAspect="1"/>
          </p:cNvPicPr>
          <p:nvPr>
            <p:ph idx="1"/>
          </p:nvPr>
        </p:nvPicPr>
        <p:blipFill>
          <a:blip r:embed="rId3"/>
          <a:stretch>
            <a:fillRect/>
          </a:stretch>
        </p:blipFill>
        <p:spPr>
          <a:xfrm>
            <a:off x="4976586" y="1658262"/>
            <a:ext cx="3710214" cy="2588905"/>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67B66CCA-CF62-4F30-9D76-CA8108AF509D}"/>
              </a:ext>
            </a:extLst>
          </p:cNvPr>
          <p:cNvSpPr txBox="1">
            <a:spLocks/>
          </p:cNvSpPr>
          <p:nvPr/>
        </p:nvSpPr>
        <p:spPr>
          <a:xfrm>
            <a:off x="291994" y="1547685"/>
            <a:ext cx="4280006" cy="4431983"/>
          </a:xfrm>
          <a:prstGeom prst="rect">
            <a:avLst/>
          </a:prstGeom>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D0920"/>
                </a:solidFill>
                <a:latin typeface="Arial"/>
                <a:ea typeface="+mj-ea"/>
                <a:cs typeface="Arial"/>
              </a:defRPr>
            </a:lvl1pPr>
          </a:lstStyle>
          <a:p>
            <a:r>
              <a:rPr lang="en-US" sz="3600" b="0" dirty="0">
                <a:solidFill>
                  <a:schemeClr val="tx1"/>
                </a:solidFill>
              </a:rPr>
              <a:t>There are currently several pieces of legislation addressing the Educator Standards Board recommendations around OTES</a:t>
            </a:r>
          </a:p>
        </p:txBody>
      </p:sp>
    </p:spTree>
    <p:extLst>
      <p:ext uri="{BB962C8B-B14F-4D97-AF65-F5344CB8AC3E}">
        <p14:creationId xmlns:p14="http://schemas.microsoft.com/office/powerpoint/2010/main" val="225225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286" y="416449"/>
            <a:ext cx="8396514" cy="1292662"/>
          </a:xfrm>
        </p:spPr>
        <p:txBody>
          <a:bodyPr/>
          <a:lstStyle/>
          <a:p>
            <a:r>
              <a:rPr lang="en-US" dirty="0">
                <a:solidFill>
                  <a:srgbClr val="C00000"/>
                </a:solidFill>
              </a:rPr>
              <a:t>Timeline for Recommended </a:t>
            </a:r>
            <a:br>
              <a:rPr lang="en-US" dirty="0">
                <a:solidFill>
                  <a:srgbClr val="C00000"/>
                </a:solidFill>
              </a:rPr>
            </a:br>
            <a:r>
              <a:rPr lang="en-US" dirty="0">
                <a:solidFill>
                  <a:srgbClr val="C00000"/>
                </a:solidFill>
              </a:rPr>
              <a:t>OTES Changes</a:t>
            </a:r>
          </a:p>
        </p:txBody>
      </p:sp>
      <p:sp>
        <p:nvSpPr>
          <p:cNvPr id="3" name="Content Placeholder 2">
            <a:extLst>
              <a:ext uri="{FF2B5EF4-FFF2-40B4-BE49-F238E27FC236}">
                <a16:creationId xmlns:a16="http://schemas.microsoft.com/office/drawing/2014/main" id="{1D5D84AE-A462-4F99-A17B-60A2934A9DB6}"/>
              </a:ext>
            </a:extLst>
          </p:cNvPr>
          <p:cNvSpPr>
            <a:spLocks noGrp="1"/>
          </p:cNvSpPr>
          <p:nvPr>
            <p:ph idx="1"/>
          </p:nvPr>
        </p:nvSpPr>
        <p:spPr>
          <a:xfrm>
            <a:off x="457199" y="2085472"/>
            <a:ext cx="8398566" cy="3818371"/>
          </a:xfrm>
        </p:spPr>
        <p:txBody>
          <a:bodyPr/>
          <a:lstStyle/>
          <a:p>
            <a:r>
              <a:rPr lang="en-US" dirty="0"/>
              <a:t>Pending state legislature adoption.</a:t>
            </a:r>
          </a:p>
          <a:p>
            <a:r>
              <a:rPr lang="en-US" dirty="0"/>
              <a:t>On the ODE Website see: </a:t>
            </a:r>
          </a:p>
          <a:p>
            <a:pPr marL="685800" indent="-228600">
              <a:buNone/>
            </a:pPr>
            <a:r>
              <a:rPr lang="en-US" dirty="0"/>
              <a:t>- Ohio Teacher Evaluation System 	  			Resource; and </a:t>
            </a:r>
          </a:p>
          <a:p>
            <a:pPr marL="685800" indent="-228600">
              <a:buNone/>
            </a:pPr>
            <a:r>
              <a:rPr lang="en-US" dirty="0"/>
              <a:t>- Ohio Educator Standards Board 					Recommendations for Revising the Ohio 	Teacher Evaluation System</a:t>
            </a:r>
          </a:p>
          <a:p>
            <a:pPr marL="0" indent="0">
              <a:buNone/>
            </a:pPr>
            <a:r>
              <a:rPr lang="en-US" dirty="0"/>
              <a:t>		</a:t>
            </a:r>
          </a:p>
        </p:txBody>
      </p:sp>
      <p:pic>
        <p:nvPicPr>
          <p:cNvPr id="5" name="Picture 4">
            <a:extLst>
              <a:ext uri="{FF2B5EF4-FFF2-40B4-BE49-F238E27FC236}">
                <a16:creationId xmlns:a16="http://schemas.microsoft.com/office/drawing/2014/main" id="{FCCFE244-AC1F-44C1-B7B2-C459976E561A}"/>
              </a:ext>
            </a:extLst>
          </p:cNvPr>
          <p:cNvPicPr>
            <a:picLocks noChangeAspect="1"/>
          </p:cNvPicPr>
          <p:nvPr/>
        </p:nvPicPr>
        <p:blipFill>
          <a:blip r:embed="rId3"/>
          <a:stretch>
            <a:fillRect/>
          </a:stretch>
        </p:blipFill>
        <p:spPr>
          <a:xfrm>
            <a:off x="0" y="5993142"/>
            <a:ext cx="9144000" cy="954310"/>
          </a:xfrm>
          <a:prstGeom prst="rect">
            <a:avLst/>
          </a:prstGeom>
        </p:spPr>
      </p:pic>
      <p:sp>
        <p:nvSpPr>
          <p:cNvPr id="6" name="Rectangle 5">
            <a:extLst>
              <a:ext uri="{FF2B5EF4-FFF2-40B4-BE49-F238E27FC236}">
                <a16:creationId xmlns:a16="http://schemas.microsoft.com/office/drawing/2014/main" id="{CABA0B6E-CC20-4BD3-8E51-0EAD4C611B0B}"/>
              </a:ext>
            </a:extLst>
          </p:cNvPr>
          <p:cNvSpPr/>
          <p:nvPr/>
        </p:nvSpPr>
        <p:spPr>
          <a:xfrm>
            <a:off x="884584" y="6216381"/>
            <a:ext cx="5426764" cy="507831"/>
          </a:xfrm>
          <a:prstGeom prst="rect">
            <a:avLst/>
          </a:prstGeom>
        </p:spPr>
        <p:txBody>
          <a:bodyPr wrap="square">
            <a:spAutoFit/>
          </a:bodyPr>
          <a:lstStyle/>
          <a:p>
            <a:endParaRPr lang="en-US" sz="900" dirty="0">
              <a:solidFill>
                <a:srgbClr val="000000"/>
              </a:solidFill>
              <a:latin typeface="Serifa 45 Light"/>
            </a:endParaRPr>
          </a:p>
          <a:p>
            <a:r>
              <a:rPr lang="en-US" sz="900" dirty="0">
                <a:solidFill>
                  <a:srgbClr val="000000"/>
                </a:solidFill>
                <a:latin typeface="Serifa 45 Light"/>
              </a:rPr>
              <a:t> </a:t>
            </a:r>
            <a:r>
              <a:rPr lang="en-US" dirty="0">
                <a:solidFill>
                  <a:schemeClr val="bg1"/>
                </a:solidFill>
                <a:latin typeface="Palatino Linotype" panose="02040502050505030304" pitchFamily="18" charset="0"/>
              </a:rPr>
              <a:t>Ohio TEACHER EVALUATION SYSTEM (OTES)</a:t>
            </a:r>
          </a:p>
        </p:txBody>
      </p:sp>
    </p:spTree>
    <p:extLst>
      <p:ext uri="{BB962C8B-B14F-4D97-AF65-F5344CB8AC3E}">
        <p14:creationId xmlns:p14="http://schemas.microsoft.com/office/powerpoint/2010/main" val="370473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4265" y="1737634"/>
            <a:ext cx="5932170" cy="3280834"/>
          </a:xfrm>
        </p:spPr>
        <p:txBody>
          <a:bodyPr/>
          <a:lstStyle/>
          <a:p>
            <a:pPr marL="0" lvl="0" indent="0" algn="ctr">
              <a:spcBef>
                <a:spcPts val="0"/>
              </a:spcBef>
              <a:buNone/>
            </a:pPr>
            <a:r>
              <a:rPr lang="en-US" sz="5400" b="1" dirty="0">
                <a:solidFill>
                  <a:srgbClr val="C00000"/>
                </a:solidFill>
              </a:rPr>
              <a:t>Revisions to the Ohio Standards for Principals</a:t>
            </a:r>
          </a:p>
        </p:txBody>
      </p:sp>
      <p:sp>
        <p:nvSpPr>
          <p:cNvPr id="5" name="Content Placeholder 2"/>
          <p:cNvSpPr txBox="1">
            <a:spLocks/>
          </p:cNvSpPr>
          <p:nvPr/>
        </p:nvSpPr>
        <p:spPr>
          <a:xfrm>
            <a:off x="345115" y="706947"/>
            <a:ext cx="2668772" cy="4525963"/>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4400" b="1" dirty="0">
                <a:solidFill>
                  <a:srgbClr val="C00000"/>
                </a:solidFill>
                <a:effectLst>
                  <a:outerShdw blurRad="38100" dist="38100" dir="2700000" algn="tl">
                    <a:srgbClr val="000000">
                      <a:alpha val="43137"/>
                    </a:srgbClr>
                  </a:outerShdw>
                </a:effectLst>
              </a:rPr>
              <a:t>5</a:t>
            </a:r>
          </a:p>
        </p:txBody>
      </p:sp>
    </p:spTree>
    <p:extLst>
      <p:ext uri="{BB962C8B-B14F-4D97-AF65-F5344CB8AC3E}">
        <p14:creationId xmlns:p14="http://schemas.microsoft.com/office/powerpoint/2010/main" val="215471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Why is this work important?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90802933"/>
              </p:ext>
            </p:extLst>
          </p:nvPr>
        </p:nvGraphicFramePr>
        <p:xfrm>
          <a:off x="-78209" y="1669002"/>
          <a:ext cx="8574373" cy="4446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009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1726"/>
            <a:ext cx="9144000" cy="1292662"/>
          </a:xfrm>
        </p:spPr>
        <p:txBody>
          <a:bodyPr/>
          <a:lstStyle/>
          <a:p>
            <a:r>
              <a:rPr lang="en-US" dirty="0"/>
              <a:t>History of the </a:t>
            </a:r>
            <a:br>
              <a:rPr lang="en-US" dirty="0"/>
            </a:br>
            <a:r>
              <a:rPr lang="en-US" dirty="0"/>
              <a:t>Ohio Principal Standards </a:t>
            </a:r>
          </a:p>
        </p:txBody>
      </p:sp>
      <p:sp>
        <p:nvSpPr>
          <p:cNvPr id="3" name="TextBox 2"/>
          <p:cNvSpPr txBox="1"/>
          <p:nvPr/>
        </p:nvSpPr>
        <p:spPr>
          <a:xfrm>
            <a:off x="596348" y="2270244"/>
            <a:ext cx="8229600" cy="353943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1996</a:t>
            </a:r>
            <a:r>
              <a:rPr lang="en-US" sz="3200" dirty="0">
                <a:latin typeface="Arial" panose="020B0604020202020204" pitchFamily="34" charset="0"/>
                <a:cs typeface="Arial" panose="020B0604020202020204" pitchFamily="34" charset="0"/>
              </a:rPr>
              <a:t>: ISLLC Standards Introduced</a:t>
            </a:r>
          </a:p>
          <a:p>
            <a:endParaRPr lang="en-US" sz="8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2005</a:t>
            </a:r>
            <a:r>
              <a:rPr lang="en-US" sz="3200" dirty="0">
                <a:latin typeface="Arial" panose="020B0604020202020204" pitchFamily="34" charset="0"/>
                <a:cs typeface="Arial" panose="020B0604020202020204" pitchFamily="34" charset="0"/>
              </a:rPr>
              <a:t>: Ohio Standards for Principals Adopted</a:t>
            </a:r>
          </a:p>
          <a:p>
            <a:endParaRPr lang="en-US" sz="8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2008</a:t>
            </a:r>
            <a:r>
              <a:rPr lang="en-US" sz="3200" dirty="0">
                <a:latin typeface="Arial" panose="020B0604020202020204" pitchFamily="34" charset="0"/>
                <a:cs typeface="Arial" panose="020B0604020202020204" pitchFamily="34" charset="0"/>
              </a:rPr>
              <a:t>: ISLLC Standards Revised</a:t>
            </a:r>
          </a:p>
          <a:p>
            <a:endParaRPr lang="en-US" sz="8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2015</a:t>
            </a:r>
            <a:r>
              <a:rPr lang="en-US" sz="3200" dirty="0">
                <a:latin typeface="Arial" panose="020B0604020202020204" pitchFamily="34" charset="0"/>
                <a:cs typeface="Arial" panose="020B0604020202020204" pitchFamily="34" charset="0"/>
              </a:rPr>
              <a:t>: PSEL Standards Released</a:t>
            </a:r>
          </a:p>
          <a:p>
            <a:endParaRPr lang="en-US" sz="8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2018</a:t>
            </a:r>
            <a:r>
              <a:rPr lang="en-US" sz="3200" dirty="0">
                <a:latin typeface="Arial" panose="020B0604020202020204" pitchFamily="34" charset="0"/>
                <a:cs typeface="Arial" panose="020B0604020202020204" pitchFamily="34" charset="0"/>
              </a:rPr>
              <a:t>: Drafting Revised Ohio Standards 				  for Principals</a:t>
            </a:r>
          </a:p>
        </p:txBody>
      </p:sp>
    </p:spTree>
    <p:extLst>
      <p:ext uri="{BB962C8B-B14F-4D97-AF65-F5344CB8AC3E}">
        <p14:creationId xmlns:p14="http://schemas.microsoft.com/office/powerpoint/2010/main" val="152552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2548"/>
            <a:ext cx="9064487" cy="1292662"/>
          </a:xfrm>
        </p:spPr>
        <p:txBody>
          <a:bodyPr/>
          <a:lstStyle/>
          <a:p>
            <a:r>
              <a:rPr lang="en-US" dirty="0"/>
              <a:t>Current Ohio Principal Standards</a:t>
            </a:r>
          </a:p>
        </p:txBody>
      </p:sp>
      <p:grpSp>
        <p:nvGrpSpPr>
          <p:cNvPr id="11" name="Group 10">
            <a:extLst>
              <a:ext uri="{FF2B5EF4-FFF2-40B4-BE49-F238E27FC236}">
                <a16:creationId xmlns:a16="http://schemas.microsoft.com/office/drawing/2014/main" id="{7716A8A2-72F5-4498-A137-A4B9A879F6C2}"/>
              </a:ext>
            </a:extLst>
          </p:cNvPr>
          <p:cNvGrpSpPr/>
          <p:nvPr/>
        </p:nvGrpSpPr>
        <p:grpSpPr>
          <a:xfrm>
            <a:off x="4572000" y="2739601"/>
            <a:ext cx="3406140" cy="1791720"/>
            <a:chOff x="1197291" y="491169"/>
            <a:chExt cx="3006092" cy="1743399"/>
          </a:xfrm>
          <a:solidFill>
            <a:schemeClr val="accent4">
              <a:lumMod val="75000"/>
            </a:schemeClr>
          </a:solidFill>
        </p:grpSpPr>
        <p:sp>
          <p:nvSpPr>
            <p:cNvPr id="12" name="Rectangle 11">
              <a:extLst>
                <a:ext uri="{FF2B5EF4-FFF2-40B4-BE49-F238E27FC236}">
                  <a16:creationId xmlns:a16="http://schemas.microsoft.com/office/drawing/2014/main" id="{B9675F8B-7E27-4FF8-AFCB-7C8BF009D2A0}"/>
                </a:ext>
              </a:extLst>
            </p:cNvPr>
            <p:cNvSpPr/>
            <p:nvPr/>
          </p:nvSpPr>
          <p:spPr>
            <a:xfrm>
              <a:off x="1197291" y="491169"/>
              <a:ext cx="3006092" cy="174339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70D382F2-F252-4804-B4B6-6F43A7B04A42}"/>
                </a:ext>
              </a:extLst>
            </p:cNvPr>
            <p:cNvSpPr txBox="1"/>
            <p:nvPr/>
          </p:nvSpPr>
          <p:spPr>
            <a:xfrm>
              <a:off x="1197291" y="491169"/>
              <a:ext cx="3006092" cy="17433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800" b="1" dirty="0">
                  <a:latin typeface="Arial" panose="020B0604020202020204" pitchFamily="34" charset="0"/>
                  <a:cs typeface="Arial" panose="020B0604020202020204" pitchFamily="34" charset="0"/>
                </a:rPr>
                <a:t>Operations, Resources &amp; Learning Environment</a:t>
              </a:r>
              <a:endParaRPr lang="en-US" sz="2800" b="1" kern="12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759AF8FB-B758-4603-90A0-549D51E56AEF}"/>
              </a:ext>
            </a:extLst>
          </p:cNvPr>
          <p:cNvGrpSpPr/>
          <p:nvPr/>
        </p:nvGrpSpPr>
        <p:grpSpPr>
          <a:xfrm>
            <a:off x="891540" y="858377"/>
            <a:ext cx="3406140" cy="1785303"/>
            <a:chOff x="1197291" y="491169"/>
            <a:chExt cx="3006092" cy="1743399"/>
          </a:xfrm>
          <a:solidFill>
            <a:srgbClr val="00B050"/>
          </a:solidFill>
        </p:grpSpPr>
        <p:sp>
          <p:nvSpPr>
            <p:cNvPr id="15" name="Rectangle 14">
              <a:extLst>
                <a:ext uri="{FF2B5EF4-FFF2-40B4-BE49-F238E27FC236}">
                  <a16:creationId xmlns:a16="http://schemas.microsoft.com/office/drawing/2014/main" id="{4AECD155-596C-4B33-83DA-91CD843CFC8A}"/>
                </a:ext>
              </a:extLst>
            </p:cNvPr>
            <p:cNvSpPr/>
            <p:nvPr/>
          </p:nvSpPr>
          <p:spPr>
            <a:xfrm>
              <a:off x="1197291" y="491169"/>
              <a:ext cx="3006092" cy="174339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006EC359-7186-44E3-A436-84EE090B264D}"/>
                </a:ext>
              </a:extLst>
            </p:cNvPr>
            <p:cNvSpPr txBox="1"/>
            <p:nvPr/>
          </p:nvSpPr>
          <p:spPr>
            <a:xfrm>
              <a:off x="1197291" y="491169"/>
              <a:ext cx="3006092" cy="17433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800" b="1" dirty="0">
                  <a:latin typeface="Arial" panose="020B0604020202020204" pitchFamily="34" charset="0"/>
                  <a:cs typeface="Arial" panose="020B0604020202020204" pitchFamily="34" charset="0"/>
                </a:rPr>
                <a:t>Continuous Improvement</a:t>
              </a:r>
              <a:endParaRPr lang="en-US" sz="2800" b="1" kern="1200" dirty="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4E053BF3-F4CE-49B2-B86B-79824303B04C}"/>
              </a:ext>
            </a:extLst>
          </p:cNvPr>
          <p:cNvGrpSpPr/>
          <p:nvPr/>
        </p:nvGrpSpPr>
        <p:grpSpPr>
          <a:xfrm>
            <a:off x="4572000" y="858377"/>
            <a:ext cx="3406140" cy="1785304"/>
            <a:chOff x="1197291" y="491169"/>
            <a:chExt cx="3006092" cy="1743399"/>
          </a:xfrm>
        </p:grpSpPr>
        <p:sp>
          <p:nvSpPr>
            <p:cNvPr id="18" name="Rectangle 17">
              <a:extLst>
                <a:ext uri="{FF2B5EF4-FFF2-40B4-BE49-F238E27FC236}">
                  <a16:creationId xmlns:a16="http://schemas.microsoft.com/office/drawing/2014/main" id="{0440B95C-29F3-4672-811C-3484FC3D0C3A}"/>
                </a:ext>
              </a:extLst>
            </p:cNvPr>
            <p:cNvSpPr/>
            <p:nvPr/>
          </p:nvSpPr>
          <p:spPr>
            <a:xfrm>
              <a:off x="1197291" y="491169"/>
              <a:ext cx="3006092" cy="174339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D965F3F8-1D0F-4F92-98C9-575CE4FDEF42}"/>
                </a:ext>
              </a:extLst>
            </p:cNvPr>
            <p:cNvSpPr txBox="1"/>
            <p:nvPr/>
          </p:nvSpPr>
          <p:spPr>
            <a:xfrm>
              <a:off x="1197291" y="491169"/>
              <a:ext cx="3006092" cy="17433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800" b="1" dirty="0">
                  <a:latin typeface="Arial" panose="020B0604020202020204" pitchFamily="34" charset="0"/>
                  <a:cs typeface="Arial" panose="020B0604020202020204" pitchFamily="34" charset="0"/>
                </a:rPr>
                <a:t>Instruction</a:t>
              </a:r>
              <a:endParaRPr lang="en-US" sz="2800" b="1" kern="1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8A17476F-DF57-4F8C-90B4-97659E726E19}"/>
              </a:ext>
            </a:extLst>
          </p:cNvPr>
          <p:cNvGrpSpPr/>
          <p:nvPr/>
        </p:nvGrpSpPr>
        <p:grpSpPr>
          <a:xfrm>
            <a:off x="2594610" y="4614403"/>
            <a:ext cx="3406140" cy="1672097"/>
            <a:chOff x="1197291" y="491169"/>
            <a:chExt cx="3006092" cy="1743399"/>
          </a:xfrm>
          <a:solidFill>
            <a:schemeClr val="accent6">
              <a:lumMod val="75000"/>
            </a:schemeClr>
          </a:solidFill>
        </p:grpSpPr>
        <p:sp>
          <p:nvSpPr>
            <p:cNvPr id="21" name="Rectangle 20">
              <a:extLst>
                <a:ext uri="{FF2B5EF4-FFF2-40B4-BE49-F238E27FC236}">
                  <a16:creationId xmlns:a16="http://schemas.microsoft.com/office/drawing/2014/main" id="{5317C8D5-7DF5-4A9A-9CED-64B617256E71}"/>
                </a:ext>
              </a:extLst>
            </p:cNvPr>
            <p:cNvSpPr/>
            <p:nvPr/>
          </p:nvSpPr>
          <p:spPr>
            <a:xfrm>
              <a:off x="1197291" y="491169"/>
              <a:ext cx="3006092" cy="174339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ECDF48B9-4E70-40E5-89CF-D0395CC6568D}"/>
                </a:ext>
              </a:extLst>
            </p:cNvPr>
            <p:cNvSpPr txBox="1"/>
            <p:nvPr/>
          </p:nvSpPr>
          <p:spPr>
            <a:xfrm>
              <a:off x="1197291" y="491169"/>
              <a:ext cx="3006092" cy="17433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800" b="1" dirty="0">
                  <a:latin typeface="Arial" panose="020B0604020202020204" pitchFamily="34" charset="0"/>
                  <a:cs typeface="Arial" panose="020B0604020202020204" pitchFamily="34" charset="0"/>
                </a:rPr>
                <a:t>Parent &amp; Community Engagement</a:t>
              </a:r>
              <a:endParaRPr lang="en-US" sz="2800" b="1" kern="1200" dirty="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E90CD612-8F60-493A-BBD5-5EDAC84B4CAD}"/>
              </a:ext>
            </a:extLst>
          </p:cNvPr>
          <p:cNvGrpSpPr/>
          <p:nvPr/>
        </p:nvGrpSpPr>
        <p:grpSpPr>
          <a:xfrm>
            <a:off x="891540" y="2733178"/>
            <a:ext cx="3406140" cy="1791722"/>
            <a:chOff x="1197291" y="491169"/>
            <a:chExt cx="3006092" cy="1743399"/>
          </a:xfrm>
          <a:solidFill>
            <a:schemeClr val="accent2">
              <a:lumMod val="75000"/>
            </a:schemeClr>
          </a:solidFill>
        </p:grpSpPr>
        <p:sp>
          <p:nvSpPr>
            <p:cNvPr id="24" name="Rectangle 23">
              <a:extLst>
                <a:ext uri="{FF2B5EF4-FFF2-40B4-BE49-F238E27FC236}">
                  <a16:creationId xmlns:a16="http://schemas.microsoft.com/office/drawing/2014/main" id="{D81333C3-DE95-4665-8A7C-26EDEA9228A8}"/>
                </a:ext>
              </a:extLst>
            </p:cNvPr>
            <p:cNvSpPr/>
            <p:nvPr/>
          </p:nvSpPr>
          <p:spPr>
            <a:xfrm>
              <a:off x="1197291" y="491169"/>
              <a:ext cx="3006092" cy="174339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D352BBE0-DA68-4855-9DA9-07BAC989CB2B}"/>
                </a:ext>
              </a:extLst>
            </p:cNvPr>
            <p:cNvSpPr txBox="1"/>
            <p:nvPr/>
          </p:nvSpPr>
          <p:spPr>
            <a:xfrm>
              <a:off x="1197291" y="491169"/>
              <a:ext cx="3006092" cy="17433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800" b="1" dirty="0">
                  <a:latin typeface="Arial" panose="020B0604020202020204" pitchFamily="34" charset="0"/>
                  <a:cs typeface="Arial" panose="020B0604020202020204" pitchFamily="34" charset="0"/>
                </a:rPr>
                <a:t>Collaboration</a:t>
              </a:r>
              <a:endParaRPr lang="en-US" sz="2800" b="1"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4018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50058" y="2618580"/>
            <a:ext cx="716280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prstClr val="white"/>
              </a:solidFill>
            </a:endParaRPr>
          </a:p>
        </p:txBody>
      </p:sp>
      <p:sp>
        <p:nvSpPr>
          <p:cNvPr id="2" name="Title 1"/>
          <p:cNvSpPr>
            <a:spLocks noGrp="1"/>
          </p:cNvSpPr>
          <p:nvPr>
            <p:ph type="title"/>
          </p:nvPr>
        </p:nvSpPr>
        <p:spPr>
          <a:xfrm>
            <a:off x="316658" y="1150822"/>
            <a:ext cx="8229600" cy="646331"/>
          </a:xfrm>
        </p:spPr>
        <p:txBody>
          <a:bodyPr/>
          <a:lstStyle/>
          <a:p>
            <a:pPr algn="ctr"/>
            <a:r>
              <a:rPr lang="en-US" dirty="0">
                <a:solidFill>
                  <a:srgbClr val="C00000"/>
                </a:solidFill>
              </a:rPr>
              <a:t>Licensure Applications</a:t>
            </a:r>
          </a:p>
        </p:txBody>
      </p:sp>
      <p:sp>
        <p:nvSpPr>
          <p:cNvPr id="3" name="Content Placeholder 2"/>
          <p:cNvSpPr>
            <a:spLocks noGrp="1"/>
          </p:cNvSpPr>
          <p:nvPr>
            <p:ph idx="1"/>
          </p:nvPr>
        </p:nvSpPr>
        <p:spPr>
          <a:xfrm>
            <a:off x="1044988" y="2702539"/>
            <a:ext cx="6772940" cy="1363841"/>
          </a:xfrm>
        </p:spPr>
        <p:txBody>
          <a:bodyPr/>
          <a:lstStyle/>
          <a:p>
            <a:pPr marL="0" indent="0">
              <a:buNone/>
            </a:pPr>
            <a:r>
              <a:rPr lang="en-US" dirty="0"/>
              <a:t>Criminal History and Background Questions for Licensure Applications</a:t>
            </a:r>
          </a:p>
        </p:txBody>
      </p:sp>
    </p:spTree>
    <p:extLst>
      <p:ext uri="{BB962C8B-B14F-4D97-AF65-F5344CB8AC3E}">
        <p14:creationId xmlns:p14="http://schemas.microsoft.com/office/powerpoint/2010/main" val="32599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EEB73-ED52-4B62-A21B-F4FF0C018C0A}"/>
              </a:ext>
            </a:extLst>
          </p:cNvPr>
          <p:cNvSpPr>
            <a:spLocks noGrp="1"/>
          </p:cNvSpPr>
          <p:nvPr>
            <p:ph type="title"/>
          </p:nvPr>
        </p:nvSpPr>
        <p:spPr>
          <a:xfrm>
            <a:off x="457200" y="121298"/>
            <a:ext cx="8229600" cy="1292662"/>
          </a:xfrm>
        </p:spPr>
        <p:txBody>
          <a:bodyPr/>
          <a:lstStyle/>
          <a:p>
            <a:r>
              <a:rPr lang="en-US" dirty="0"/>
              <a:t>Professional Standards for Education Leaders (PSEL)</a:t>
            </a:r>
          </a:p>
        </p:txBody>
      </p:sp>
      <p:sp>
        <p:nvSpPr>
          <p:cNvPr id="3" name="Content Placeholder 2">
            <a:extLst>
              <a:ext uri="{FF2B5EF4-FFF2-40B4-BE49-F238E27FC236}">
                <a16:creationId xmlns:a16="http://schemas.microsoft.com/office/drawing/2014/main" id="{074BAC93-06DB-494E-9167-E9A518F1E2AC}"/>
              </a:ext>
            </a:extLst>
          </p:cNvPr>
          <p:cNvSpPr>
            <a:spLocks noGrp="1"/>
          </p:cNvSpPr>
          <p:nvPr>
            <p:ph idx="1"/>
          </p:nvPr>
        </p:nvSpPr>
        <p:spPr>
          <a:xfrm>
            <a:off x="851520" y="1587387"/>
            <a:ext cx="7835280" cy="4714179"/>
          </a:xfrm>
        </p:spPr>
        <p:txBody>
          <a:bodyPr/>
          <a:lstStyle/>
          <a:p>
            <a:pPr marL="0" indent="0">
              <a:buNone/>
            </a:pPr>
            <a:r>
              <a:rPr lang="en-US" sz="2600" dirty="0"/>
              <a:t>1: Mission, Vision, and Core Values</a:t>
            </a:r>
          </a:p>
          <a:p>
            <a:pPr marL="0" indent="0">
              <a:buNone/>
            </a:pPr>
            <a:r>
              <a:rPr lang="en-US" sz="2600" dirty="0"/>
              <a:t>2: Ethics and Professional Norms</a:t>
            </a:r>
          </a:p>
          <a:p>
            <a:pPr marL="0" indent="0">
              <a:buNone/>
            </a:pPr>
            <a:r>
              <a:rPr lang="en-US" sz="2600" dirty="0"/>
              <a:t>3: Equity and Cultural Responsiveness</a:t>
            </a:r>
          </a:p>
          <a:p>
            <a:pPr marL="0" indent="0">
              <a:buNone/>
            </a:pPr>
            <a:r>
              <a:rPr lang="en-US" sz="2600" dirty="0"/>
              <a:t>4: Curriculum, Instruction, and Assessment</a:t>
            </a:r>
          </a:p>
          <a:p>
            <a:pPr marL="0" indent="0">
              <a:buNone/>
            </a:pPr>
            <a:r>
              <a:rPr lang="en-US" sz="2600" dirty="0"/>
              <a:t>5: Community of Care and Support for Students</a:t>
            </a:r>
          </a:p>
          <a:p>
            <a:pPr marL="0" indent="0">
              <a:buNone/>
            </a:pPr>
            <a:r>
              <a:rPr lang="en-US" sz="2600" dirty="0"/>
              <a:t>6: Professional Capacity of School Personnel</a:t>
            </a:r>
          </a:p>
          <a:p>
            <a:pPr marL="0" indent="0">
              <a:buNone/>
            </a:pPr>
            <a:r>
              <a:rPr lang="en-US" sz="2600" dirty="0"/>
              <a:t>7: Professional Community for Teachers and Staff</a:t>
            </a:r>
          </a:p>
          <a:p>
            <a:pPr marL="0" indent="0">
              <a:buNone/>
            </a:pPr>
            <a:r>
              <a:rPr lang="en-US" sz="2600" dirty="0"/>
              <a:t>8: Meaningful Engagement of Families / Community</a:t>
            </a:r>
          </a:p>
          <a:p>
            <a:pPr marL="0" indent="0">
              <a:buNone/>
            </a:pPr>
            <a:r>
              <a:rPr lang="en-US" sz="2600" dirty="0"/>
              <a:t>9: Operations and Management</a:t>
            </a:r>
          </a:p>
          <a:p>
            <a:pPr marL="0" indent="0">
              <a:buNone/>
            </a:pPr>
            <a:r>
              <a:rPr lang="en-US" sz="2600" dirty="0"/>
              <a:t>10: School Improvement</a:t>
            </a:r>
          </a:p>
        </p:txBody>
      </p:sp>
    </p:spTree>
    <p:extLst>
      <p:ext uri="{BB962C8B-B14F-4D97-AF65-F5344CB8AC3E}">
        <p14:creationId xmlns:p14="http://schemas.microsoft.com/office/powerpoint/2010/main" val="2975389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34"/>
            <a:ext cx="8229600" cy="646331"/>
          </a:xfrm>
        </p:spPr>
        <p:txBody>
          <a:bodyPr/>
          <a:lstStyle/>
          <a:p>
            <a:r>
              <a:rPr lang="en-US" dirty="0"/>
              <a:t>Gap Analysis/Crosswalk</a:t>
            </a:r>
          </a:p>
        </p:txBody>
      </p:sp>
      <p:sp>
        <p:nvSpPr>
          <p:cNvPr id="3" name="Content Placeholder 2"/>
          <p:cNvSpPr>
            <a:spLocks noGrp="1"/>
          </p:cNvSpPr>
          <p:nvPr>
            <p:ph idx="1"/>
          </p:nvPr>
        </p:nvSpPr>
        <p:spPr>
          <a:xfrm>
            <a:off x="399143" y="1538515"/>
            <a:ext cx="4172857" cy="2975430"/>
          </a:xfrm>
        </p:spPr>
        <p:txBody>
          <a:bodyPr/>
          <a:lstStyle/>
          <a:p>
            <a:r>
              <a:rPr lang="en-US" sz="3000" dirty="0"/>
              <a:t>100 percent of elements in Ohio Standards for Principals are, at least, partially aligned with PSEL</a:t>
            </a:r>
            <a:endParaRPr lang="en-US" sz="2400" dirty="0"/>
          </a:p>
          <a:p>
            <a:pPr marL="0" indent="0">
              <a:buNone/>
            </a:pPr>
            <a:endParaRPr lang="en-US" sz="2400" dirty="0"/>
          </a:p>
          <a:p>
            <a:endParaRPr lang="en-US" sz="2400" dirty="0"/>
          </a:p>
          <a:p>
            <a:pPr marL="0" indent="0">
              <a:buNone/>
            </a:pPr>
            <a:endParaRPr lang="en-US" dirty="0"/>
          </a:p>
        </p:txBody>
      </p:sp>
      <p:pic>
        <p:nvPicPr>
          <p:cNvPr id="5" name="Picture 4">
            <a:extLst>
              <a:ext uri="{FF2B5EF4-FFF2-40B4-BE49-F238E27FC236}">
                <a16:creationId xmlns:a16="http://schemas.microsoft.com/office/drawing/2014/main" id="{3B9E8C07-6347-4B2B-BBE0-B281B8BB90C5}"/>
              </a:ext>
            </a:extLst>
          </p:cNvPr>
          <p:cNvPicPr>
            <a:picLocks noChangeAspect="1"/>
          </p:cNvPicPr>
          <p:nvPr/>
        </p:nvPicPr>
        <p:blipFill>
          <a:blip r:embed="rId3"/>
          <a:stretch>
            <a:fillRect/>
          </a:stretch>
        </p:blipFill>
        <p:spPr>
          <a:xfrm>
            <a:off x="4583130" y="1683658"/>
            <a:ext cx="4256070" cy="2830286"/>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457200" y="4883819"/>
            <a:ext cx="7877331" cy="1142227"/>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t>47 percent of the PSEL standards align with Ohio Standards for Principals</a:t>
            </a:r>
          </a:p>
          <a:p>
            <a:endParaRPr lang="en-US" sz="2400" dirty="0"/>
          </a:p>
          <a:p>
            <a:pPr marL="0" indent="0">
              <a:buFont typeface="Arial"/>
              <a:buNone/>
            </a:pPr>
            <a:endParaRPr lang="en-US" sz="2400" dirty="0"/>
          </a:p>
          <a:p>
            <a:endParaRPr lang="en-US" sz="2400" dirty="0"/>
          </a:p>
          <a:p>
            <a:pPr marL="0" indent="0">
              <a:buFont typeface="Arial"/>
              <a:buNone/>
            </a:pPr>
            <a:endParaRPr lang="en-US" dirty="0"/>
          </a:p>
        </p:txBody>
      </p:sp>
    </p:spTree>
    <p:extLst>
      <p:ext uri="{BB962C8B-B14F-4D97-AF65-F5344CB8AC3E}">
        <p14:creationId xmlns:p14="http://schemas.microsoft.com/office/powerpoint/2010/main" val="124016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34"/>
            <a:ext cx="8229600" cy="1292662"/>
          </a:xfrm>
        </p:spPr>
        <p:txBody>
          <a:bodyPr/>
          <a:lstStyle/>
          <a:p>
            <a:r>
              <a:rPr lang="en-US" dirty="0"/>
              <a:t>Ohio Principal Workgroup Report</a:t>
            </a:r>
          </a:p>
        </p:txBody>
      </p:sp>
      <p:sp>
        <p:nvSpPr>
          <p:cNvPr id="3" name="Content Placeholder 2"/>
          <p:cNvSpPr>
            <a:spLocks noGrp="1"/>
          </p:cNvSpPr>
          <p:nvPr>
            <p:ph idx="1"/>
          </p:nvPr>
        </p:nvSpPr>
        <p:spPr>
          <a:xfrm>
            <a:off x="1182757" y="2111079"/>
            <a:ext cx="3389243" cy="2975430"/>
          </a:xfrm>
        </p:spPr>
        <p:txBody>
          <a:bodyPr/>
          <a:lstStyle/>
          <a:p>
            <a:pPr marL="0" indent="0">
              <a:buNone/>
            </a:pPr>
            <a:r>
              <a:rPr lang="en-US" dirty="0"/>
              <a:t>Available on the ODE Website</a:t>
            </a:r>
          </a:p>
          <a:p>
            <a:endParaRPr lang="en-US" sz="2400" dirty="0"/>
          </a:p>
          <a:p>
            <a:pPr marL="0" indent="0">
              <a:buNone/>
            </a:pPr>
            <a:endParaRPr lang="en-US" dirty="0"/>
          </a:p>
        </p:txBody>
      </p:sp>
      <p:sp>
        <p:nvSpPr>
          <p:cNvPr id="6" name="Content Placeholder 2"/>
          <p:cNvSpPr txBox="1">
            <a:spLocks/>
          </p:cNvSpPr>
          <p:nvPr/>
        </p:nvSpPr>
        <p:spPr>
          <a:xfrm>
            <a:off x="526774" y="5443313"/>
            <a:ext cx="7877331" cy="1142227"/>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hlinkClick r:id="rId3"/>
              </a:rPr>
              <a:t>http://education.ohio.gov/getattachment/Administrators/Strengthening-Educational-Leader-Supports/OhioPrincipalWorkgroupReport.pdf.aspx</a:t>
            </a:r>
            <a:endParaRPr lang="en-US" sz="2000" dirty="0"/>
          </a:p>
          <a:p>
            <a:pPr marL="0" indent="0">
              <a:buNone/>
            </a:pPr>
            <a:endParaRPr lang="en-US" sz="2400" dirty="0"/>
          </a:p>
          <a:p>
            <a:pPr marL="0" indent="0">
              <a:buFont typeface="Arial"/>
              <a:buNone/>
            </a:pPr>
            <a:endParaRPr lang="en-US" sz="2400" dirty="0"/>
          </a:p>
          <a:p>
            <a:endParaRPr lang="en-US" sz="2400" dirty="0"/>
          </a:p>
          <a:p>
            <a:pPr marL="0" indent="0">
              <a:buFont typeface="Arial"/>
              <a:buNone/>
            </a:pPr>
            <a:endParaRPr lang="en-US" dirty="0"/>
          </a:p>
        </p:txBody>
      </p:sp>
      <p:pic>
        <p:nvPicPr>
          <p:cNvPr id="8" name="Picture 7">
            <a:extLst>
              <a:ext uri="{FF2B5EF4-FFF2-40B4-BE49-F238E27FC236}">
                <a16:creationId xmlns:a16="http://schemas.microsoft.com/office/drawing/2014/main" id="{A166CE64-3BDA-4A39-9358-A72EB50AFBC7}"/>
              </a:ext>
            </a:extLst>
          </p:cNvPr>
          <p:cNvPicPr/>
          <p:nvPr/>
        </p:nvPicPr>
        <p:blipFill rotWithShape="1">
          <a:blip r:embed="rId4"/>
          <a:srcRect l="66880" t="7596" r="17415" b="19103"/>
          <a:stretch/>
        </p:blipFill>
        <p:spPr bwMode="auto">
          <a:xfrm>
            <a:off x="4572000" y="1488701"/>
            <a:ext cx="2921690" cy="3779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945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087"/>
            <a:ext cx="8060635" cy="1292662"/>
          </a:xfrm>
        </p:spPr>
        <p:txBody>
          <a:bodyPr/>
          <a:lstStyle/>
          <a:p>
            <a:r>
              <a:rPr lang="en-US" dirty="0"/>
              <a:t>Proposed Revisions to the Ohio Principal Standards</a:t>
            </a:r>
          </a:p>
        </p:txBody>
      </p:sp>
      <p:sp>
        <p:nvSpPr>
          <p:cNvPr id="3" name="Content Placeholder 2"/>
          <p:cNvSpPr>
            <a:spLocks noGrp="1"/>
          </p:cNvSpPr>
          <p:nvPr>
            <p:ph idx="1"/>
          </p:nvPr>
        </p:nvSpPr>
        <p:spPr>
          <a:xfrm>
            <a:off x="636105" y="1758239"/>
            <a:ext cx="7623313" cy="3176538"/>
          </a:xfrm>
        </p:spPr>
        <p:txBody>
          <a:bodyPr/>
          <a:lstStyle/>
          <a:p>
            <a:pPr marL="457200" indent="-457200">
              <a:buNone/>
            </a:pPr>
            <a:r>
              <a:rPr lang="en-US" sz="2800" dirty="0"/>
              <a:t>ODE, with guidance from an advisory workgroup, has drafted revisions to the Ohio Standards for Principals to better reflect the roles and responsibilities of today’s building leaders. The Proposed Revisions to the Ohio Principal Standards will be presented to the State Board of Education this spring.</a:t>
            </a:r>
          </a:p>
        </p:txBody>
      </p:sp>
      <p:sp>
        <p:nvSpPr>
          <p:cNvPr id="6" name="Content Placeholder 2"/>
          <p:cNvSpPr txBox="1">
            <a:spLocks/>
          </p:cNvSpPr>
          <p:nvPr/>
        </p:nvSpPr>
        <p:spPr>
          <a:xfrm>
            <a:off x="1610139" y="5151268"/>
            <a:ext cx="6182139" cy="1142227"/>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To request a copy of the DRAFT proposed revised Ohio Principal Standards:  </a:t>
            </a:r>
            <a:r>
              <a:rPr lang="en-US" sz="2000" dirty="0">
                <a:hlinkClick r:id="rId3"/>
              </a:rPr>
              <a:t>SchoolAdmin@education.ohio.gov</a:t>
            </a:r>
            <a:endParaRPr lang="en-US" sz="2000" dirty="0"/>
          </a:p>
          <a:p>
            <a:pPr marL="0" indent="0">
              <a:buNone/>
            </a:pPr>
            <a:endParaRPr lang="en-US" sz="2000" dirty="0"/>
          </a:p>
          <a:p>
            <a:pPr marL="0" indent="0">
              <a:buNone/>
            </a:pPr>
            <a:endParaRPr lang="en-US" sz="2400" dirty="0"/>
          </a:p>
          <a:p>
            <a:pPr marL="0" indent="0">
              <a:buFont typeface="Arial"/>
              <a:buNone/>
            </a:pPr>
            <a:endParaRPr lang="en-US" sz="2400" dirty="0"/>
          </a:p>
          <a:p>
            <a:endParaRPr lang="en-US" sz="2400" dirty="0"/>
          </a:p>
          <a:p>
            <a:pPr marL="0" indent="0">
              <a:buFont typeface="Arial"/>
              <a:buNone/>
            </a:pPr>
            <a:endParaRPr lang="en-US" dirty="0"/>
          </a:p>
        </p:txBody>
      </p:sp>
    </p:spTree>
    <p:extLst>
      <p:ext uri="{BB962C8B-B14F-4D97-AF65-F5344CB8AC3E}">
        <p14:creationId xmlns:p14="http://schemas.microsoft.com/office/powerpoint/2010/main" val="342789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3005" y="1461683"/>
            <a:ext cx="4229100" cy="2585323"/>
          </a:xfrm>
        </p:spPr>
        <p:txBody>
          <a:bodyPr/>
          <a:lstStyle/>
          <a:p>
            <a:r>
              <a:rPr lang="en-US" cap="small" dirty="0">
                <a:solidFill>
                  <a:srgbClr val="C00000"/>
                </a:solidFill>
              </a:rPr>
              <a:t>Ohio Assessments for Educators (OAE)</a:t>
            </a:r>
          </a:p>
        </p:txBody>
      </p:sp>
      <p:sp>
        <p:nvSpPr>
          <p:cNvPr id="4" name="Content Placeholder 2"/>
          <p:cNvSpPr txBox="1">
            <a:spLocks/>
          </p:cNvSpPr>
          <p:nvPr/>
        </p:nvSpPr>
        <p:spPr>
          <a:xfrm>
            <a:off x="885332" y="274321"/>
            <a:ext cx="2668772" cy="496004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4400" b="1" dirty="0">
                <a:solidFill>
                  <a:srgbClr val="C00000"/>
                </a:solidFill>
                <a:effectLst>
                  <a:outerShdw blurRad="38100" dist="38100" dir="2700000" algn="tl">
                    <a:srgbClr val="000000">
                      <a:alpha val="43137"/>
                    </a:srgbClr>
                  </a:outerShdw>
                </a:effectLst>
              </a:rPr>
              <a:t>6</a:t>
            </a:r>
          </a:p>
        </p:txBody>
      </p:sp>
    </p:spTree>
    <p:extLst>
      <p:ext uri="{BB962C8B-B14F-4D97-AF65-F5344CB8AC3E}">
        <p14:creationId xmlns:p14="http://schemas.microsoft.com/office/powerpoint/2010/main" val="206228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74570"/>
            <a:ext cx="8229600" cy="4258799"/>
          </a:xfrm>
        </p:spPr>
        <p:txBody>
          <a:bodyPr/>
          <a:lstStyle/>
          <a:p>
            <a:pPr marL="0" indent="0" algn="ctr">
              <a:spcAft>
                <a:spcPts val="1200"/>
              </a:spcAft>
              <a:buNone/>
            </a:pPr>
            <a:r>
              <a:rPr lang="en-US" dirty="0">
                <a:solidFill>
                  <a:schemeClr val="accent6">
                    <a:lumMod val="75000"/>
                  </a:schemeClr>
                </a:solidFill>
              </a:rPr>
              <a:t>http://www.oh.nesinc.com/</a:t>
            </a:r>
          </a:p>
          <a:p>
            <a:pPr marL="0" indent="0" algn="ctr">
              <a:spcBef>
                <a:spcPts val="400"/>
              </a:spcBef>
              <a:buNone/>
            </a:pPr>
            <a:endParaRPr lang="en-US" sz="800" dirty="0"/>
          </a:p>
          <a:p>
            <a:pPr marL="0" indent="0" algn="ctr">
              <a:spcBef>
                <a:spcPts val="400"/>
              </a:spcBef>
              <a:buNone/>
            </a:pPr>
            <a:endParaRPr lang="en-US" sz="800" dirty="0"/>
          </a:p>
          <a:p>
            <a:pPr marL="0" indent="0" algn="ctr">
              <a:spcBef>
                <a:spcPts val="400"/>
              </a:spcBef>
              <a:buNone/>
            </a:pPr>
            <a:r>
              <a:rPr lang="en-US" dirty="0"/>
              <a:t>American Sign Language</a:t>
            </a:r>
          </a:p>
          <a:p>
            <a:pPr marL="0" indent="0" algn="ctr">
              <a:spcBef>
                <a:spcPts val="400"/>
              </a:spcBef>
              <a:buNone/>
            </a:pPr>
            <a:endParaRPr lang="en-US" sz="800" dirty="0"/>
          </a:p>
          <a:p>
            <a:pPr marL="0" indent="0" algn="ctr">
              <a:spcBef>
                <a:spcPts val="400"/>
              </a:spcBef>
              <a:buNone/>
            </a:pPr>
            <a:r>
              <a:rPr lang="en-US" dirty="0"/>
              <a:t>Gifted </a:t>
            </a:r>
          </a:p>
          <a:p>
            <a:pPr marL="0" indent="0" algn="ctr">
              <a:spcBef>
                <a:spcPts val="400"/>
              </a:spcBef>
              <a:buNone/>
            </a:pPr>
            <a:endParaRPr lang="en-US" dirty="0"/>
          </a:p>
        </p:txBody>
      </p:sp>
      <p:pic>
        <p:nvPicPr>
          <p:cNvPr id="6" name="Picture 4" descr="Ohio Assessments for Educa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968" y="223637"/>
            <a:ext cx="7754909" cy="168517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bwMode="auto">
          <a:xfrm>
            <a:off x="678877" y="3949356"/>
            <a:ext cx="7874000"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60354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0" y="362130"/>
            <a:ext cx="6686550" cy="1418544"/>
          </a:xfrm>
        </p:spPr>
        <p:txBody>
          <a:bodyPr/>
          <a:lstStyle/>
          <a:p>
            <a:pPr marL="0" indent="0" algn="ctr">
              <a:spcBef>
                <a:spcPts val="400"/>
              </a:spcBef>
              <a:buNone/>
            </a:pPr>
            <a:endParaRPr lang="en-US" sz="800" b="1" dirty="0"/>
          </a:p>
          <a:p>
            <a:pPr marL="0" indent="0" algn="ctr">
              <a:spcBef>
                <a:spcPts val="400"/>
              </a:spcBef>
              <a:buNone/>
            </a:pPr>
            <a:endParaRPr lang="en-US" sz="800" b="1" dirty="0"/>
          </a:p>
          <a:p>
            <a:pPr marL="0" indent="0" algn="ctr">
              <a:spcBef>
                <a:spcPts val="400"/>
              </a:spcBef>
              <a:buNone/>
            </a:pPr>
            <a:r>
              <a:rPr lang="en-US" b="1" dirty="0">
                <a:solidFill>
                  <a:srgbClr val="C00000"/>
                </a:solidFill>
              </a:rPr>
              <a:t>American Sign Language</a:t>
            </a:r>
          </a:p>
          <a:p>
            <a:pPr marL="0" indent="0" algn="ctr">
              <a:spcBef>
                <a:spcPts val="400"/>
              </a:spcBef>
              <a:buNone/>
            </a:pPr>
            <a:r>
              <a:rPr lang="en-US" sz="2400" b="1" dirty="0"/>
              <a:t>Tentative Schedule</a:t>
            </a:r>
          </a:p>
          <a:p>
            <a:pPr marL="0" indent="0" algn="ctr">
              <a:spcBef>
                <a:spcPts val="400"/>
              </a:spcBef>
              <a:buNone/>
            </a:pPr>
            <a:endParaRPr lang="en-US" sz="800" dirty="0"/>
          </a:p>
          <a:p>
            <a:pPr marL="0" indent="0" algn="ctr">
              <a:spcBef>
                <a:spcPts val="400"/>
              </a:spcBef>
              <a:buNone/>
            </a:pPr>
            <a:endParaRPr lang="en-US" dirty="0"/>
          </a:p>
        </p:txBody>
      </p:sp>
      <p:sp>
        <p:nvSpPr>
          <p:cNvPr id="4" name="TextBox 3"/>
          <p:cNvSpPr txBox="1"/>
          <p:nvPr/>
        </p:nvSpPr>
        <p:spPr>
          <a:xfrm>
            <a:off x="0" y="1956131"/>
            <a:ext cx="9144000" cy="4142673"/>
          </a:xfrm>
          <a:prstGeom prst="rect">
            <a:avLst/>
          </a:prstGeom>
          <a:noFill/>
        </p:spPr>
        <p:txBody>
          <a:bodyPr wrap="square" rtlCol="0">
            <a:spAutoFit/>
          </a:bodyPr>
          <a:lstStyle/>
          <a:p>
            <a:pPr marL="1314450" marR="0" indent="-131445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-Assessment Framework currently available</a:t>
            </a:r>
          </a:p>
          <a:p>
            <a:pPr marL="1314450" marR="0" indent="-1314450" algn="ctr">
              <a:lnSpc>
                <a:spcPct val="107000"/>
              </a:lnSpc>
              <a:spcBef>
                <a:spcPts val="0"/>
              </a:spcBef>
              <a:spcAft>
                <a:spcPts val="0"/>
              </a:spcAft>
            </a:pPr>
            <a:endParaRPr lang="en-US" sz="800" dirty="0">
              <a:latin typeface="Arial" panose="020B0604020202020204" pitchFamily="34" charset="0"/>
              <a:ea typeface="Calibri" panose="020F0502020204030204" pitchFamily="34" charset="0"/>
              <a:cs typeface="Arial" panose="020B0604020202020204" pitchFamily="34" charset="0"/>
            </a:endParaRPr>
          </a:p>
          <a:p>
            <a:pPr marL="1314450" marR="0" indent="-131445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-Standard setting – supplemental (May, 2018)</a:t>
            </a:r>
          </a:p>
          <a:p>
            <a:pPr marL="1314450" marR="0" indent="-1314450" algn="ctr">
              <a:lnSpc>
                <a:spcPct val="107000"/>
              </a:lnSpc>
              <a:spcBef>
                <a:spcPts val="0"/>
              </a:spcBef>
              <a:spcAft>
                <a:spcPts val="0"/>
              </a:spcAft>
            </a:pPr>
            <a:r>
              <a:rPr lang="en-US" sz="800" dirty="0">
                <a:latin typeface="Arial" panose="020B0604020202020204" pitchFamily="34" charset="0"/>
                <a:ea typeface="Calibri" panose="020F0502020204030204" pitchFamily="34" charset="0"/>
                <a:cs typeface="Arial" panose="020B0604020202020204" pitchFamily="34" charset="0"/>
              </a:rPr>
              <a:t> </a:t>
            </a:r>
          </a:p>
          <a:p>
            <a:pPr marR="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-ESB Review and Recommendation (June)</a:t>
            </a:r>
          </a:p>
          <a:p>
            <a:pPr marR="0" algn="ctr">
              <a:lnSpc>
                <a:spcPct val="107000"/>
              </a:lnSpc>
              <a:spcBef>
                <a:spcPts val="0"/>
              </a:spcBef>
              <a:spcAft>
                <a:spcPts val="0"/>
              </a:spcAft>
            </a:pPr>
            <a:endParaRPr lang="en-US" sz="800" dirty="0">
              <a:latin typeface="Arial" panose="020B0604020202020204" pitchFamily="34" charset="0"/>
              <a:ea typeface="Calibri" panose="020F0502020204030204" pitchFamily="34" charset="0"/>
              <a:cs typeface="Arial" panose="020B0604020202020204" pitchFamily="34" charset="0"/>
            </a:endParaRPr>
          </a:p>
          <a:p>
            <a:pPr marR="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-State Board of Education ESOC Committee (July)</a:t>
            </a:r>
          </a:p>
          <a:p>
            <a:pPr marL="1314450" marR="0" indent="-1314450" algn="ctr">
              <a:lnSpc>
                <a:spcPct val="107000"/>
              </a:lnSpc>
              <a:spcBef>
                <a:spcPts val="0"/>
              </a:spcBef>
              <a:spcAft>
                <a:spcPts val="0"/>
              </a:spcAft>
            </a:pPr>
            <a:r>
              <a:rPr lang="en-US" sz="800" dirty="0">
                <a:latin typeface="Arial" panose="020B0604020202020204" pitchFamily="34" charset="0"/>
                <a:ea typeface="Calibri" panose="020F0502020204030204" pitchFamily="34" charset="0"/>
                <a:cs typeface="Arial" panose="020B0604020202020204" pitchFamily="34" charset="0"/>
              </a:rPr>
              <a:t> </a:t>
            </a:r>
          </a:p>
          <a:p>
            <a:pPr marL="1314450" marR="0" indent="-131445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-State Board of Education Review and Approval (Sept.) </a:t>
            </a:r>
          </a:p>
          <a:p>
            <a:pPr marL="1314450" marR="0" indent="-1314450" algn="ctr">
              <a:lnSpc>
                <a:spcPct val="107000"/>
              </a:lnSpc>
              <a:spcBef>
                <a:spcPts val="0"/>
              </a:spcBef>
              <a:spcAft>
                <a:spcPts val="0"/>
              </a:spcAft>
            </a:pPr>
            <a:endParaRPr lang="en-US" sz="1000" dirty="0">
              <a:latin typeface="Arial" panose="020B0604020202020204" pitchFamily="34" charset="0"/>
              <a:ea typeface="Calibri" panose="020F0502020204030204" pitchFamily="34" charset="0"/>
              <a:cs typeface="Arial" panose="020B0604020202020204" pitchFamily="34" charset="0"/>
            </a:endParaRPr>
          </a:p>
          <a:p>
            <a:pPr marL="1314450" marR="0" indent="-131445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-Study materials (Summer)</a:t>
            </a:r>
          </a:p>
          <a:p>
            <a:pPr marL="1314450" marR="0" indent="-1314450" algn="ctr">
              <a:lnSpc>
                <a:spcPct val="107000"/>
              </a:lnSpc>
              <a:spcBef>
                <a:spcPts val="0"/>
              </a:spcBef>
              <a:spcAft>
                <a:spcPts val="0"/>
              </a:spcAft>
            </a:pPr>
            <a:r>
              <a:rPr lang="en-US" sz="800" dirty="0">
                <a:latin typeface="Arial" panose="020B0604020202020204" pitchFamily="34" charset="0"/>
                <a:ea typeface="Calibri" panose="020F0502020204030204" pitchFamily="34" charset="0"/>
                <a:cs typeface="Arial" panose="020B0604020202020204" pitchFamily="34" charset="0"/>
              </a:rPr>
              <a:t> </a:t>
            </a:r>
          </a:p>
          <a:p>
            <a:pPr marL="1314450" marR="0" indent="-131445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-Test Launch (TBD, pending SBOE approval)</a:t>
            </a:r>
          </a:p>
        </p:txBody>
      </p:sp>
      <p:pic>
        <p:nvPicPr>
          <p:cNvPr id="5" name="Picture 4"/>
          <p:cNvPicPr>
            <a:picLocks noChangeAspect="1"/>
          </p:cNvPicPr>
          <p:nvPr/>
        </p:nvPicPr>
        <p:blipFill>
          <a:blip r:embed="rId2"/>
          <a:stretch>
            <a:fillRect/>
          </a:stretch>
        </p:blipFill>
        <p:spPr>
          <a:xfrm>
            <a:off x="442726" y="459769"/>
            <a:ext cx="1262457" cy="1320905"/>
          </a:xfrm>
          <a:prstGeom prst="rect">
            <a:avLst/>
          </a:prstGeom>
        </p:spPr>
      </p:pic>
    </p:spTree>
    <p:extLst>
      <p:ext uri="{BB962C8B-B14F-4D97-AF65-F5344CB8AC3E}">
        <p14:creationId xmlns:p14="http://schemas.microsoft.com/office/powerpoint/2010/main" val="413907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726" y="193415"/>
            <a:ext cx="8229600" cy="1618506"/>
          </a:xfrm>
        </p:spPr>
        <p:txBody>
          <a:bodyPr/>
          <a:lstStyle/>
          <a:p>
            <a:pPr marL="0" indent="0" algn="ctr">
              <a:spcBef>
                <a:spcPts val="400"/>
              </a:spcBef>
              <a:buNone/>
            </a:pPr>
            <a:endParaRPr lang="en-US" sz="800" dirty="0"/>
          </a:p>
          <a:p>
            <a:pPr marL="0" indent="0" algn="ctr">
              <a:spcBef>
                <a:spcPts val="400"/>
              </a:spcBef>
              <a:buNone/>
            </a:pPr>
            <a:endParaRPr lang="en-US" sz="800" dirty="0"/>
          </a:p>
          <a:p>
            <a:pPr marL="0" indent="0" algn="ctr">
              <a:spcBef>
                <a:spcPts val="400"/>
              </a:spcBef>
              <a:buNone/>
            </a:pPr>
            <a:r>
              <a:rPr lang="en-US" b="1" dirty="0">
                <a:solidFill>
                  <a:srgbClr val="C00000"/>
                </a:solidFill>
              </a:rPr>
              <a:t>Gifted</a:t>
            </a:r>
          </a:p>
          <a:p>
            <a:pPr marL="0" indent="0" algn="ctr">
              <a:spcBef>
                <a:spcPts val="400"/>
              </a:spcBef>
              <a:buNone/>
            </a:pPr>
            <a:r>
              <a:rPr lang="en-US" sz="2400" b="1" dirty="0"/>
              <a:t>Tentative Schedule</a:t>
            </a:r>
          </a:p>
          <a:p>
            <a:pPr marL="0" indent="0" algn="ctr">
              <a:spcBef>
                <a:spcPts val="400"/>
              </a:spcBef>
              <a:buNone/>
            </a:pPr>
            <a:endParaRPr lang="en-US" b="1" dirty="0">
              <a:solidFill>
                <a:srgbClr val="C00000"/>
              </a:solidFill>
            </a:endParaRPr>
          </a:p>
          <a:p>
            <a:pPr marL="0" indent="0" algn="ctr">
              <a:spcBef>
                <a:spcPts val="400"/>
              </a:spcBef>
              <a:buNone/>
            </a:pPr>
            <a:endParaRPr lang="en-US" sz="800" dirty="0"/>
          </a:p>
          <a:p>
            <a:pPr marL="0" indent="0" algn="ctr">
              <a:spcBef>
                <a:spcPts val="400"/>
              </a:spcBef>
              <a:buNone/>
            </a:pPr>
            <a:endParaRPr lang="en-US" dirty="0"/>
          </a:p>
        </p:txBody>
      </p:sp>
      <p:sp>
        <p:nvSpPr>
          <p:cNvPr id="2" name="TextBox 1"/>
          <p:cNvSpPr txBox="1"/>
          <p:nvPr/>
        </p:nvSpPr>
        <p:spPr>
          <a:xfrm>
            <a:off x="49695" y="1790471"/>
            <a:ext cx="9023985" cy="4142673"/>
          </a:xfrm>
          <a:prstGeom prst="rect">
            <a:avLst/>
          </a:prstGeom>
          <a:noFill/>
        </p:spPr>
        <p:txBody>
          <a:bodyPr wrap="square" rtlCol="0">
            <a:spAutoFit/>
          </a:bodyPr>
          <a:lstStyle/>
          <a:p>
            <a:pPr marL="1314450" marR="0" indent="-131445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-Assessment Framework currently available</a:t>
            </a:r>
          </a:p>
          <a:p>
            <a:pPr marL="1314450" marR="0" indent="-1314450" algn="ctr">
              <a:lnSpc>
                <a:spcPct val="107000"/>
              </a:lnSpc>
              <a:spcBef>
                <a:spcPts val="0"/>
              </a:spcBef>
              <a:spcAft>
                <a:spcPts val="0"/>
              </a:spcAft>
            </a:pPr>
            <a:endParaRPr lang="en-US" sz="800" dirty="0">
              <a:latin typeface="Arial" panose="020B0604020202020204" pitchFamily="34" charset="0"/>
              <a:ea typeface="Calibri" panose="020F0502020204030204" pitchFamily="34" charset="0"/>
              <a:cs typeface="Arial" panose="020B0604020202020204" pitchFamily="34" charset="0"/>
            </a:endParaRPr>
          </a:p>
          <a:p>
            <a:pPr marL="1314450" marR="0" indent="-131445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-Standard setting – supplemental (May 2018)</a:t>
            </a:r>
          </a:p>
          <a:p>
            <a:pPr marL="1314450" marR="0" indent="-1314450" algn="ctr">
              <a:lnSpc>
                <a:spcPct val="107000"/>
              </a:lnSpc>
              <a:spcBef>
                <a:spcPts val="0"/>
              </a:spcBef>
              <a:spcAft>
                <a:spcPts val="0"/>
              </a:spcAft>
            </a:pPr>
            <a:r>
              <a:rPr lang="en-US" sz="800" dirty="0">
                <a:latin typeface="Arial" panose="020B0604020202020204" pitchFamily="34" charset="0"/>
                <a:ea typeface="Calibri" panose="020F0502020204030204" pitchFamily="34" charset="0"/>
                <a:cs typeface="Arial" panose="020B0604020202020204" pitchFamily="34" charset="0"/>
              </a:rPr>
              <a:t> </a:t>
            </a:r>
          </a:p>
          <a:p>
            <a:pPr marR="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 ESB Review and Recommendation (June)</a:t>
            </a:r>
          </a:p>
          <a:p>
            <a:pPr marR="0" algn="ctr">
              <a:lnSpc>
                <a:spcPct val="107000"/>
              </a:lnSpc>
              <a:spcBef>
                <a:spcPts val="0"/>
              </a:spcBef>
              <a:spcAft>
                <a:spcPts val="0"/>
              </a:spcAft>
            </a:pPr>
            <a:endParaRPr lang="en-US" sz="800" dirty="0">
              <a:latin typeface="Arial" panose="020B0604020202020204" pitchFamily="34" charset="0"/>
              <a:ea typeface="Calibri" panose="020F0502020204030204" pitchFamily="34" charset="0"/>
              <a:cs typeface="Arial" panose="020B0604020202020204" pitchFamily="34" charset="0"/>
            </a:endParaRPr>
          </a:p>
          <a:p>
            <a:pPr marR="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-State Board of Education ESOC Committee (July)</a:t>
            </a:r>
          </a:p>
          <a:p>
            <a:pPr marL="1314450" marR="0" indent="-1314450" algn="ctr">
              <a:lnSpc>
                <a:spcPct val="107000"/>
              </a:lnSpc>
              <a:spcBef>
                <a:spcPts val="0"/>
              </a:spcBef>
              <a:spcAft>
                <a:spcPts val="0"/>
              </a:spcAft>
            </a:pPr>
            <a:r>
              <a:rPr lang="en-US" sz="800" dirty="0">
                <a:latin typeface="Arial" panose="020B0604020202020204" pitchFamily="34" charset="0"/>
                <a:ea typeface="Calibri" panose="020F0502020204030204" pitchFamily="34" charset="0"/>
                <a:cs typeface="Arial" panose="020B0604020202020204" pitchFamily="34" charset="0"/>
              </a:rPr>
              <a:t> </a:t>
            </a:r>
          </a:p>
          <a:p>
            <a:pPr marL="1314450" marR="0" indent="-131445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-State Board of Education Review and Approval (Sept.) </a:t>
            </a:r>
          </a:p>
          <a:p>
            <a:pPr marL="1314450" marR="0" indent="-1314450" algn="ctr">
              <a:lnSpc>
                <a:spcPct val="107000"/>
              </a:lnSpc>
              <a:spcBef>
                <a:spcPts val="0"/>
              </a:spcBef>
              <a:spcAft>
                <a:spcPts val="0"/>
              </a:spcAft>
            </a:pPr>
            <a:endParaRPr lang="en-US" sz="1000" dirty="0">
              <a:latin typeface="Arial" panose="020B0604020202020204" pitchFamily="34" charset="0"/>
              <a:ea typeface="Calibri" panose="020F0502020204030204" pitchFamily="34" charset="0"/>
              <a:cs typeface="Arial" panose="020B0604020202020204" pitchFamily="34" charset="0"/>
            </a:endParaRPr>
          </a:p>
          <a:p>
            <a:pPr marL="1314450" marR="0" indent="-131445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-Updated Study materials (Summer)</a:t>
            </a:r>
          </a:p>
          <a:p>
            <a:pPr marL="1314450" marR="0" indent="-1314450" algn="ctr">
              <a:lnSpc>
                <a:spcPct val="107000"/>
              </a:lnSpc>
              <a:spcBef>
                <a:spcPts val="0"/>
              </a:spcBef>
              <a:spcAft>
                <a:spcPts val="0"/>
              </a:spcAft>
            </a:pPr>
            <a:r>
              <a:rPr lang="en-US" sz="800" dirty="0">
                <a:latin typeface="Arial" panose="020B0604020202020204" pitchFamily="34" charset="0"/>
                <a:ea typeface="Calibri" panose="020F0502020204030204" pitchFamily="34" charset="0"/>
                <a:cs typeface="Arial" panose="020B0604020202020204" pitchFamily="34" charset="0"/>
              </a:rPr>
              <a:t> </a:t>
            </a:r>
          </a:p>
          <a:p>
            <a:pPr marL="1314450" marR="0" indent="-131445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-Test Launch (TBD, pending SBOE approval)</a:t>
            </a:r>
          </a:p>
        </p:txBody>
      </p:sp>
      <p:pic>
        <p:nvPicPr>
          <p:cNvPr id="4" name="Picture 3"/>
          <p:cNvPicPr>
            <a:picLocks noChangeAspect="1"/>
          </p:cNvPicPr>
          <p:nvPr/>
        </p:nvPicPr>
        <p:blipFill>
          <a:blip r:embed="rId2"/>
          <a:stretch>
            <a:fillRect/>
          </a:stretch>
        </p:blipFill>
        <p:spPr>
          <a:xfrm>
            <a:off x="442726" y="459769"/>
            <a:ext cx="1262457" cy="1320905"/>
          </a:xfrm>
          <a:prstGeom prst="rect">
            <a:avLst/>
          </a:prstGeom>
        </p:spPr>
      </p:pic>
    </p:spTree>
    <p:extLst>
      <p:ext uri="{BB962C8B-B14F-4D97-AF65-F5344CB8AC3E}">
        <p14:creationId xmlns:p14="http://schemas.microsoft.com/office/powerpoint/2010/main" val="196556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83130"/>
            <a:ext cx="8095677" cy="4258799"/>
          </a:xfrm>
        </p:spPr>
        <p:txBody>
          <a:bodyPr/>
          <a:lstStyle/>
          <a:p>
            <a:pPr marL="0" indent="0" algn="ctr">
              <a:spcAft>
                <a:spcPts val="1200"/>
              </a:spcAft>
              <a:buNone/>
            </a:pPr>
            <a:r>
              <a:rPr lang="en-US" dirty="0">
                <a:solidFill>
                  <a:schemeClr val="accent6">
                    <a:lumMod val="75000"/>
                  </a:schemeClr>
                </a:solidFill>
              </a:rPr>
              <a:t>http://www.oh.nesinc.com/</a:t>
            </a:r>
          </a:p>
          <a:p>
            <a:pPr marL="0" indent="0" algn="ctr">
              <a:spcBef>
                <a:spcPts val="400"/>
              </a:spcBef>
              <a:buNone/>
            </a:pPr>
            <a:endParaRPr lang="en-US" sz="800" dirty="0"/>
          </a:p>
          <a:p>
            <a:pPr marL="0" indent="0" algn="ctr">
              <a:spcBef>
                <a:spcPts val="400"/>
              </a:spcBef>
              <a:buNone/>
            </a:pPr>
            <a:endParaRPr lang="en-US" sz="800" dirty="0"/>
          </a:p>
          <a:p>
            <a:pPr marL="0" indent="0" algn="ctr">
              <a:buNone/>
            </a:pPr>
            <a:r>
              <a:rPr lang="en-US" dirty="0"/>
              <a:t>Enhanced OAE Test Results Files</a:t>
            </a:r>
          </a:p>
          <a:p>
            <a:pPr marL="0" indent="0" algn="ctr">
              <a:spcBef>
                <a:spcPts val="400"/>
              </a:spcBef>
              <a:buNone/>
            </a:pPr>
            <a:endParaRPr lang="en-US" sz="800" dirty="0"/>
          </a:p>
          <a:p>
            <a:pPr marL="0" indent="0" algn="ctr">
              <a:spcBef>
                <a:spcPts val="400"/>
              </a:spcBef>
              <a:buNone/>
            </a:pPr>
            <a:endParaRPr lang="en-US" sz="800" dirty="0"/>
          </a:p>
          <a:p>
            <a:pPr marL="0" indent="0" algn="ctr">
              <a:spcBef>
                <a:spcPts val="400"/>
              </a:spcBef>
              <a:buNone/>
            </a:pPr>
            <a:r>
              <a:rPr lang="en-US" dirty="0"/>
              <a:t>Enhanced ASCII files contain domain and competency-level candidate performance data for each OAE administered</a:t>
            </a:r>
          </a:p>
          <a:p>
            <a:pPr marL="0" indent="0" algn="ctr">
              <a:spcBef>
                <a:spcPts val="400"/>
              </a:spcBef>
              <a:buNone/>
            </a:pPr>
            <a:endParaRPr lang="en-US" sz="800" dirty="0"/>
          </a:p>
        </p:txBody>
      </p:sp>
      <p:pic>
        <p:nvPicPr>
          <p:cNvPr id="6" name="Picture 4" descr="Ohio Assessments for Educ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68" y="223637"/>
            <a:ext cx="7754909" cy="168517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bwMode="auto">
          <a:xfrm>
            <a:off x="635000" y="3882972"/>
            <a:ext cx="7874000"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24696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57" y="2108014"/>
            <a:ext cx="4343228" cy="2000848"/>
          </a:xfrm>
        </p:spPr>
        <p:txBody>
          <a:bodyPr/>
          <a:lstStyle/>
          <a:p>
            <a:r>
              <a:rPr lang="en-US" cap="small" dirty="0">
                <a:solidFill>
                  <a:srgbClr val="C00000"/>
                </a:solidFill>
              </a:rPr>
              <a:t>Additional updates</a:t>
            </a:r>
          </a:p>
        </p:txBody>
      </p:sp>
      <p:sp>
        <p:nvSpPr>
          <p:cNvPr id="4" name="Content Placeholder 2"/>
          <p:cNvSpPr txBox="1">
            <a:spLocks/>
          </p:cNvSpPr>
          <p:nvPr/>
        </p:nvSpPr>
        <p:spPr>
          <a:xfrm>
            <a:off x="885332" y="274321"/>
            <a:ext cx="2668772" cy="496004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4400" b="1" dirty="0">
                <a:solidFill>
                  <a:srgbClr val="C00000"/>
                </a:solidFill>
                <a:effectLst>
                  <a:outerShdw blurRad="38100" dist="38100" dir="2700000" algn="tl">
                    <a:srgbClr val="000000">
                      <a:alpha val="43137"/>
                    </a:srgbClr>
                  </a:outerShdw>
                </a:effectLst>
              </a:rPr>
              <a:t>7</a:t>
            </a:r>
          </a:p>
        </p:txBody>
      </p:sp>
    </p:spTree>
    <p:extLst>
      <p:ext uri="{BB962C8B-B14F-4D97-AF65-F5344CB8AC3E}">
        <p14:creationId xmlns:p14="http://schemas.microsoft.com/office/powerpoint/2010/main" val="166155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Questions</a:t>
            </a:r>
          </a:p>
        </p:txBody>
      </p:sp>
      <p:sp>
        <p:nvSpPr>
          <p:cNvPr id="3" name="Content Placeholder 2"/>
          <p:cNvSpPr>
            <a:spLocks noGrp="1"/>
          </p:cNvSpPr>
          <p:nvPr>
            <p:ph idx="1"/>
          </p:nvPr>
        </p:nvSpPr>
        <p:spPr>
          <a:xfrm>
            <a:off x="605790" y="1248144"/>
            <a:ext cx="8081010" cy="5324106"/>
          </a:xfrm>
        </p:spPr>
        <p:txBody>
          <a:bodyPr/>
          <a:lstStyle/>
          <a:p>
            <a:pPr marL="0" indent="0">
              <a:buNone/>
            </a:pPr>
            <a:r>
              <a:rPr lang="en-US" sz="2800" dirty="0"/>
              <a:t>Have you ever been convicted of any criminal offense (except misdemeanor traffic offenses)? </a:t>
            </a:r>
          </a:p>
          <a:p>
            <a:pPr marL="0" indent="0">
              <a:buNone/>
            </a:pPr>
            <a:endParaRPr lang="en-US" sz="1000" dirty="0"/>
          </a:p>
          <a:p>
            <a:pPr marL="0" indent="0">
              <a:buNone/>
            </a:pPr>
            <a:r>
              <a:rPr lang="en-US" sz="2800" dirty="0"/>
              <a:t>You MUST disclose: </a:t>
            </a:r>
          </a:p>
          <a:p>
            <a:pPr marL="688975"/>
            <a:r>
              <a:rPr lang="en-US" sz="2800" dirty="0"/>
              <a:t>All criminal convictions </a:t>
            </a:r>
          </a:p>
          <a:p>
            <a:pPr marL="688975"/>
            <a:r>
              <a:rPr lang="en-US" sz="2800" dirty="0"/>
              <a:t>Misdemeanors and felonies </a:t>
            </a:r>
          </a:p>
          <a:p>
            <a:pPr marL="688975"/>
            <a:r>
              <a:rPr lang="en-US" sz="2800" dirty="0"/>
              <a:t>Guilty pleas </a:t>
            </a:r>
          </a:p>
          <a:p>
            <a:pPr marL="688975"/>
            <a:r>
              <a:rPr lang="en-US" sz="2800" dirty="0"/>
              <a:t>Convictions based on a plea of nolo contendere, including an Alford plea </a:t>
            </a:r>
          </a:p>
          <a:p>
            <a:pPr marL="688975"/>
            <a:r>
              <a:rPr lang="en-US" sz="2800" dirty="0"/>
              <a:t>Felony traffic offenses </a:t>
            </a:r>
          </a:p>
          <a:p>
            <a:pPr marL="0" indent="0">
              <a:buNone/>
            </a:pPr>
            <a:endParaRPr lang="en-US" sz="2800" dirty="0"/>
          </a:p>
        </p:txBody>
      </p:sp>
    </p:spTree>
    <p:extLst>
      <p:ext uri="{BB962C8B-B14F-4D97-AF65-F5344CB8AC3E}">
        <p14:creationId xmlns:p14="http://schemas.microsoft.com/office/powerpoint/2010/main" val="107140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24778-F8DF-46FB-BBB2-CC617C7344D1}"/>
              </a:ext>
            </a:extLst>
          </p:cNvPr>
          <p:cNvSpPr>
            <a:spLocks noGrp="1"/>
          </p:cNvSpPr>
          <p:nvPr>
            <p:ph type="title"/>
          </p:nvPr>
        </p:nvSpPr>
        <p:spPr>
          <a:xfrm>
            <a:off x="457200" y="457200"/>
            <a:ext cx="8229600" cy="1107996"/>
          </a:xfrm>
        </p:spPr>
        <p:txBody>
          <a:bodyPr/>
          <a:lstStyle/>
          <a:p>
            <a:r>
              <a:rPr lang="en-US" sz="3600" dirty="0"/>
              <a:t>2018 Spring Educator Job and Career Fairs in Ohio</a:t>
            </a:r>
          </a:p>
        </p:txBody>
      </p:sp>
      <p:sp>
        <p:nvSpPr>
          <p:cNvPr id="3" name="Content Placeholder 2">
            <a:extLst>
              <a:ext uri="{FF2B5EF4-FFF2-40B4-BE49-F238E27FC236}">
                <a16:creationId xmlns:a16="http://schemas.microsoft.com/office/drawing/2014/main" id="{1D65E9A0-0A5A-4FC5-9F71-A92ABF65B5B5}"/>
              </a:ext>
            </a:extLst>
          </p:cNvPr>
          <p:cNvSpPr>
            <a:spLocks noGrp="1"/>
          </p:cNvSpPr>
          <p:nvPr>
            <p:ph idx="1"/>
          </p:nvPr>
        </p:nvSpPr>
        <p:spPr>
          <a:xfrm>
            <a:off x="617220" y="1663434"/>
            <a:ext cx="8309610" cy="4771656"/>
          </a:xfrm>
        </p:spPr>
        <p:txBody>
          <a:bodyPr/>
          <a:lstStyle/>
          <a:p>
            <a:pPr>
              <a:spcAft>
                <a:spcPts val="1200"/>
              </a:spcAft>
            </a:pPr>
            <a:r>
              <a:rPr lang="en-US" sz="2200" dirty="0"/>
              <a:t>Southwest Ohio Education Career Fair at Xavier University, March 22</a:t>
            </a:r>
          </a:p>
          <a:p>
            <a:pPr>
              <a:spcAft>
                <a:spcPts val="1200"/>
              </a:spcAft>
            </a:pPr>
            <a:r>
              <a:rPr lang="en-US" sz="2200" dirty="0"/>
              <a:t>Bowling Green State University Teacher Job Fair, April 5</a:t>
            </a:r>
          </a:p>
          <a:p>
            <a:pPr>
              <a:spcAft>
                <a:spcPts val="1200"/>
              </a:spcAft>
            </a:pPr>
            <a:r>
              <a:rPr lang="en-US" sz="2200" dirty="0"/>
              <a:t>Kent State University Teacher Employment Day, April 9</a:t>
            </a:r>
          </a:p>
          <a:p>
            <a:pPr>
              <a:spcAft>
                <a:spcPts val="1200"/>
              </a:spcAft>
            </a:pPr>
            <a:r>
              <a:rPr lang="en-US" sz="2200" dirty="0"/>
              <a:t>University of Toledo </a:t>
            </a:r>
            <a:r>
              <a:rPr lang="en-US" sz="2200" dirty="0" err="1"/>
              <a:t>UTeach</a:t>
            </a:r>
            <a:r>
              <a:rPr lang="en-US" sz="2200" dirty="0"/>
              <a:t> Job Fair, April 9  </a:t>
            </a:r>
          </a:p>
          <a:p>
            <a:pPr>
              <a:spcAft>
                <a:spcPts val="1200"/>
              </a:spcAft>
            </a:pPr>
            <a:r>
              <a:rPr lang="en-US" sz="2200" dirty="0"/>
              <a:t>Ohio State University </a:t>
            </a:r>
            <a:r>
              <a:rPr lang="en-US" sz="2200" dirty="0" err="1"/>
              <a:t>TeachOhio</a:t>
            </a:r>
            <a:r>
              <a:rPr lang="en-US" sz="2200" dirty="0"/>
              <a:t> Career Fair, April 10</a:t>
            </a:r>
          </a:p>
          <a:p>
            <a:pPr>
              <a:spcAft>
                <a:spcPts val="1200"/>
              </a:spcAft>
            </a:pPr>
            <a:r>
              <a:rPr lang="en-US" sz="2200" dirty="0"/>
              <a:t>Northeast Ohio Teacher Education Day, Akron, April 10</a:t>
            </a:r>
          </a:p>
          <a:p>
            <a:pPr>
              <a:spcAft>
                <a:spcPts val="1200"/>
              </a:spcAft>
            </a:pPr>
            <a:r>
              <a:rPr lang="en-US" sz="2200" dirty="0"/>
              <a:t>Northwest Ohio Education Expo at University of Findlay, April 11</a:t>
            </a:r>
          </a:p>
          <a:p>
            <a:pPr>
              <a:spcAft>
                <a:spcPts val="1200"/>
              </a:spcAft>
            </a:pPr>
            <a:r>
              <a:rPr lang="en-US" sz="2200" dirty="0"/>
              <a:t>Ohio University Teacher Job Fair, April 13</a:t>
            </a:r>
          </a:p>
        </p:txBody>
      </p:sp>
    </p:spTree>
    <p:extLst>
      <p:ext uri="{BB962C8B-B14F-4D97-AF65-F5344CB8AC3E}">
        <p14:creationId xmlns:p14="http://schemas.microsoft.com/office/powerpoint/2010/main" val="178433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Strategic Plan for Education</a:t>
            </a:r>
          </a:p>
        </p:txBody>
      </p:sp>
      <p:pic>
        <p:nvPicPr>
          <p:cNvPr id="4" name="Content Placeholder 3"/>
          <p:cNvPicPr>
            <a:picLocks noGrp="1" noChangeAspect="1"/>
          </p:cNvPicPr>
          <p:nvPr>
            <p:ph idx="1"/>
          </p:nvPr>
        </p:nvPicPr>
        <p:blipFill>
          <a:blip r:embed="rId3"/>
          <a:stretch>
            <a:fillRect/>
          </a:stretch>
        </p:blipFill>
        <p:spPr>
          <a:xfrm>
            <a:off x="-1" y="217291"/>
            <a:ext cx="9169203" cy="2750761"/>
          </a:xfrm>
        </p:spPr>
      </p:pic>
      <p:sp>
        <p:nvSpPr>
          <p:cNvPr id="5" name="Content Placeholder 2">
            <a:extLst/>
          </p:cNvPr>
          <p:cNvSpPr txBox="1">
            <a:spLocks/>
          </p:cNvSpPr>
          <p:nvPr/>
        </p:nvSpPr>
        <p:spPr>
          <a:xfrm>
            <a:off x="651510" y="3088462"/>
            <a:ext cx="8309610" cy="3267382"/>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Font typeface="Arial"/>
              <a:buNone/>
            </a:pPr>
            <a:r>
              <a:rPr lang="en-US" sz="3600" b="1" dirty="0"/>
              <a:t>education.ohio.gov/</a:t>
            </a:r>
            <a:r>
              <a:rPr lang="en-US" sz="3600" b="1" dirty="0" err="1"/>
              <a:t>StrategicPlan</a:t>
            </a:r>
            <a:endParaRPr lang="en-US" sz="2800" dirty="0"/>
          </a:p>
          <a:p>
            <a:pPr>
              <a:spcAft>
                <a:spcPts val="1200"/>
              </a:spcAft>
            </a:pPr>
            <a:r>
              <a:rPr lang="en-US" dirty="0"/>
              <a:t>Read the draft plan </a:t>
            </a:r>
          </a:p>
          <a:p>
            <a:pPr>
              <a:spcAft>
                <a:spcPts val="1200"/>
              </a:spcAft>
            </a:pPr>
            <a:r>
              <a:rPr lang="en-US" dirty="0"/>
              <a:t>Attend a regional discussion meeting</a:t>
            </a:r>
          </a:p>
          <a:p>
            <a:pPr>
              <a:spcAft>
                <a:spcPts val="1200"/>
              </a:spcAft>
            </a:pPr>
            <a:r>
              <a:rPr lang="en-US" dirty="0"/>
              <a:t>Submit feedback to the online survey</a:t>
            </a:r>
          </a:p>
          <a:p>
            <a:pPr marL="0" indent="0">
              <a:spcAft>
                <a:spcPts val="1200"/>
              </a:spcAft>
              <a:buFont typeface="Arial"/>
              <a:buNone/>
            </a:pPr>
            <a:r>
              <a:rPr lang="en-US" sz="2800" dirty="0"/>
              <a:t> </a:t>
            </a:r>
            <a:endParaRPr lang="en-US" sz="2200" dirty="0"/>
          </a:p>
        </p:txBody>
      </p:sp>
    </p:spTree>
    <p:extLst>
      <p:ext uri="{BB962C8B-B14F-4D97-AF65-F5344CB8AC3E}">
        <p14:creationId xmlns:p14="http://schemas.microsoft.com/office/powerpoint/2010/main" val="696818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24778-F8DF-46FB-BBB2-CC617C7344D1}"/>
              </a:ext>
            </a:extLst>
          </p:cNvPr>
          <p:cNvSpPr>
            <a:spLocks noGrp="1"/>
          </p:cNvSpPr>
          <p:nvPr>
            <p:ph type="title"/>
          </p:nvPr>
        </p:nvSpPr>
        <p:spPr>
          <a:xfrm>
            <a:off x="182880" y="186356"/>
            <a:ext cx="8503920" cy="1292662"/>
          </a:xfrm>
        </p:spPr>
        <p:txBody>
          <a:bodyPr/>
          <a:lstStyle/>
          <a:p>
            <a:r>
              <a:rPr lang="en-US" sz="2800" i="1" dirty="0" err="1"/>
              <a:t>EachChild</a:t>
            </a:r>
            <a:r>
              <a:rPr lang="en-US" sz="2800" dirty="0"/>
              <a:t>=</a:t>
            </a:r>
            <a:r>
              <a:rPr lang="en-US" sz="2800" dirty="0" err="1"/>
              <a:t>OurFuture</a:t>
            </a:r>
            <a:br>
              <a:rPr lang="en-US" sz="2800" dirty="0"/>
            </a:br>
            <a:r>
              <a:rPr lang="en-US" sz="2800" b="0" dirty="0"/>
              <a:t>A Strategic Plan for Education in Ohio: 2019-2024 (#</a:t>
            </a:r>
            <a:r>
              <a:rPr lang="en-US" sz="2800" b="0" dirty="0" err="1"/>
              <a:t>EachChildOurFuture</a:t>
            </a:r>
            <a:r>
              <a:rPr lang="en-US" sz="2800" b="0" dirty="0"/>
              <a:t>)</a:t>
            </a:r>
          </a:p>
        </p:txBody>
      </p:sp>
      <p:sp>
        <p:nvSpPr>
          <p:cNvPr id="3" name="Content Placeholder 2">
            <a:extLst>
              <a:ext uri="{FF2B5EF4-FFF2-40B4-BE49-F238E27FC236}">
                <a16:creationId xmlns:a16="http://schemas.microsoft.com/office/drawing/2014/main" id="{1D65E9A0-0A5A-4FC5-9F71-A92ABF65B5B5}"/>
              </a:ext>
            </a:extLst>
          </p:cNvPr>
          <p:cNvSpPr>
            <a:spLocks noGrp="1"/>
          </p:cNvSpPr>
          <p:nvPr>
            <p:ph idx="1"/>
          </p:nvPr>
        </p:nvSpPr>
        <p:spPr>
          <a:xfrm>
            <a:off x="651510" y="1540716"/>
            <a:ext cx="8309610" cy="4771656"/>
          </a:xfrm>
        </p:spPr>
        <p:txBody>
          <a:bodyPr/>
          <a:lstStyle/>
          <a:p>
            <a:pPr marL="0" indent="0">
              <a:spcAft>
                <a:spcPts val="1200"/>
              </a:spcAft>
              <a:buNone/>
            </a:pPr>
            <a:r>
              <a:rPr lang="en-US" sz="2800" dirty="0"/>
              <a:t>Key Areas:</a:t>
            </a:r>
          </a:p>
          <a:p>
            <a:r>
              <a:rPr lang="en-US" sz="3100" dirty="0"/>
              <a:t>Early learning and literacy;</a:t>
            </a:r>
          </a:p>
          <a:p>
            <a:r>
              <a:rPr lang="en-US" sz="3100" dirty="0"/>
              <a:t>Standards, assessments and accountability;</a:t>
            </a:r>
          </a:p>
          <a:p>
            <a:r>
              <a:rPr lang="en-US" sz="3100" dirty="0"/>
              <a:t>Excellent educators and instructional practices;</a:t>
            </a:r>
          </a:p>
          <a:p>
            <a:r>
              <a:rPr lang="en-US" sz="3100" dirty="0"/>
              <a:t>Student supports and school climate and culture; and</a:t>
            </a:r>
          </a:p>
          <a:p>
            <a:r>
              <a:rPr lang="en-US" sz="3100" dirty="0"/>
              <a:t>High school success and postsecondary connections.</a:t>
            </a:r>
          </a:p>
          <a:p>
            <a:pPr>
              <a:spcAft>
                <a:spcPts val="1200"/>
              </a:spcAft>
            </a:pPr>
            <a:endParaRPr lang="en-US" sz="2200" dirty="0"/>
          </a:p>
        </p:txBody>
      </p:sp>
    </p:spTree>
    <p:extLst>
      <p:ext uri="{BB962C8B-B14F-4D97-AF65-F5344CB8AC3E}">
        <p14:creationId xmlns:p14="http://schemas.microsoft.com/office/powerpoint/2010/main" val="357821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24778-F8DF-46FB-BBB2-CC617C7344D1}"/>
              </a:ext>
            </a:extLst>
          </p:cNvPr>
          <p:cNvSpPr>
            <a:spLocks noGrp="1"/>
          </p:cNvSpPr>
          <p:nvPr>
            <p:ph type="title"/>
          </p:nvPr>
        </p:nvSpPr>
        <p:spPr>
          <a:xfrm>
            <a:off x="457200" y="457200"/>
            <a:ext cx="8229600" cy="553998"/>
          </a:xfrm>
        </p:spPr>
        <p:txBody>
          <a:bodyPr/>
          <a:lstStyle/>
          <a:p>
            <a:r>
              <a:rPr lang="en-US" sz="3600" dirty="0"/>
              <a:t>Ohio’s Strategic Plan for Education</a:t>
            </a:r>
          </a:p>
        </p:txBody>
      </p:sp>
      <p:sp>
        <p:nvSpPr>
          <p:cNvPr id="3" name="Content Placeholder 2">
            <a:extLst>
              <a:ext uri="{FF2B5EF4-FFF2-40B4-BE49-F238E27FC236}">
                <a16:creationId xmlns:a16="http://schemas.microsoft.com/office/drawing/2014/main" id="{1D65E9A0-0A5A-4FC5-9F71-A92ABF65B5B5}"/>
              </a:ext>
            </a:extLst>
          </p:cNvPr>
          <p:cNvSpPr>
            <a:spLocks noGrp="1"/>
          </p:cNvSpPr>
          <p:nvPr>
            <p:ph idx="1"/>
          </p:nvPr>
        </p:nvSpPr>
        <p:spPr>
          <a:xfrm>
            <a:off x="457200" y="1478226"/>
            <a:ext cx="8663940" cy="4120317"/>
          </a:xfrm>
        </p:spPr>
        <p:txBody>
          <a:bodyPr numCol="2"/>
          <a:lstStyle/>
          <a:p>
            <a:pPr marL="0" indent="0">
              <a:spcAft>
                <a:spcPts val="1200"/>
              </a:spcAft>
              <a:buNone/>
            </a:pPr>
            <a:r>
              <a:rPr lang="en-US" sz="2800" u="sng" dirty="0"/>
              <a:t>Stakeholder meetings</a:t>
            </a:r>
            <a:r>
              <a:rPr lang="en-US" sz="2800" dirty="0"/>
              <a:t>:</a:t>
            </a:r>
          </a:p>
          <a:p>
            <a:r>
              <a:rPr lang="en-US" sz="2400" dirty="0"/>
              <a:t>Scioto Co: March 14		</a:t>
            </a:r>
          </a:p>
          <a:p>
            <a:r>
              <a:rPr lang="en-US" sz="2400" dirty="0"/>
              <a:t>Washington Co: March 15</a:t>
            </a:r>
          </a:p>
          <a:p>
            <a:r>
              <a:rPr lang="en-US" sz="2400" dirty="0"/>
              <a:t>Stark Co: March 19</a:t>
            </a:r>
          </a:p>
          <a:p>
            <a:r>
              <a:rPr lang="en-US" sz="2400" dirty="0"/>
              <a:t>Muskingum Co: March 20</a:t>
            </a:r>
          </a:p>
          <a:p>
            <a:r>
              <a:rPr lang="en-US" sz="2400" dirty="0"/>
              <a:t>Defiance Co: March 21</a:t>
            </a:r>
          </a:p>
          <a:p>
            <a:r>
              <a:rPr lang="en-US" sz="2400" dirty="0"/>
              <a:t>Lucas Co: March 26</a:t>
            </a:r>
          </a:p>
          <a:p>
            <a:r>
              <a:rPr lang="en-US" sz="2400" dirty="0"/>
              <a:t>Cuyahoga Co: March 27</a:t>
            </a:r>
          </a:p>
          <a:p>
            <a:pPr marL="0" indent="0">
              <a:buNone/>
            </a:pPr>
            <a:endParaRPr lang="en-US" sz="2400" dirty="0"/>
          </a:p>
          <a:p>
            <a:pPr marL="0" indent="0">
              <a:buNone/>
            </a:pPr>
            <a:endParaRPr lang="en-US" sz="2400" dirty="0"/>
          </a:p>
          <a:p>
            <a:pPr marL="0" indent="0">
              <a:buNone/>
            </a:pPr>
            <a:endParaRPr lang="en-US" sz="2400" dirty="0"/>
          </a:p>
          <a:p>
            <a:r>
              <a:rPr lang="en-US" sz="2400" dirty="0"/>
              <a:t>Montgomery Co: March 29</a:t>
            </a:r>
          </a:p>
          <a:p>
            <a:r>
              <a:rPr lang="en-US" sz="2400" dirty="0"/>
              <a:t>Ashtabula Co: April 3</a:t>
            </a:r>
          </a:p>
          <a:p>
            <a:r>
              <a:rPr lang="en-US" sz="2400" dirty="0"/>
              <a:t>Franklin Co: April 5</a:t>
            </a:r>
          </a:p>
          <a:p>
            <a:r>
              <a:rPr lang="en-US" sz="2400" dirty="0"/>
              <a:t>Auglaize Co: April 11</a:t>
            </a:r>
          </a:p>
          <a:p>
            <a:r>
              <a:rPr lang="en-US" sz="2400" dirty="0"/>
              <a:t>Brown Co: April 12</a:t>
            </a:r>
          </a:p>
          <a:p>
            <a:r>
              <a:rPr lang="en-US" sz="2400" dirty="0"/>
              <a:t>Hamilton Co: April 17</a:t>
            </a:r>
            <a:endParaRPr lang="en-US" sz="2800" dirty="0"/>
          </a:p>
          <a:p>
            <a:pPr marL="0" indent="0">
              <a:spcAft>
                <a:spcPts val="1200"/>
              </a:spcAft>
              <a:buNone/>
            </a:pPr>
            <a:endParaRPr lang="en-US" sz="2200" dirty="0"/>
          </a:p>
        </p:txBody>
      </p:sp>
      <p:sp>
        <p:nvSpPr>
          <p:cNvPr id="4" name="TextBox 3">
            <a:extLst>
              <a:ext uri="{FF2B5EF4-FFF2-40B4-BE49-F238E27FC236}">
                <a16:creationId xmlns:a16="http://schemas.microsoft.com/office/drawing/2014/main" id="{15EC6CEE-92EA-4720-A25B-D172EA0F36A4}"/>
              </a:ext>
            </a:extLst>
          </p:cNvPr>
          <p:cNvSpPr txBox="1"/>
          <p:nvPr/>
        </p:nvSpPr>
        <p:spPr>
          <a:xfrm>
            <a:off x="278296" y="5598543"/>
            <a:ext cx="8676861" cy="677108"/>
          </a:xfrm>
          <a:prstGeom prst="rect">
            <a:avLst/>
          </a:prstGeom>
          <a:noFill/>
        </p:spPr>
        <p:txBody>
          <a:bodyPr wrap="square" rtlCol="0">
            <a:spAutoFit/>
          </a:bodyPr>
          <a:lstStyle/>
          <a:p>
            <a:r>
              <a:rPr lang="en-US" sz="2000" dirty="0"/>
              <a:t>Register online: </a:t>
            </a:r>
            <a:r>
              <a:rPr lang="en-US" sz="2000" dirty="0">
                <a:hlinkClick r:id="rId3"/>
              </a:rPr>
              <a:t>https://www.philanthropyohio.org/funding-area/education</a:t>
            </a:r>
            <a:endParaRPr lang="en-US" sz="2000" dirty="0"/>
          </a:p>
          <a:p>
            <a:endParaRPr lang="en-US" dirty="0"/>
          </a:p>
        </p:txBody>
      </p:sp>
    </p:spTree>
    <p:extLst>
      <p:ext uri="{BB962C8B-B14F-4D97-AF65-F5344CB8AC3E}">
        <p14:creationId xmlns:p14="http://schemas.microsoft.com/office/powerpoint/2010/main" val="229112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293"/>
            <a:ext cx="8229600" cy="646331"/>
          </a:xfrm>
        </p:spPr>
        <p:txBody>
          <a:bodyPr/>
          <a:lstStyle/>
          <a:p>
            <a:r>
              <a:rPr lang="en-US" dirty="0"/>
              <a:t>Nominations Open</a:t>
            </a:r>
          </a:p>
        </p:txBody>
      </p:sp>
      <p:sp>
        <p:nvSpPr>
          <p:cNvPr id="3" name="Content Placeholder 2"/>
          <p:cNvSpPr>
            <a:spLocks noGrp="1"/>
          </p:cNvSpPr>
          <p:nvPr>
            <p:ph idx="1"/>
          </p:nvPr>
        </p:nvSpPr>
        <p:spPr>
          <a:xfrm>
            <a:off x="1189757" y="1309724"/>
            <a:ext cx="4172857" cy="4862476"/>
          </a:xfrm>
        </p:spPr>
        <p:txBody>
          <a:bodyPr/>
          <a:lstStyle/>
          <a:p>
            <a:r>
              <a:rPr lang="en-US" sz="3000" dirty="0"/>
              <a:t>Presidential Award for Excellence in Math and Science Teaching (PAEMST)</a:t>
            </a:r>
          </a:p>
          <a:p>
            <a:pPr marL="0" indent="0" algn="ctr">
              <a:buNone/>
            </a:pPr>
            <a:r>
              <a:rPr lang="en-US" sz="2800" dirty="0">
                <a:solidFill>
                  <a:srgbClr val="C00000"/>
                </a:solidFill>
              </a:rPr>
              <a:t>Deadline April 1</a:t>
            </a:r>
          </a:p>
          <a:p>
            <a:pPr marL="0" indent="0">
              <a:buNone/>
            </a:pPr>
            <a:endParaRPr lang="en-US" sz="3000" dirty="0"/>
          </a:p>
          <a:p>
            <a:r>
              <a:rPr lang="en-US" sz="3000" dirty="0"/>
              <a:t>Ohio Teacher of the Year (OTOY)</a:t>
            </a:r>
          </a:p>
          <a:p>
            <a:pPr marL="0" indent="0" algn="ctr">
              <a:buNone/>
            </a:pPr>
            <a:r>
              <a:rPr lang="en-US" sz="2800" dirty="0">
                <a:solidFill>
                  <a:srgbClr val="C00000"/>
                </a:solidFill>
              </a:rPr>
              <a:t>Deadline April 13</a:t>
            </a:r>
          </a:p>
          <a:p>
            <a:endParaRPr lang="en-US" sz="2400" dirty="0"/>
          </a:p>
          <a:p>
            <a:pPr marL="0" indent="0">
              <a:buNone/>
            </a:pPr>
            <a:endParaRPr lang="en-US" sz="2400" dirty="0"/>
          </a:p>
          <a:p>
            <a:endParaRPr lang="en-US" sz="2400" dirty="0"/>
          </a:p>
          <a:p>
            <a:pPr marL="0" indent="0">
              <a:buNone/>
            </a:pPr>
            <a:endParaRPr lang="en-US" dirty="0"/>
          </a:p>
        </p:txBody>
      </p:sp>
      <p:pic>
        <p:nvPicPr>
          <p:cNvPr id="6" name="Picture 5">
            <a:extLst>
              <a:ext uri="{FF2B5EF4-FFF2-40B4-BE49-F238E27FC236}">
                <a16:creationId xmlns:a16="http://schemas.microsoft.com/office/drawing/2014/main" id="{24B248E4-782A-44A2-AE4F-9C5C3CA1E317}"/>
              </a:ext>
            </a:extLst>
          </p:cNvPr>
          <p:cNvPicPr>
            <a:picLocks noChangeAspect="1"/>
          </p:cNvPicPr>
          <p:nvPr/>
        </p:nvPicPr>
        <p:blipFill>
          <a:blip r:embed="rId3"/>
          <a:stretch>
            <a:fillRect/>
          </a:stretch>
        </p:blipFill>
        <p:spPr>
          <a:xfrm>
            <a:off x="5524500" y="1918525"/>
            <a:ext cx="3162300" cy="3162300"/>
          </a:xfrm>
          <a:prstGeom prst="rect">
            <a:avLst/>
          </a:prstGeom>
        </p:spPr>
      </p:pic>
    </p:spTree>
    <p:extLst>
      <p:ext uri="{BB962C8B-B14F-4D97-AF65-F5344CB8AC3E}">
        <p14:creationId xmlns:p14="http://schemas.microsoft.com/office/powerpoint/2010/main" val="192563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299CE8-DFAE-431F-A7FB-AB79896EF2AA}"/>
              </a:ext>
            </a:extLst>
          </p:cNvPr>
          <p:cNvPicPr>
            <a:picLocks noChangeAspect="1"/>
          </p:cNvPicPr>
          <p:nvPr/>
        </p:nvPicPr>
        <p:blipFill>
          <a:blip r:embed="rId3"/>
          <a:stretch>
            <a:fillRect/>
          </a:stretch>
        </p:blipFill>
        <p:spPr>
          <a:xfrm>
            <a:off x="2514600" y="1321905"/>
            <a:ext cx="3697358" cy="3697358"/>
          </a:xfrm>
          <a:prstGeom prst="rect">
            <a:avLst/>
          </a:prstGeom>
        </p:spPr>
      </p:pic>
    </p:spTree>
    <p:extLst>
      <p:ext uri="{BB962C8B-B14F-4D97-AF65-F5344CB8AC3E}">
        <p14:creationId xmlns:p14="http://schemas.microsoft.com/office/powerpoint/2010/main" val="326486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34" y="673965"/>
            <a:ext cx="8229600" cy="646331"/>
          </a:xfrm>
        </p:spPr>
        <p:txBody>
          <a:bodyPr/>
          <a:lstStyle/>
          <a:p>
            <a:r>
              <a:rPr lang="en-US" dirty="0"/>
              <a:t>Contact Emails</a:t>
            </a:r>
          </a:p>
        </p:txBody>
      </p:sp>
      <p:sp>
        <p:nvSpPr>
          <p:cNvPr id="3" name="Content Placeholder 2"/>
          <p:cNvSpPr>
            <a:spLocks noGrp="1"/>
          </p:cNvSpPr>
          <p:nvPr>
            <p:ph idx="1"/>
          </p:nvPr>
        </p:nvSpPr>
        <p:spPr>
          <a:xfrm>
            <a:off x="731520" y="1715999"/>
            <a:ext cx="7955280" cy="5021943"/>
          </a:xfrm>
        </p:spPr>
        <p:txBody>
          <a:bodyPr/>
          <a:lstStyle/>
          <a:p>
            <a:pPr marL="0" indent="0">
              <a:buNone/>
            </a:pPr>
            <a:endParaRPr lang="en-US" dirty="0"/>
          </a:p>
          <a:p>
            <a:pPr marL="0" indent="0">
              <a:buNone/>
            </a:pPr>
            <a:r>
              <a:rPr lang="en-US" dirty="0">
                <a:hlinkClick r:id="rId2"/>
              </a:rPr>
              <a:t>John.Soloninka@education.ohio.gov</a:t>
            </a:r>
            <a:endParaRPr lang="en-US" dirty="0"/>
          </a:p>
          <a:p>
            <a:pPr marL="0" indent="0">
              <a:buNone/>
            </a:pPr>
            <a:endParaRPr lang="en-US" sz="1600" dirty="0"/>
          </a:p>
          <a:p>
            <a:pPr marL="0" indent="0">
              <a:buNone/>
            </a:pPr>
            <a:r>
              <a:rPr lang="en-US" dirty="0">
                <a:hlinkClick r:id="rId3"/>
              </a:rPr>
              <a:t>Aaron.Ross@education.ohio.gov</a:t>
            </a:r>
            <a:endParaRPr lang="en-US" dirty="0"/>
          </a:p>
          <a:p>
            <a:pPr marL="0" indent="0">
              <a:buNone/>
            </a:pPr>
            <a:endParaRPr lang="en-US" sz="1600" dirty="0">
              <a:hlinkClick r:id="" action="ppaction://noaction"/>
            </a:endParaRPr>
          </a:p>
          <a:p>
            <a:pPr marL="0" indent="0">
              <a:buNone/>
            </a:pPr>
            <a:r>
              <a:rPr lang="en-US" dirty="0">
                <a:hlinkClick r:id="rId4"/>
              </a:rPr>
              <a:t>Cheryl.Krohn@education.ohio.gov</a:t>
            </a:r>
            <a:endParaRPr lang="en-US" dirty="0"/>
          </a:p>
          <a:p>
            <a:pPr marL="0" indent="0">
              <a:buNone/>
            </a:pPr>
            <a:endParaRPr lang="en-US" sz="16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0504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2700" y="0"/>
            <a:ext cx="9245600" cy="6382731"/>
          </a:xfrm>
        </p:spPr>
      </p:pic>
      <p:sp>
        <p:nvSpPr>
          <p:cNvPr id="2" name="Title 1"/>
          <p:cNvSpPr>
            <a:spLocks noGrp="1"/>
          </p:cNvSpPr>
          <p:nvPr>
            <p:ph type="title"/>
          </p:nvPr>
        </p:nvSpPr>
        <p:spPr>
          <a:xfrm>
            <a:off x="476249" y="195996"/>
            <a:ext cx="8229600" cy="1015663"/>
          </a:xfrm>
        </p:spPr>
        <p:txBody>
          <a:bodyPr/>
          <a:lstStyle/>
          <a:p>
            <a:r>
              <a:rPr lang="en-US" sz="6600" dirty="0">
                <a:solidFill>
                  <a:schemeClr val="bg1"/>
                </a:solidFill>
                <a:effectLst>
                  <a:outerShdw blurRad="38100" dist="38100" dir="2700000" algn="tl">
                    <a:srgbClr val="000000">
                      <a:alpha val="43137"/>
                    </a:srgbClr>
                  </a:outerShdw>
                </a:effectLst>
              </a:rPr>
              <a:t>Share Your Stories</a:t>
            </a:r>
          </a:p>
        </p:txBody>
      </p:sp>
      <p:sp>
        <p:nvSpPr>
          <p:cNvPr id="5" name="Title 1"/>
          <p:cNvSpPr txBox="1">
            <a:spLocks/>
          </p:cNvSpPr>
          <p:nvPr/>
        </p:nvSpPr>
        <p:spPr>
          <a:xfrm>
            <a:off x="-140194" y="4672421"/>
            <a:ext cx="8229600" cy="830997"/>
          </a:xfrm>
          <a:prstGeom prst="rect">
            <a:avLst/>
          </a:prstGeom>
        </p:spPr>
        <p:txBody>
          <a:bodyPr vert="horz"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r>
              <a:rPr lang="en-US" sz="5400" dirty="0">
                <a:ln>
                  <a:solidFill>
                    <a:schemeClr val="tx1"/>
                  </a:solidFill>
                </a:ln>
                <a:solidFill>
                  <a:srgbClr val="FFFF00"/>
                </a:solidFill>
                <a:effectLst>
                  <a:outerShdw blurRad="38100" dist="38100" dir="2700000" algn="tl">
                    <a:srgbClr val="000000">
                      <a:alpha val="43137"/>
                    </a:srgbClr>
                  </a:outerShdw>
                </a:effectLst>
              </a:rPr>
              <a:t>#MyOhioClassroom</a:t>
            </a:r>
          </a:p>
        </p:txBody>
      </p:sp>
    </p:spTree>
    <p:extLst>
      <p:ext uri="{BB962C8B-B14F-4D97-AF65-F5344CB8AC3E}">
        <p14:creationId xmlns:p14="http://schemas.microsoft.com/office/powerpoint/2010/main" val="228368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421"/>
            <a:ext cx="8229600" cy="615553"/>
          </a:xfrm>
        </p:spPr>
        <p:txBody>
          <a:bodyPr/>
          <a:lstStyle/>
          <a:p>
            <a:pPr algn="ctr"/>
            <a:r>
              <a:rPr lang="en-US" sz="4000" dirty="0"/>
              <a:t>Join the Conversation</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83009" y="1074891"/>
            <a:ext cx="962967" cy="983902"/>
          </a:xfrm>
          <a:prstGeom prst="rect">
            <a:avLst/>
          </a:prstGeom>
        </p:spPr>
      </p:pic>
      <p:sp>
        <p:nvSpPr>
          <p:cNvPr id="10" name="Rectangle 9"/>
          <p:cNvSpPr/>
          <p:nvPr/>
        </p:nvSpPr>
        <p:spPr>
          <a:xfrm>
            <a:off x="3828324" y="2206289"/>
            <a:ext cx="3241272" cy="861774"/>
          </a:xfrm>
          <a:prstGeom prst="rect">
            <a:avLst/>
          </a:prstGeom>
        </p:spPr>
        <p:txBody>
          <a:bodyPr wrap="none" lIns="0" tIns="0" rIns="0" bIns="0">
            <a:spAutoFit/>
          </a:bodyPr>
          <a:lstStyle/>
          <a:p>
            <a:r>
              <a:rPr lang="en-US" sz="2800" dirty="0">
                <a:latin typeface="Arial"/>
                <a:cs typeface="Arial"/>
              </a:rPr>
              <a:t>@OHEducation</a:t>
            </a:r>
          </a:p>
          <a:p>
            <a:r>
              <a:rPr lang="en-US" sz="2800" dirty="0">
                <a:latin typeface="Arial"/>
                <a:cs typeface="Arial"/>
              </a:rPr>
              <a:t>@OHEducationSupt</a:t>
            </a:r>
          </a:p>
        </p:txBody>
      </p:sp>
      <p:sp>
        <p:nvSpPr>
          <p:cNvPr id="12" name="Rectangle 11"/>
          <p:cNvSpPr/>
          <p:nvPr/>
        </p:nvSpPr>
        <p:spPr>
          <a:xfrm>
            <a:off x="3864726" y="1295229"/>
            <a:ext cx="2138406" cy="430887"/>
          </a:xfrm>
          <a:prstGeom prst="rect">
            <a:avLst/>
          </a:prstGeom>
        </p:spPr>
        <p:txBody>
          <a:bodyPr wrap="none" lIns="0" tIns="0" rIns="0" bIns="0">
            <a:spAutoFit/>
          </a:bodyPr>
          <a:lstStyle/>
          <a:p>
            <a:r>
              <a:rPr lang="en-US" sz="2800" dirty="0">
                <a:latin typeface="Arial"/>
                <a:cs typeface="Arial"/>
              </a:rPr>
              <a:t>OHEducation</a:t>
            </a:r>
          </a:p>
        </p:txBody>
      </p:sp>
      <p:sp>
        <p:nvSpPr>
          <p:cNvPr id="13" name="Rectangle 12"/>
          <p:cNvSpPr/>
          <p:nvPr/>
        </p:nvSpPr>
        <p:spPr>
          <a:xfrm>
            <a:off x="3943554" y="4706349"/>
            <a:ext cx="2051203" cy="430887"/>
          </a:xfrm>
          <a:prstGeom prst="rect">
            <a:avLst/>
          </a:prstGeom>
        </p:spPr>
        <p:txBody>
          <a:bodyPr wrap="none" lIns="0" tIns="0" bIns="0">
            <a:spAutoFit/>
          </a:bodyPr>
          <a:lstStyle/>
          <a:p>
            <a:r>
              <a:rPr lang="en-US" sz="2800" dirty="0">
                <a:latin typeface="Arial"/>
                <a:cs typeface="Arial"/>
              </a:rPr>
              <a:t>OhioEdDept</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0192" y="2310913"/>
            <a:ext cx="828603" cy="673649"/>
          </a:xfrm>
          <a:prstGeom prst="rect">
            <a:avLst/>
          </a:prstGeom>
        </p:spPr>
      </p:pic>
      <p:pic>
        <p:nvPicPr>
          <p:cNvPr id="17" name="Picture 16" descr="facebook-logo.jpg"/>
          <p:cNvPicPr>
            <a:picLocks noChangeAspect="1"/>
          </p:cNvPicPr>
          <p:nvPr/>
        </p:nvPicPr>
        <p:blipFill>
          <a:blip r:embed="rId5"/>
          <a:stretch>
            <a:fillRect/>
          </a:stretch>
        </p:blipFill>
        <p:spPr>
          <a:xfrm>
            <a:off x="2013364" y="4646530"/>
            <a:ext cx="1403066" cy="556550"/>
          </a:xfrm>
          <a:prstGeom prst="rect">
            <a:avLst/>
          </a:prstGeom>
        </p:spPr>
      </p:pic>
      <p:pic>
        <p:nvPicPr>
          <p:cNvPr id="3" name="Picture 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52853" y="3195276"/>
            <a:ext cx="1156961" cy="1324041"/>
          </a:xfrm>
          <a:prstGeom prst="rect">
            <a:avLst/>
          </a:prstGeom>
        </p:spPr>
      </p:pic>
      <p:sp>
        <p:nvSpPr>
          <p:cNvPr id="11" name="Rectangle 10"/>
          <p:cNvSpPr/>
          <p:nvPr/>
        </p:nvSpPr>
        <p:spPr>
          <a:xfrm>
            <a:off x="3943554" y="3632909"/>
            <a:ext cx="2138406" cy="430887"/>
          </a:xfrm>
          <a:prstGeom prst="rect">
            <a:avLst/>
          </a:prstGeom>
        </p:spPr>
        <p:txBody>
          <a:bodyPr wrap="none" lIns="0" tIns="0" rIns="0" bIns="0">
            <a:spAutoFit/>
          </a:bodyPr>
          <a:lstStyle/>
          <a:p>
            <a:r>
              <a:rPr lang="en-US" sz="2800" dirty="0">
                <a:latin typeface="Arial"/>
                <a:cs typeface="Arial"/>
              </a:rPr>
              <a:t>OHEducation</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4981" y="5457505"/>
            <a:ext cx="702642" cy="882716"/>
          </a:xfrm>
          <a:prstGeom prst="rect">
            <a:avLst/>
          </a:prstGeom>
        </p:spPr>
      </p:pic>
      <p:sp>
        <p:nvSpPr>
          <p:cNvPr id="14" name="Rectangle 13"/>
          <p:cNvSpPr/>
          <p:nvPr/>
        </p:nvSpPr>
        <p:spPr>
          <a:xfrm>
            <a:off x="3943554" y="5779789"/>
            <a:ext cx="3699731" cy="430887"/>
          </a:xfrm>
          <a:prstGeom prst="rect">
            <a:avLst/>
          </a:prstGeom>
        </p:spPr>
        <p:txBody>
          <a:bodyPr wrap="none" lIns="0" tIns="0" rIns="0" bIns="0">
            <a:spAutoFit/>
          </a:bodyPr>
          <a:lstStyle/>
          <a:p>
            <a:r>
              <a:rPr lang="en-US" sz="2800" dirty="0">
                <a:latin typeface="Arial"/>
                <a:cs typeface="Arial"/>
              </a:rPr>
              <a:t>education.ohio.gov/text</a:t>
            </a:r>
          </a:p>
        </p:txBody>
      </p:sp>
    </p:spTree>
    <p:extLst>
      <p:ext uri="{BB962C8B-B14F-4D97-AF65-F5344CB8AC3E}">
        <p14:creationId xmlns:p14="http://schemas.microsoft.com/office/powerpoint/2010/main" val="135182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0365"/>
            <a:ext cx="8229600" cy="646331"/>
          </a:xfrm>
        </p:spPr>
        <p:txBody>
          <a:bodyPr/>
          <a:lstStyle/>
          <a:p>
            <a:r>
              <a:rPr lang="en-US" dirty="0"/>
              <a:t>Legal Questions</a:t>
            </a:r>
          </a:p>
        </p:txBody>
      </p:sp>
      <p:sp>
        <p:nvSpPr>
          <p:cNvPr id="3" name="Content Placeholder 2"/>
          <p:cNvSpPr>
            <a:spLocks noGrp="1"/>
          </p:cNvSpPr>
          <p:nvPr>
            <p:ph idx="1"/>
          </p:nvPr>
        </p:nvSpPr>
        <p:spPr>
          <a:xfrm>
            <a:off x="676894" y="2143152"/>
            <a:ext cx="8009906" cy="4525963"/>
          </a:xfrm>
        </p:spPr>
        <p:txBody>
          <a:bodyPr/>
          <a:lstStyle/>
          <a:p>
            <a:r>
              <a:rPr lang="en-US" dirty="0"/>
              <a:t>Are you currently a defendant in a pending criminal court course (except misdemeanor traffic offenses)?</a:t>
            </a:r>
          </a:p>
          <a:p>
            <a:pPr marL="0" indent="0">
              <a:buNone/>
            </a:pPr>
            <a:endParaRPr lang="en-US" dirty="0"/>
          </a:p>
        </p:txBody>
      </p:sp>
    </p:spTree>
    <p:extLst>
      <p:ext uri="{BB962C8B-B14F-4D97-AF65-F5344CB8AC3E}">
        <p14:creationId xmlns:p14="http://schemas.microsoft.com/office/powerpoint/2010/main" val="245196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Questions</a:t>
            </a:r>
          </a:p>
        </p:txBody>
      </p:sp>
      <p:sp>
        <p:nvSpPr>
          <p:cNvPr id="3" name="Content Placeholder 2"/>
          <p:cNvSpPr>
            <a:spLocks noGrp="1"/>
          </p:cNvSpPr>
          <p:nvPr>
            <p:ph idx="1"/>
          </p:nvPr>
        </p:nvSpPr>
        <p:spPr>
          <a:xfrm>
            <a:off x="457200" y="1485878"/>
            <a:ext cx="8229600" cy="4525963"/>
          </a:xfrm>
        </p:spPr>
        <p:txBody>
          <a:bodyPr/>
          <a:lstStyle/>
          <a:p>
            <a:pPr marL="0" indent="0">
              <a:buNone/>
            </a:pPr>
            <a:r>
              <a:rPr lang="en-US" dirty="0"/>
              <a:t>Have you ever participated in a criminal diversion program? </a:t>
            </a:r>
          </a:p>
          <a:p>
            <a:pPr marL="0" indent="0">
              <a:buNone/>
            </a:pPr>
            <a:endParaRPr lang="en-US" sz="1000" dirty="0"/>
          </a:p>
          <a:p>
            <a:pPr marL="0" indent="0">
              <a:buNone/>
            </a:pPr>
            <a:r>
              <a:rPr lang="en-US" dirty="0"/>
              <a:t>You MUST disclose: </a:t>
            </a:r>
          </a:p>
          <a:p>
            <a:pPr marL="688975" indent="-344488"/>
            <a:r>
              <a:rPr lang="en-US" dirty="0"/>
              <a:t>All first offender’s programs </a:t>
            </a:r>
          </a:p>
          <a:p>
            <a:pPr marL="688975" indent="-344488"/>
            <a:r>
              <a:rPr lang="en-US" dirty="0"/>
              <a:t>All treatment in lieu of conviction programs </a:t>
            </a:r>
          </a:p>
          <a:p>
            <a:pPr marL="688975" indent="-344488"/>
            <a:r>
              <a:rPr lang="en-US" dirty="0"/>
              <a:t>Any other diversion program</a:t>
            </a:r>
          </a:p>
          <a:p>
            <a:endParaRPr lang="en-US" dirty="0"/>
          </a:p>
        </p:txBody>
      </p:sp>
    </p:spTree>
    <p:extLst>
      <p:ext uri="{BB962C8B-B14F-4D97-AF65-F5344CB8AC3E}">
        <p14:creationId xmlns:p14="http://schemas.microsoft.com/office/powerpoint/2010/main" val="396370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22" y="780365"/>
            <a:ext cx="8229600" cy="646331"/>
          </a:xfrm>
        </p:spPr>
        <p:txBody>
          <a:bodyPr/>
          <a:lstStyle/>
          <a:p>
            <a:r>
              <a:rPr lang="en-US" dirty="0"/>
              <a:t>Legal Questions</a:t>
            </a:r>
          </a:p>
        </p:txBody>
      </p:sp>
      <p:sp>
        <p:nvSpPr>
          <p:cNvPr id="3" name="Content Placeholder 2"/>
          <p:cNvSpPr>
            <a:spLocks noGrp="1"/>
          </p:cNvSpPr>
          <p:nvPr>
            <p:ph idx="1"/>
          </p:nvPr>
        </p:nvSpPr>
        <p:spPr>
          <a:xfrm>
            <a:off x="1235034" y="1813006"/>
            <a:ext cx="7451766" cy="4525963"/>
          </a:xfrm>
        </p:spPr>
        <p:txBody>
          <a:bodyPr/>
          <a:lstStyle/>
          <a:p>
            <a:r>
              <a:rPr lang="en-US" dirty="0"/>
              <a:t>Have you ever had a criminal conviction or guilty plea sealed or expunged (except misdemeanor traffic offenses)? </a:t>
            </a:r>
          </a:p>
          <a:p>
            <a:endParaRPr lang="en-US" dirty="0"/>
          </a:p>
        </p:txBody>
      </p:sp>
    </p:spTree>
    <p:extLst>
      <p:ext uri="{BB962C8B-B14F-4D97-AF65-F5344CB8AC3E}">
        <p14:creationId xmlns:p14="http://schemas.microsoft.com/office/powerpoint/2010/main" val="122954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Questions</a:t>
            </a:r>
          </a:p>
        </p:txBody>
      </p:sp>
      <p:sp>
        <p:nvSpPr>
          <p:cNvPr id="3" name="Content Placeholder 2"/>
          <p:cNvSpPr>
            <a:spLocks noGrp="1"/>
          </p:cNvSpPr>
          <p:nvPr>
            <p:ph idx="1"/>
          </p:nvPr>
        </p:nvSpPr>
        <p:spPr>
          <a:xfrm>
            <a:off x="540327" y="1280406"/>
            <a:ext cx="8229600" cy="2068435"/>
          </a:xfrm>
        </p:spPr>
        <p:txBody>
          <a:bodyPr/>
          <a:lstStyle/>
          <a:p>
            <a:pPr marL="0" indent="0">
              <a:buNone/>
            </a:pPr>
            <a:r>
              <a:rPr lang="en-US" sz="2800" dirty="0"/>
              <a:t>Has disciplinary action ever been taken regarding any professional certificate, license, registration, or permit that you hold or have held in Ohio or any other state or place? </a:t>
            </a:r>
          </a:p>
          <a:p>
            <a:pPr marL="0" indent="0">
              <a:buNone/>
            </a:pPr>
            <a:endParaRPr lang="en-US" sz="2400" dirty="0"/>
          </a:p>
        </p:txBody>
      </p:sp>
      <p:sp>
        <p:nvSpPr>
          <p:cNvPr id="4" name="Content Placeholder 2"/>
          <p:cNvSpPr txBox="1">
            <a:spLocks/>
          </p:cNvSpPr>
          <p:nvPr/>
        </p:nvSpPr>
        <p:spPr>
          <a:xfrm>
            <a:off x="914400" y="3437153"/>
            <a:ext cx="8229600" cy="2423634"/>
          </a:xfrm>
          <a:prstGeom prst="rect">
            <a:avLst/>
          </a:prstGeom>
        </p:spPr>
        <p:txBody>
          <a:bodyPr vert="horz" lIns="0" tIns="0" rIns="0" bIns="0" numCol="2"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a:t>You MUST disclose: </a:t>
            </a:r>
          </a:p>
          <a:p>
            <a:r>
              <a:rPr lang="en-US" sz="2400" dirty="0"/>
              <a:t>Letters of admonishment </a:t>
            </a:r>
          </a:p>
          <a:p>
            <a:r>
              <a:rPr lang="en-US" sz="2400" dirty="0"/>
              <a:t>Reprimands </a:t>
            </a:r>
          </a:p>
          <a:p>
            <a:r>
              <a:rPr lang="en-US" sz="2400" dirty="0"/>
              <a:t>Voluntary surrenders </a:t>
            </a:r>
          </a:p>
          <a:p>
            <a:r>
              <a:rPr lang="en-US" sz="2400" dirty="0"/>
              <a:t>Suspensions </a:t>
            </a:r>
          </a:p>
          <a:p>
            <a:r>
              <a:rPr lang="en-US" sz="2400" dirty="0"/>
              <a:t>Limitations </a:t>
            </a:r>
          </a:p>
          <a:p>
            <a:r>
              <a:rPr lang="en-US" sz="2400" dirty="0"/>
              <a:t>Revocations </a:t>
            </a:r>
          </a:p>
          <a:p>
            <a:r>
              <a:rPr lang="en-US" sz="2400" dirty="0"/>
              <a:t>Denials </a:t>
            </a:r>
          </a:p>
          <a:p>
            <a:r>
              <a:rPr lang="en-US" sz="2400" dirty="0"/>
              <a:t>Disciplinary settlement agreements </a:t>
            </a:r>
          </a:p>
          <a:p>
            <a:r>
              <a:rPr lang="en-US" sz="2400" dirty="0"/>
              <a:t>Any other disciplinary actions </a:t>
            </a:r>
          </a:p>
          <a:p>
            <a:endParaRPr lang="en-US" sz="2400" dirty="0"/>
          </a:p>
        </p:txBody>
      </p:sp>
    </p:spTree>
    <p:extLst>
      <p:ext uri="{BB962C8B-B14F-4D97-AF65-F5344CB8AC3E}">
        <p14:creationId xmlns:p14="http://schemas.microsoft.com/office/powerpoint/2010/main" val="288864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B update about RE and RESA.pptx.potx" id="{B2F4C35F-7C87-4191-AF6E-FCAC8A0D1EDC}" vid="{892041C4-0BAD-4DC9-BC4B-F7BD8792D0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ESB update about RE and RESA.pptx</Template>
  <TotalTime>0</TotalTime>
  <Words>3144</Words>
  <Application>Microsoft Office PowerPoint</Application>
  <PresentationFormat>On-screen Show (4:3)</PresentationFormat>
  <Paragraphs>532</Paragraphs>
  <Slides>58</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Calibri</vt:lpstr>
      <vt:lpstr>Helvetica Neue</vt:lpstr>
      <vt:lpstr>Palatino Linotype</vt:lpstr>
      <vt:lpstr>Serifa 45 Light</vt:lpstr>
      <vt:lpstr>Times New Roman</vt:lpstr>
      <vt:lpstr>Wingdings</vt:lpstr>
      <vt:lpstr>Office Theme</vt:lpstr>
      <vt:lpstr>OCTEO Conference</vt:lpstr>
      <vt:lpstr> </vt:lpstr>
      <vt:lpstr>ODE OFFICE OF PROFESSIONAL CONDUCT</vt:lpstr>
      <vt:lpstr>Licensure Applications</vt:lpstr>
      <vt:lpstr>Legal Questions</vt:lpstr>
      <vt:lpstr>Legal Questions</vt:lpstr>
      <vt:lpstr>Legal Questions</vt:lpstr>
      <vt:lpstr>Legal Questions</vt:lpstr>
      <vt:lpstr>Legal Questions</vt:lpstr>
      <vt:lpstr>Additional Updates</vt:lpstr>
      <vt:lpstr>Human Capital management Systems in Education</vt:lpstr>
      <vt:lpstr>Elevating Human Capital Partnership</vt:lpstr>
      <vt:lpstr>Approach to Elevating  Human Capital </vt:lpstr>
      <vt:lpstr>Definition: Human Capital Management System</vt:lpstr>
      <vt:lpstr>Human Capital Management System</vt:lpstr>
      <vt:lpstr>Who do we believe are HC Leaders?</vt:lpstr>
      <vt:lpstr>Ohio’s State-Level  Human Capital Initiatives</vt:lpstr>
      <vt:lpstr>HCMS Activities</vt:lpstr>
      <vt:lpstr>HCMS State Advisory Group</vt:lpstr>
      <vt:lpstr>PowerPoint Presentation</vt:lpstr>
      <vt:lpstr>2017-2018 Restructured RESA</vt:lpstr>
      <vt:lpstr>RESA  Updates</vt:lpstr>
      <vt:lpstr>Mentor Training Revised</vt:lpstr>
      <vt:lpstr>3301-24-04 Teacher Residency*</vt:lpstr>
      <vt:lpstr>OTES Recommended Revisions by the Educator Standards Board</vt:lpstr>
      <vt:lpstr>State Superintendent’s Charge to the  Educator Standards Board: </vt:lpstr>
      <vt:lpstr>Ohio Teacher Evaluation System Resource Guide</vt:lpstr>
      <vt:lpstr>PowerPoint Presentation</vt:lpstr>
      <vt:lpstr>ESB OTES Recommendations </vt:lpstr>
      <vt:lpstr>OTES Rubric Recommendation </vt:lpstr>
      <vt:lpstr>OTES Recommendation Regarding Student Growth Measures</vt:lpstr>
      <vt:lpstr>OTES Process Recommendation </vt:lpstr>
      <vt:lpstr>OTES Frequency Recommendation </vt:lpstr>
      <vt:lpstr>Legislation</vt:lpstr>
      <vt:lpstr>Timeline for Recommended  OTES Changes</vt:lpstr>
      <vt:lpstr>PowerPoint Presentation</vt:lpstr>
      <vt:lpstr>Why is this work important?  </vt:lpstr>
      <vt:lpstr>History of the  Ohio Principal Standards </vt:lpstr>
      <vt:lpstr>Current Ohio Principal Standards</vt:lpstr>
      <vt:lpstr>Professional Standards for Education Leaders (PSEL)</vt:lpstr>
      <vt:lpstr>Gap Analysis/Crosswalk</vt:lpstr>
      <vt:lpstr>Ohio Principal Workgroup Report</vt:lpstr>
      <vt:lpstr>Proposed Revisions to the Ohio Principal Standards</vt:lpstr>
      <vt:lpstr>Ohio Assessments for Educators (OAE)</vt:lpstr>
      <vt:lpstr>PowerPoint Presentation</vt:lpstr>
      <vt:lpstr>PowerPoint Presentation</vt:lpstr>
      <vt:lpstr>PowerPoint Presentation</vt:lpstr>
      <vt:lpstr>PowerPoint Presentation</vt:lpstr>
      <vt:lpstr>Additional updates</vt:lpstr>
      <vt:lpstr>2018 Spring Educator Job and Career Fairs in Ohio</vt:lpstr>
      <vt:lpstr>Strategic Plan for Education</vt:lpstr>
      <vt:lpstr>EachChild=OurFuture A Strategic Plan for Education in Ohio: 2019-2024 (#EachChildOurFuture)</vt:lpstr>
      <vt:lpstr>Ohio’s Strategic Plan for Education</vt:lpstr>
      <vt:lpstr>Nominations Open</vt:lpstr>
      <vt:lpstr>PowerPoint Presentation</vt:lpstr>
      <vt:lpstr>Contact Emails</vt:lpstr>
      <vt:lpstr>Share Your Stories</vt:lpstr>
      <vt:lpstr>Join the Conversation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2018-03-18T16:31:09Z</dcterms:created>
  <dcterms:modified xsi:type="dcterms:W3CDTF">2018-03-22T18:15:02Z</dcterms:modified>
</cp:coreProperties>
</file>